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76" r:id="rId2"/>
    <p:sldId id="277" r:id="rId3"/>
    <p:sldId id="278" r:id="rId4"/>
    <p:sldId id="279" r:id="rId5"/>
    <p:sldId id="280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C1EAD5D-0BC9-7045-B638-994A5F1F3E25}">
          <p14:sldIdLst>
            <p14:sldId id="276"/>
            <p14:sldId id="277"/>
            <p14:sldId id="278"/>
            <p14:sldId id="279"/>
            <p14:sldId id="280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navajjala, Sri Harsha (UMKC-Student)" initials="CSH(" lastIdx="1" clrIdx="0">
    <p:extLst>
      <p:ext uri="{19B8F6BF-5375-455C-9EA6-DF929625EA0E}">
        <p15:presenceInfo xmlns:p15="http://schemas.microsoft.com/office/powerpoint/2012/main" userId="S-1-5-21-2008365202-1495225606-1849977318-3824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933B5-9B1B-440E-82AC-B0DA8E95FD7F}" type="datetimeFigureOut">
              <a:rPr lang="en-US" smtClean="0"/>
              <a:pPr/>
              <a:t>4/18/2016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A1C64-E2D3-4A5C-857F-39F8D8EA0A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3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A1C64-E2D3-4A5C-857F-39F8D8EA0AC8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1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A1C64-E2D3-4A5C-857F-39F8D8EA0AC8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A1C64-E2D3-4A5C-857F-39F8D8EA0AC8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562E-99D4-4254-B7BD-243D18A86905}" type="datetime1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6D4A-41F3-45D9-B2F5-3393F01A1CB5}" type="datetime1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5091-A19C-4CF5-A852-16E436076A5C}" type="datetime1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AB4A-D306-4283-B40E-55DB8E2FB858}" type="datetime1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F408-8444-4D27-A64D-6DF53F8149AA}" type="datetime1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84EB-2191-4F6F-9C5F-B279CDBDDBD4}" type="datetime1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A3C6-D7AB-4755-AA75-31DE2563E58E}" type="datetime1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0FE7-4007-4177-81F5-BA78C87984E5}" type="datetime1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4466-D5B4-4211-AFB5-2B929610D4FA}" type="datetime1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907D-E430-45B1-8A1D-5BEC74B9EAFD}" type="datetime1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33BE-F7F7-4BBA-9CA8-C498A03FC7CB}" type="datetime1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FCB02-F130-4660-A982-21E89AE46577}" type="datetime1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74" y="4752249"/>
            <a:ext cx="9008198" cy="1752600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Vinutha </a:t>
            </a:r>
            <a:r>
              <a:rPr lang="en-US" sz="2000" dirty="0" err="1" smtClean="0">
                <a:solidFill>
                  <a:schemeClr val="tx1"/>
                </a:solidFill>
              </a:rPr>
              <a:t>Muthyala</a:t>
            </a:r>
            <a:r>
              <a:rPr lang="en-US" sz="2000" dirty="0" smtClean="0">
                <a:solidFill>
                  <a:schemeClr val="tx1"/>
                </a:solidFill>
              </a:rPr>
              <a:t>(36),</a:t>
            </a:r>
          </a:p>
          <a:p>
            <a:pPr algn="r"/>
            <a:r>
              <a:rPr lang="en-US" sz="2000" dirty="0" err="1" smtClean="0">
                <a:solidFill>
                  <a:schemeClr val="tx1"/>
                </a:solidFill>
              </a:rPr>
              <a:t>Amulya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Pindi</a:t>
            </a:r>
            <a:r>
              <a:rPr lang="en-US" sz="2000" dirty="0" smtClean="0">
                <a:solidFill>
                  <a:schemeClr val="tx1"/>
                </a:solidFill>
              </a:rPr>
              <a:t> (46),</a:t>
            </a:r>
          </a:p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Naresh </a:t>
            </a:r>
            <a:r>
              <a:rPr lang="en-US" sz="2000" dirty="0" err="1" smtClean="0">
                <a:solidFill>
                  <a:schemeClr val="tx1"/>
                </a:solidFill>
              </a:rPr>
              <a:t>Pogakula</a:t>
            </a:r>
            <a:r>
              <a:rPr lang="en-US" sz="2000" dirty="0" smtClean="0">
                <a:solidFill>
                  <a:schemeClr val="tx1"/>
                </a:solidFill>
              </a:rPr>
              <a:t>(47),</a:t>
            </a:r>
          </a:p>
          <a:p>
            <a:pPr algn="r"/>
            <a:r>
              <a:rPr lang="en-US" sz="2000" dirty="0" err="1" smtClean="0">
                <a:solidFill>
                  <a:schemeClr val="tx1"/>
                </a:solidFill>
              </a:rPr>
              <a:t>Meghasai</a:t>
            </a:r>
            <a:r>
              <a:rPr lang="en-US" sz="2000" dirty="0" smtClean="0">
                <a:solidFill>
                  <a:schemeClr val="tx1"/>
                </a:solidFill>
              </a:rPr>
              <a:t> Reddy </a:t>
            </a:r>
            <a:r>
              <a:rPr lang="en-US" sz="2000" dirty="0" err="1" smtClean="0">
                <a:solidFill>
                  <a:schemeClr val="tx1"/>
                </a:solidFill>
              </a:rPr>
              <a:t>Bodamani</a:t>
            </a:r>
            <a:r>
              <a:rPr lang="en-US" sz="2000" dirty="0" smtClean="0">
                <a:solidFill>
                  <a:schemeClr val="tx1"/>
                </a:solidFill>
              </a:rPr>
              <a:t>(6),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374" y="1702052"/>
            <a:ext cx="9008198" cy="2150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6000" dirty="0">
                <a:solidFill>
                  <a:srgbClr val="0000FF"/>
                </a:solidFill>
              </a:rPr>
              <a:t>Builder Design </a:t>
            </a:r>
            <a:r>
              <a:rPr lang="en-US" sz="6000" dirty="0" smtClean="0">
                <a:solidFill>
                  <a:srgbClr val="0000FF"/>
                </a:solidFill>
              </a:rPr>
              <a:t>Patterns</a:t>
            </a:r>
            <a:endParaRPr lang="en-US" sz="6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9232" y="926123"/>
            <a:ext cx="6154614" cy="543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1"/>
                </a:solidFill>
              </a:rPr>
              <a:t>Example Code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20CDB166-79C6-3345-B287-A7CE8B30FC7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4062" y="1019909"/>
            <a:ext cx="6189784" cy="5336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Example Code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0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4062" y="832338"/>
            <a:ext cx="5839105" cy="52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Example Code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9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1662" y="844062"/>
            <a:ext cx="6499713" cy="520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Example Code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REFERENCES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https://javarevealed.wordpress.com/2013/08/12/builder-design-pattern</a:t>
            </a:r>
            <a:r>
              <a:rPr lang="en-US" dirty="0" smtClean="0"/>
              <a:t>/</a:t>
            </a:r>
          </a:p>
          <a:p>
            <a:r>
              <a:rPr lang="en-US" dirty="0"/>
              <a:t>http://</a:t>
            </a:r>
            <a:r>
              <a:rPr lang="en-US" dirty="0" smtClean="0"/>
              <a:t>javarevisited.blogspot.com/2012/06/builder-design-pattern-in-java-example.html</a:t>
            </a:r>
          </a:p>
          <a:p>
            <a:r>
              <a:rPr lang="en-US" dirty="0"/>
              <a:t>http://</a:t>
            </a:r>
            <a:r>
              <a:rPr lang="en-US" dirty="0" smtClean="0"/>
              <a:t>www.dofactory.com/net/builder-design-pattern</a:t>
            </a:r>
          </a:p>
          <a:p>
            <a:r>
              <a:rPr lang="en-US" dirty="0"/>
              <a:t>http://www.newthinktank.com/2012/09/builder-design-pattern-tutorial/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2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Builder Design Patterns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type of creational pattern that uses constructors in java to create objects, which have several parameters.</a:t>
            </a:r>
          </a:p>
          <a:p>
            <a:r>
              <a:rPr lang="en-US" dirty="0" smtClean="0"/>
              <a:t>Two approaches are specified to maintain the parameter problems like mandatory and optional.</a:t>
            </a:r>
          </a:p>
          <a:p>
            <a:pPr marL="514350" indent="-514350">
              <a:buAutoNum type="arabicPeriod"/>
            </a:pPr>
            <a:r>
              <a:rPr lang="en-US" dirty="0" smtClean="0"/>
              <a:t>Telescopic Constructors</a:t>
            </a:r>
          </a:p>
          <a:p>
            <a:pPr marL="514350" indent="-514350">
              <a:buAutoNum type="arabicPeriod"/>
            </a:pPr>
            <a:r>
              <a:rPr lang="en-US" dirty="0" smtClean="0"/>
              <a:t>Java Beans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4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276"/>
            <a:ext cx="8229600" cy="536188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Another approach is discussed, which can </a:t>
            </a:r>
            <a:r>
              <a:rPr lang="en-US" dirty="0"/>
              <a:t>create immutable objects. </a:t>
            </a:r>
            <a:r>
              <a:rPr lang="en-US" dirty="0" smtClean="0"/>
              <a:t>It is a form of Builder pattern, which </a:t>
            </a:r>
            <a:r>
              <a:rPr lang="en-US" dirty="0"/>
              <a:t>allows objects to be constructed </a:t>
            </a:r>
            <a:r>
              <a:rPr lang="en-US" dirty="0" smtClean="0"/>
              <a:t>with desired </a:t>
            </a:r>
            <a:r>
              <a:rPr lang="en-US" dirty="0"/>
              <a:t>number of variable attributes and </a:t>
            </a:r>
            <a:r>
              <a:rPr lang="en-US" dirty="0" smtClean="0"/>
              <a:t>characteristics. Few can be required and others optional.</a:t>
            </a:r>
          </a:p>
          <a:p>
            <a:pPr fontAlgn="base"/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construct objects in multi-step in a </a:t>
            </a:r>
            <a:r>
              <a:rPr lang="en-US" dirty="0"/>
              <a:t>self-documenting </a:t>
            </a:r>
            <a:r>
              <a:rPr lang="en-US" dirty="0" smtClean="0"/>
              <a:t>type, JavaBeans </a:t>
            </a:r>
            <a:r>
              <a:rPr lang="en-US" dirty="0"/>
              <a:t>model, but </a:t>
            </a:r>
            <a:r>
              <a:rPr lang="en-US" dirty="0" smtClean="0"/>
              <a:t>no </a:t>
            </a:r>
            <a:r>
              <a:rPr lang="en-US" dirty="0"/>
              <a:t>possibility of </a:t>
            </a:r>
            <a:r>
              <a:rPr lang="en-US" dirty="0" smtClean="0"/>
              <a:t>leaving the </a:t>
            </a:r>
            <a:r>
              <a:rPr lang="en-US" dirty="0"/>
              <a:t>object </a:t>
            </a:r>
            <a:r>
              <a:rPr lang="en-US" dirty="0" smtClean="0"/>
              <a:t>in </a:t>
            </a:r>
            <a:r>
              <a:rPr lang="en-US" dirty="0"/>
              <a:t>inconsistent state.</a:t>
            </a:r>
          </a:p>
          <a:p>
            <a:pPr fontAlgn="base"/>
            <a:r>
              <a:rPr lang="en-US" dirty="0"/>
              <a:t>Instead of making the desired object directly, the client </a:t>
            </a:r>
            <a:r>
              <a:rPr lang="en-US" dirty="0" smtClean="0"/>
              <a:t>would call the constructor with all the required </a:t>
            </a:r>
            <a:r>
              <a:rPr lang="en-US" dirty="0"/>
              <a:t>parameters and gets </a:t>
            </a:r>
            <a:r>
              <a:rPr lang="en-US" dirty="0" smtClean="0"/>
              <a:t>the </a:t>
            </a:r>
            <a:r>
              <a:rPr lang="en-US" dirty="0"/>
              <a:t>builder object. </a:t>
            </a:r>
            <a:r>
              <a:rPr lang="en-US" dirty="0" smtClean="0"/>
              <a:t>The client would then make calls </a:t>
            </a:r>
            <a:r>
              <a:rPr lang="en-US" dirty="0"/>
              <a:t>methods </a:t>
            </a:r>
            <a:r>
              <a:rPr lang="en-US" dirty="0" smtClean="0"/>
              <a:t>on </a:t>
            </a:r>
            <a:r>
              <a:rPr lang="en-US" dirty="0"/>
              <a:t>builder object to set each </a:t>
            </a:r>
            <a:r>
              <a:rPr lang="en-US" dirty="0" smtClean="0"/>
              <a:t>of the optional </a:t>
            </a:r>
            <a:r>
              <a:rPr lang="en-US" dirty="0"/>
              <a:t>parameters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 Finally, client </a:t>
            </a:r>
            <a:r>
              <a:rPr lang="en-US" dirty="0"/>
              <a:t>calls a build method </a:t>
            </a:r>
            <a:r>
              <a:rPr lang="en-US" dirty="0" smtClean="0"/>
              <a:t>and this would </a:t>
            </a:r>
            <a:r>
              <a:rPr lang="en-US" dirty="0"/>
              <a:t>generate </a:t>
            </a:r>
            <a:r>
              <a:rPr lang="en-US" dirty="0" smtClean="0"/>
              <a:t>the </a:t>
            </a:r>
            <a:r>
              <a:rPr lang="en-US" dirty="0"/>
              <a:t>instance </a:t>
            </a:r>
            <a:r>
              <a:rPr lang="en-US" dirty="0" smtClean="0"/>
              <a:t>of </a:t>
            </a:r>
            <a:r>
              <a:rPr lang="en-US" dirty="0"/>
              <a:t>object which is immutable.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8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GUIDELINES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8964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endParaRPr lang="en-US" b="1" cap="small" dirty="0"/>
          </a:p>
          <a:p>
            <a:pPr fontAlgn="base"/>
            <a:r>
              <a:rPr lang="en-US" dirty="0" smtClean="0"/>
              <a:t>First, we should make static </a:t>
            </a:r>
            <a:r>
              <a:rPr lang="en-US" dirty="0"/>
              <a:t>nested class called Builder inside </a:t>
            </a:r>
            <a:r>
              <a:rPr lang="en-US" dirty="0" smtClean="0"/>
              <a:t>class </a:t>
            </a:r>
            <a:r>
              <a:rPr lang="en-US" dirty="0"/>
              <a:t>whose object </a:t>
            </a:r>
            <a:r>
              <a:rPr lang="en-US" dirty="0" smtClean="0"/>
              <a:t>would </a:t>
            </a:r>
            <a:r>
              <a:rPr lang="en-US" dirty="0"/>
              <a:t>be </a:t>
            </a:r>
            <a:r>
              <a:rPr lang="en-US" dirty="0" smtClean="0"/>
              <a:t>a build by the </a:t>
            </a:r>
            <a:r>
              <a:rPr lang="en-US" dirty="0"/>
              <a:t>Builder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/>
              <a:t>Builder class </a:t>
            </a:r>
            <a:r>
              <a:rPr lang="en-US" dirty="0" smtClean="0"/>
              <a:t>would </a:t>
            </a:r>
            <a:r>
              <a:rPr lang="en-US" dirty="0"/>
              <a:t>have exactly </a:t>
            </a:r>
            <a:r>
              <a:rPr lang="en-US" dirty="0" smtClean="0"/>
              <a:t>the same </a:t>
            </a:r>
            <a:r>
              <a:rPr lang="en-US" dirty="0"/>
              <a:t>set of </a:t>
            </a:r>
            <a:r>
              <a:rPr lang="en-US" dirty="0" smtClean="0"/>
              <a:t>the fields </a:t>
            </a:r>
            <a:r>
              <a:rPr lang="en-US" dirty="0"/>
              <a:t>as </a:t>
            </a:r>
            <a:r>
              <a:rPr lang="en-US" dirty="0" smtClean="0"/>
              <a:t>the original </a:t>
            </a:r>
            <a:r>
              <a:rPr lang="en-US" dirty="0"/>
              <a:t>class.</a:t>
            </a:r>
          </a:p>
          <a:p>
            <a:pPr fontAlgn="base"/>
            <a:r>
              <a:rPr lang="en-US" dirty="0"/>
              <a:t>Builder class </a:t>
            </a:r>
            <a:r>
              <a:rPr lang="en-US" dirty="0" smtClean="0"/>
              <a:t>would then </a:t>
            </a:r>
            <a:r>
              <a:rPr lang="en-US" dirty="0"/>
              <a:t>expose </a:t>
            </a:r>
            <a:r>
              <a:rPr lang="en-US" dirty="0" smtClean="0"/>
              <a:t>methods </a:t>
            </a:r>
            <a:r>
              <a:rPr lang="en-US" dirty="0"/>
              <a:t>for </a:t>
            </a:r>
            <a:r>
              <a:rPr lang="en-US" dirty="0" smtClean="0"/>
              <a:t>adding the ingredients. </a:t>
            </a:r>
            <a:r>
              <a:rPr lang="en-US" dirty="0"/>
              <a:t>Each </a:t>
            </a:r>
            <a:r>
              <a:rPr lang="en-US" dirty="0" smtClean="0"/>
              <a:t>of the method would then </a:t>
            </a:r>
            <a:r>
              <a:rPr lang="en-US" dirty="0"/>
              <a:t>return same Builder object. Builder </a:t>
            </a:r>
            <a:r>
              <a:rPr lang="en-US" dirty="0" smtClean="0"/>
              <a:t>would </a:t>
            </a:r>
            <a:r>
              <a:rPr lang="en-US" dirty="0"/>
              <a:t>be enriched with each method call.</a:t>
            </a:r>
          </a:p>
          <a:p>
            <a:pPr fontAlgn="base"/>
            <a:r>
              <a:rPr lang="en-US" dirty="0" err="1"/>
              <a:t>Builder.build</a:t>
            </a:r>
            <a:r>
              <a:rPr lang="en-US" dirty="0" smtClean="0"/>
              <a:t>() is the </a:t>
            </a:r>
            <a:r>
              <a:rPr lang="en-US" dirty="0"/>
              <a:t>method </a:t>
            </a:r>
            <a:r>
              <a:rPr lang="en-US" dirty="0" smtClean="0"/>
              <a:t>that would </a:t>
            </a:r>
            <a:r>
              <a:rPr lang="en-US" dirty="0"/>
              <a:t>copy all builder field values into </a:t>
            </a:r>
            <a:r>
              <a:rPr lang="en-US" dirty="0" smtClean="0"/>
              <a:t>the actual </a:t>
            </a:r>
            <a:r>
              <a:rPr lang="en-US" dirty="0"/>
              <a:t>class and </a:t>
            </a:r>
            <a:r>
              <a:rPr lang="en-US" dirty="0" smtClean="0"/>
              <a:t>then return </a:t>
            </a:r>
            <a:r>
              <a:rPr lang="en-US" dirty="0"/>
              <a:t>object of </a:t>
            </a:r>
            <a:r>
              <a:rPr lang="en-US" dirty="0" smtClean="0"/>
              <a:t>the Item </a:t>
            </a:r>
            <a:r>
              <a:rPr lang="en-US" dirty="0"/>
              <a:t>class.</a:t>
            </a:r>
          </a:p>
          <a:p>
            <a:pPr fontAlgn="base"/>
            <a:r>
              <a:rPr lang="en-US" dirty="0"/>
              <a:t>Item class </a:t>
            </a:r>
            <a:r>
              <a:rPr lang="en-US" dirty="0" smtClean="0"/>
              <a:t>(created for builder) will have the private </a:t>
            </a:r>
            <a:r>
              <a:rPr lang="en-US" dirty="0"/>
              <a:t>constructor </a:t>
            </a:r>
            <a:r>
              <a:rPr lang="en-US" dirty="0" smtClean="0"/>
              <a:t>so that they can create </a:t>
            </a:r>
            <a:r>
              <a:rPr lang="en-US" dirty="0"/>
              <a:t>its object </a:t>
            </a:r>
            <a:r>
              <a:rPr lang="en-US" dirty="0" smtClean="0"/>
              <a:t>from the </a:t>
            </a:r>
            <a:r>
              <a:rPr lang="en-US" dirty="0"/>
              <a:t>build() </a:t>
            </a:r>
            <a:r>
              <a:rPr lang="en-US" dirty="0" smtClean="0"/>
              <a:t>function </a:t>
            </a:r>
            <a:r>
              <a:rPr lang="en-US" dirty="0"/>
              <a:t>and </a:t>
            </a:r>
            <a:r>
              <a:rPr lang="en-US" dirty="0" smtClean="0"/>
              <a:t>thus prevent </a:t>
            </a:r>
            <a:r>
              <a:rPr lang="en-US" dirty="0"/>
              <a:t>outsider </a:t>
            </a:r>
            <a:r>
              <a:rPr lang="en-US" dirty="0" smtClean="0"/>
              <a:t>of being accessed by its </a:t>
            </a:r>
            <a:r>
              <a:rPr lang="en-US" dirty="0"/>
              <a:t>constructor.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6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PRONS AND CORNS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Pros:</a:t>
            </a:r>
            <a:endParaRPr lang="en-US" dirty="0"/>
          </a:p>
          <a:p>
            <a:pPr fontAlgn="base"/>
            <a:r>
              <a:rPr lang="en-US" dirty="0" smtClean="0"/>
              <a:t>Code is </a:t>
            </a:r>
            <a:r>
              <a:rPr lang="en-US" dirty="0"/>
              <a:t>maintainable if </a:t>
            </a:r>
            <a:r>
              <a:rPr lang="en-US" dirty="0" smtClean="0"/>
              <a:t>the number </a:t>
            </a:r>
            <a:r>
              <a:rPr lang="en-US" dirty="0"/>
              <a:t>of fields required to create </a:t>
            </a:r>
            <a:r>
              <a:rPr lang="en-US" dirty="0" smtClean="0"/>
              <a:t>the object </a:t>
            </a:r>
            <a:r>
              <a:rPr lang="en-US" dirty="0"/>
              <a:t>is more than 4 or 5.</a:t>
            </a:r>
          </a:p>
          <a:p>
            <a:pPr fontAlgn="base"/>
            <a:r>
              <a:rPr lang="en-US" dirty="0" smtClean="0"/>
              <a:t>Object </a:t>
            </a:r>
            <a:r>
              <a:rPr lang="en-US" dirty="0"/>
              <a:t>creational code </a:t>
            </a:r>
            <a:r>
              <a:rPr lang="en-US" dirty="0" smtClean="0"/>
              <a:t>are less </a:t>
            </a:r>
            <a:r>
              <a:rPr lang="en-US" dirty="0"/>
              <a:t>error-prone </a:t>
            </a:r>
            <a:r>
              <a:rPr lang="en-US" dirty="0" smtClean="0"/>
              <a:t>because user knows what they </a:t>
            </a:r>
            <a:r>
              <a:rPr lang="en-US" dirty="0"/>
              <a:t>are passing </a:t>
            </a:r>
            <a:r>
              <a:rPr lang="en-US" dirty="0" smtClean="0"/>
              <a:t>as </a:t>
            </a:r>
            <a:r>
              <a:rPr lang="en-US" dirty="0"/>
              <a:t>of explicit method call.</a:t>
            </a:r>
          </a:p>
          <a:p>
            <a:pPr fontAlgn="base"/>
            <a:r>
              <a:rPr lang="en-US" dirty="0" smtClean="0"/>
              <a:t>It increases the robustness</a:t>
            </a:r>
            <a:r>
              <a:rPr lang="en-US" dirty="0"/>
              <a:t>, </a:t>
            </a:r>
            <a:r>
              <a:rPr lang="en-US" dirty="0" smtClean="0"/>
              <a:t>because </a:t>
            </a:r>
            <a:r>
              <a:rPr lang="en-US" dirty="0"/>
              <a:t>only fully constructed </a:t>
            </a:r>
            <a:r>
              <a:rPr lang="en-US" dirty="0" smtClean="0"/>
              <a:t>object is </a:t>
            </a:r>
            <a:r>
              <a:rPr lang="en-US" dirty="0"/>
              <a:t>be available to </a:t>
            </a:r>
            <a:r>
              <a:rPr lang="en-US" dirty="0" smtClean="0"/>
              <a:t>the client.</a:t>
            </a:r>
          </a:p>
          <a:p>
            <a:pPr marL="0" indent="0" fontAlgn="base">
              <a:buNone/>
            </a:pPr>
            <a:r>
              <a:rPr lang="en-US" b="1" dirty="0" smtClean="0"/>
              <a:t>Cons</a:t>
            </a:r>
            <a:r>
              <a:rPr lang="en-US" b="1" dirty="0"/>
              <a:t>:</a:t>
            </a:r>
            <a:endParaRPr lang="en-US" dirty="0"/>
          </a:p>
          <a:p>
            <a:pPr fontAlgn="base"/>
            <a:r>
              <a:rPr lang="en-US" dirty="0" smtClean="0"/>
              <a:t>This pattern </a:t>
            </a:r>
            <a:r>
              <a:rPr lang="en-US" dirty="0"/>
              <a:t>is verbose </a:t>
            </a:r>
            <a:r>
              <a:rPr lang="en-US" dirty="0" smtClean="0"/>
              <a:t>and it also requires duplication of code because </a:t>
            </a:r>
            <a:r>
              <a:rPr lang="en-US" dirty="0"/>
              <a:t>Builder </a:t>
            </a:r>
            <a:r>
              <a:rPr lang="en-US" dirty="0" smtClean="0"/>
              <a:t>has </a:t>
            </a:r>
            <a:r>
              <a:rPr lang="en-US" dirty="0"/>
              <a:t>to copy all fields from </a:t>
            </a:r>
            <a:r>
              <a:rPr lang="en-US" dirty="0" smtClean="0"/>
              <a:t>the Original </a:t>
            </a:r>
            <a:r>
              <a:rPr lang="en-US" dirty="0"/>
              <a:t>or </a:t>
            </a:r>
            <a:r>
              <a:rPr lang="en-US" dirty="0" smtClean="0"/>
              <a:t>the Item </a:t>
            </a:r>
            <a:r>
              <a:rPr lang="en-US" dirty="0"/>
              <a:t>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9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2BC"/>
                </a:solidFill>
              </a:rPr>
              <a:t>Uml class diagram</a:t>
            </a:r>
            <a:endParaRPr lang="en-US" dirty="0">
              <a:solidFill>
                <a:srgbClr val="0072BC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1" y="1610438"/>
            <a:ext cx="8017257" cy="338464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Sequence diagram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390" y="1562432"/>
            <a:ext cx="5755867" cy="43749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20CDB166-79C6-3345-B287-A7CE8B30FC7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2BC"/>
                </a:solidFill>
              </a:rPr>
              <a:t>Example Code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RobotPlan.java</a:t>
            </a:r>
            <a:endParaRPr lang="en-US" dirty="0"/>
          </a:p>
          <a:p>
            <a:r>
              <a:rPr lang="en-US" dirty="0" err="1"/>
              <a:t>Robot.java</a:t>
            </a:r>
            <a:endParaRPr lang="en-US" dirty="0"/>
          </a:p>
          <a:p>
            <a:r>
              <a:rPr lang="en-US" dirty="0" err="1"/>
              <a:t>RobotBuilder.java</a:t>
            </a:r>
            <a:endParaRPr lang="en-US" dirty="0"/>
          </a:p>
          <a:p>
            <a:r>
              <a:rPr lang="en-US" dirty="0" err="1"/>
              <a:t>OldRobotBuilder.java</a:t>
            </a:r>
            <a:endParaRPr lang="en-US" dirty="0"/>
          </a:p>
          <a:p>
            <a:r>
              <a:rPr lang="en-US" dirty="0" err="1"/>
              <a:t>RobotEngineer.java</a:t>
            </a:r>
            <a:endParaRPr lang="en-US" dirty="0"/>
          </a:p>
          <a:p>
            <a:r>
              <a:rPr lang="en-US" dirty="0" err="1"/>
              <a:t>TestRobotBuilder.java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9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2BC"/>
                </a:solidFill>
              </a:rPr>
              <a:t>Example Code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21814" y="1184092"/>
            <a:ext cx="52673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21814" y="3517717"/>
            <a:ext cx="45910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61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464</Words>
  <Application>Microsoft Office PowerPoint</Application>
  <PresentationFormat>On-screen Show (4:3)</PresentationFormat>
  <Paragraphs>71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Helvetica</vt:lpstr>
      <vt:lpstr>Custom Design</vt:lpstr>
      <vt:lpstr>PowerPoint Presentation</vt:lpstr>
      <vt:lpstr>Builder Design Patterns</vt:lpstr>
      <vt:lpstr>PowerPoint Presentation</vt:lpstr>
      <vt:lpstr>GUIDELINES</vt:lpstr>
      <vt:lpstr>PRONS AND CORNS</vt:lpstr>
      <vt:lpstr>Uml class diagram</vt:lpstr>
      <vt:lpstr>Sequence diagram</vt:lpstr>
      <vt:lpstr>Example Code</vt:lpstr>
      <vt:lpstr>Example Code</vt:lpstr>
      <vt:lpstr>Example Code</vt:lpstr>
      <vt:lpstr>Example Code</vt:lpstr>
      <vt:lpstr>Example Code</vt:lpstr>
      <vt:lpstr>Example Code</vt:lpstr>
      <vt:lpstr>REFERENCES: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Amulya</cp:lastModifiedBy>
  <cp:revision>72</cp:revision>
  <dcterms:created xsi:type="dcterms:W3CDTF">2014-01-29T16:52:11Z</dcterms:created>
  <dcterms:modified xsi:type="dcterms:W3CDTF">2016-04-19T02:16:41Z</dcterms:modified>
</cp:coreProperties>
</file>