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4" r:id="rId4"/>
  </p:sldMasterIdLst>
  <p:notesMasterIdLst>
    <p:notesMasterId r:id="rId11"/>
  </p:notesMasterIdLst>
  <p:sldIdLst>
    <p:sldId id="258" r:id="rId5"/>
    <p:sldId id="264" r:id="rId6"/>
    <p:sldId id="265" r:id="rId7"/>
    <p:sldId id="272" r:id="rId8"/>
    <p:sldId id="270"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6B447-724A-4FE1-9BDE-18D098C3269E}" type="datetimeFigureOut">
              <a:rPr lang="en-US"/>
              <a:t>4/4/2016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60B78-EB0D-4154-8B63-BE5E90D0BB0E}" type="slidenum">
              <a:rPr lang="en-US"/>
              <a:t>‹#›</a:t>
            </a:fld>
            <a:endParaRPr lang="en-US"/>
          </a:p>
        </p:txBody>
      </p:sp>
    </p:spTree>
    <p:extLst>
      <p:ext uri="{BB962C8B-B14F-4D97-AF65-F5344CB8AC3E}">
        <p14:creationId xmlns:p14="http://schemas.microsoft.com/office/powerpoint/2010/main" val="392966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200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14606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5103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9698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43171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92346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18578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3420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971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452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131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732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152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723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738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859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348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4/4/2016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4179894"/>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6415" y="0"/>
            <a:ext cx="9905998" cy="1478570"/>
          </a:xfrm>
        </p:spPr>
        <p:txBody>
          <a:bodyPr/>
          <a:lstStyle/>
          <a:p>
            <a:pPr algn="ctr"/>
            <a:r>
              <a:rPr lang="en-US" dirty="0" smtClean="0"/>
              <a:t>IMPLEMENTATION IN FAMIWARE</a:t>
            </a:r>
            <a:endParaRPr lang="en-US" dirty="0"/>
          </a:p>
        </p:txBody>
      </p:sp>
      <p:sp>
        <p:nvSpPr>
          <p:cNvPr id="5" name="Content Placeholder 4"/>
          <p:cNvSpPr>
            <a:spLocks noGrp="1"/>
          </p:cNvSpPr>
          <p:nvPr>
            <p:ph idx="1"/>
          </p:nvPr>
        </p:nvSpPr>
        <p:spPr>
          <a:xfrm>
            <a:off x="1117661" y="1323210"/>
            <a:ext cx="9905999" cy="4661953"/>
          </a:xfrm>
        </p:spPr>
        <p:txBody>
          <a:bodyPr>
            <a:normAutofit/>
          </a:bodyPr>
          <a:lstStyle/>
          <a:p>
            <a:pPr algn="just"/>
            <a:r>
              <a:rPr lang="en-US" dirty="0" smtClean="0">
                <a:latin typeface="Times New Roman" panose="02020603050405020304" pitchFamily="18" charset="0"/>
                <a:cs typeface="Times New Roman" panose="02020603050405020304" pitchFamily="18" charset="0"/>
              </a:rPr>
              <a:t>What is </a:t>
            </a:r>
            <a:r>
              <a:rPr lang="en-US" dirty="0" err="1" smtClean="0">
                <a:latin typeface="Times New Roman" panose="02020603050405020304" pitchFamily="18" charset="0"/>
                <a:cs typeface="Times New Roman" panose="02020603050405020304" pitchFamily="18" charset="0"/>
              </a:rPr>
              <a:t>FamiWare</a:t>
            </a:r>
            <a:r>
              <a:rPr lang="en-US" dirty="0" smtClean="0">
                <a:latin typeface="Times New Roman" panose="02020603050405020304" pitchFamily="18" charset="0"/>
                <a:cs typeface="Times New Roman" panose="02020603050405020304" pitchFamily="18" charset="0"/>
              </a:rPr>
              <a:t> ?</a:t>
            </a:r>
          </a:p>
          <a:p>
            <a:pPr algn="just"/>
            <a:r>
              <a:rPr lang="en-US" dirty="0" err="1" smtClean="0">
                <a:latin typeface="Times New Roman" panose="02020603050405020304" pitchFamily="18" charset="0"/>
                <a:cs typeface="Times New Roman" panose="02020603050405020304" pitchFamily="18" charset="0"/>
              </a:rPr>
              <a:t>FamiWare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 </a:t>
            </a:r>
            <a:r>
              <a:rPr lang="en-US" dirty="0">
                <a:latin typeface="Times New Roman" panose="02020603050405020304" pitchFamily="18" charset="0"/>
                <a:cs typeface="Times New Roman" panose="02020603050405020304" pitchFamily="18" charset="0"/>
              </a:rPr>
              <a:t>family of middleware for Ambient Intelligence specifically designed to be aware of contexts in sensor and smartphone devices. It provides both, several monitoring services to acquire contexts from devices and users, and a context-awareness service to analyze and detect context changes.</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We use this, to implement our self-adaptation process and CVL’s role in modeling system variability and creating the model transformations that support dynamic reconfiguration.</a:t>
            </a:r>
            <a:endParaRPr lang="en-US" dirty="0" smtClean="0">
              <a:latin typeface="Times New Roman" panose="02020603050405020304" pitchFamily="18" charset="0"/>
              <a:cs typeface="Times New Roman" panose="02020603050405020304" pitchFamily="18" charset="0"/>
            </a:endParaRPr>
          </a:p>
          <a:p>
            <a:pPr algn="just"/>
            <a:endParaRPr lang="en-US" dirty="0" smtClean="0"/>
          </a:p>
        </p:txBody>
      </p:sp>
    </p:spTree>
    <p:extLst>
      <p:ext uri="{BB962C8B-B14F-4D97-AF65-F5344CB8AC3E}">
        <p14:creationId xmlns:p14="http://schemas.microsoft.com/office/powerpoint/2010/main" val="1200646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161" y="83127"/>
            <a:ext cx="9943006" cy="1467696"/>
          </a:xfrm>
        </p:spPr>
        <p:txBody>
          <a:bodyPr/>
          <a:lstStyle/>
          <a:p>
            <a:r>
              <a:rPr lang="en-US" dirty="0" smtClean="0">
                <a:latin typeface="Times New Roman" panose="02020603050405020304" pitchFamily="18" charset="0"/>
                <a:cs typeface="Times New Roman" panose="02020603050405020304" pitchFamily="18" charset="0"/>
              </a:rPr>
              <a:t>Context observation and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8908" y="1335087"/>
            <a:ext cx="9905999" cy="3541714"/>
          </a:xfrm>
        </p:spPr>
        <p:txBody>
          <a:bodyPr>
            <a:noAutofit/>
          </a:bodyPr>
          <a:lstStyle/>
          <a:p>
            <a:pPr algn="just"/>
            <a:endParaRPr lang="en-US" sz="2800" dirty="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FamiWare</a:t>
            </a:r>
            <a:r>
              <a:rPr lang="en-US" dirty="0" smtClean="0">
                <a:latin typeface="Times New Roman" panose="02020603050405020304" pitchFamily="18" charset="0"/>
                <a:cs typeface="Times New Roman" panose="02020603050405020304" pitchFamily="18" charset="0"/>
              </a:rPr>
              <a:t> provides services to monitor user, device and network contexts for both smartphones and sensors.</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Even though services have same basic structures, providers model them as a part of variability model, thus varying them to each system’s needs.</a:t>
            </a:r>
          </a:p>
          <a:p>
            <a:pPr algn="just"/>
            <a:r>
              <a:rPr lang="en-US" dirty="0" smtClean="0">
                <a:latin typeface="Times New Roman" panose="02020603050405020304" pitchFamily="18" charset="0"/>
                <a:cs typeface="Times New Roman" panose="02020603050405020304" pitchFamily="18" charset="0"/>
              </a:rPr>
              <a:t>Providers would use </a:t>
            </a:r>
            <a:r>
              <a:rPr lang="en-US" dirty="0" err="1" smtClean="0">
                <a:latin typeface="Times New Roman" panose="02020603050405020304" pitchFamily="18" charset="0"/>
                <a:cs typeface="Times New Roman" panose="02020603050405020304" pitchFamily="18" charset="0"/>
              </a:rPr>
              <a:t>FamiWare’s</a:t>
            </a:r>
            <a:r>
              <a:rPr lang="en-US" dirty="0" smtClean="0">
                <a:latin typeface="Times New Roman" panose="02020603050405020304" pitchFamily="18" charset="0"/>
                <a:cs typeface="Times New Roman" panose="02020603050405020304" pitchFamily="18" charset="0"/>
              </a:rPr>
              <a:t> SPL-based facilities to generate code automatically.</a:t>
            </a:r>
          </a:p>
          <a:p>
            <a:pPr algn="just"/>
            <a:r>
              <a:rPr lang="en-US" dirty="0" smtClean="0">
                <a:latin typeface="Times New Roman" panose="02020603050405020304" pitchFamily="18" charset="0"/>
                <a:cs typeface="Times New Roman" panose="02020603050405020304" pitchFamily="18" charset="0"/>
              </a:rPr>
              <a:t>The context-awareness would check for any changes and the logic conditions serve criteria for context switch.</a:t>
            </a:r>
          </a:p>
        </p:txBody>
      </p:sp>
    </p:spTree>
    <p:extLst>
      <p:ext uri="{BB962C8B-B14F-4D97-AF65-F5344CB8AC3E}">
        <p14:creationId xmlns:p14="http://schemas.microsoft.com/office/powerpoint/2010/main" val="3603985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CONTEXT ADAPTATION AND SYSTEM RECONFIGURATION</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Mobile system applications use the CVL tools to specify </a:t>
            </a:r>
            <a:r>
              <a:rPr lang="en-US" dirty="0" err="1" smtClean="0">
                <a:latin typeface="Times New Roman" panose="02020603050405020304" pitchFamily="18" charset="0"/>
                <a:cs typeface="Times New Roman" panose="02020603050405020304" pitchFamily="18" charset="0"/>
              </a:rPr>
              <a:t>Vspec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FamiWare’s</a:t>
            </a:r>
            <a:r>
              <a:rPr lang="en-US" dirty="0" smtClean="0">
                <a:latin typeface="Times New Roman" panose="02020603050405020304" pitchFamily="18" charset="0"/>
                <a:cs typeface="Times New Roman" panose="02020603050405020304" pitchFamily="18" charset="0"/>
              </a:rPr>
              <a:t> variability model and binding between </a:t>
            </a:r>
            <a:r>
              <a:rPr lang="en-US" dirty="0" err="1" smtClean="0">
                <a:latin typeface="Times New Roman" panose="02020603050405020304" pitchFamily="18" charset="0"/>
                <a:cs typeface="Times New Roman" panose="02020603050405020304" pitchFamily="18" charset="0"/>
              </a:rPr>
              <a:t>Vspec</a:t>
            </a:r>
            <a:r>
              <a:rPr lang="en-US" dirty="0" smtClean="0">
                <a:latin typeface="Times New Roman" panose="02020603050405020304" pitchFamily="18" charset="0"/>
                <a:cs typeface="Times New Roman" panose="02020603050405020304" pitchFamily="18" charset="0"/>
              </a:rPr>
              <a:t> and base model is written in UML.</a:t>
            </a:r>
          </a:p>
          <a:p>
            <a:r>
              <a:rPr lang="en-US" dirty="0" smtClean="0">
                <a:latin typeface="Times New Roman" panose="02020603050405020304" pitchFamily="18" charset="0"/>
                <a:cs typeface="Times New Roman" panose="02020603050405020304" pitchFamily="18" charset="0"/>
              </a:rPr>
              <a:t>Resolution models specified in CVL selects the variation points, that represents a particular product like android smart phone.</a:t>
            </a:r>
          </a:p>
          <a:p>
            <a:r>
              <a:rPr lang="en-US" dirty="0" smtClean="0">
                <a:latin typeface="Times New Roman" panose="02020603050405020304" pitchFamily="18" charset="0"/>
                <a:cs typeface="Times New Roman" panose="02020603050405020304" pitchFamily="18" charset="0"/>
              </a:rPr>
              <a:t>For each device, </a:t>
            </a:r>
            <a:r>
              <a:rPr lang="en-US" dirty="0" err="1" smtClean="0">
                <a:latin typeface="Times New Roman" panose="02020603050405020304" pitchFamily="18" charset="0"/>
                <a:cs typeface="Times New Roman" panose="02020603050405020304" pitchFamily="18" charset="0"/>
              </a:rPr>
              <a:t>FamiWare</a:t>
            </a:r>
            <a:r>
              <a:rPr lang="en-US" dirty="0" smtClean="0">
                <a:latin typeface="Times New Roman" panose="02020603050405020304" pitchFamily="18" charset="0"/>
                <a:cs typeface="Times New Roman" panose="02020603050405020304" pitchFamily="18" charset="0"/>
              </a:rPr>
              <a:t> clones the elements to represent the number of device types and each clone has unique configuration.</a:t>
            </a:r>
          </a:p>
          <a:p>
            <a:r>
              <a:rPr lang="en-US" dirty="0" smtClean="0">
                <a:latin typeface="Times New Roman" panose="02020603050405020304" pitchFamily="18" charset="0"/>
                <a:cs typeface="Times New Roman" panose="02020603050405020304" pitchFamily="18" charset="0"/>
              </a:rPr>
              <a:t>CVL modeling produces variable elements with more detail where as base-model designers need not be variability modeling experts.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81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042061">
            <a:off x="11279866" y="5649533"/>
            <a:ext cx="3856037" cy="1639884"/>
          </a:xfrm>
        </p:spPr>
        <p:txBody>
          <a:bodyPr/>
          <a:lstStyle/>
          <a:p>
            <a:endParaRPr lang="en-US" dirty="0"/>
          </a:p>
        </p:txBody>
      </p:sp>
      <p:sp>
        <p:nvSpPr>
          <p:cNvPr id="4" name="Text Placeholder 3"/>
          <p:cNvSpPr>
            <a:spLocks noGrp="1"/>
          </p:cNvSpPr>
          <p:nvPr>
            <p:ph type="body" sz="half" idx="2"/>
          </p:nvPr>
        </p:nvSpPr>
        <p:spPr>
          <a:xfrm>
            <a:off x="1069432" y="759854"/>
            <a:ext cx="3856037" cy="4825284"/>
          </a:xfrm>
        </p:spPr>
        <p:txBody>
          <a:bodyPr>
            <a:noAutofit/>
          </a:bodyPr>
          <a:lstStyle/>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Variability model also mentions the constraints between variation points and context conditions.</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These constraints are essentially context-change conditions and required for reconfiguration for evert context change.</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CVL resolution would reflect the constraints and ensures that the system automatically selects other elements to represent different services/components.</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resolved model captures correspondence and is essentially a product architecture without variability that the system deploys in each device.</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smtClean="0"/>
          </a:p>
        </p:txBody>
      </p:sp>
      <p:pic>
        <p:nvPicPr>
          <p:cNvPr id="5" name="Content Placeholder 4"/>
          <p:cNvPicPr>
            <a:picLocks noGrp="1" noChangeAspect="1"/>
          </p:cNvPicPr>
          <p:nvPr>
            <p:ph idx="1"/>
          </p:nvPr>
        </p:nvPicPr>
        <p:blipFill>
          <a:blip r:embed="rId2"/>
          <a:stretch>
            <a:fillRect/>
          </a:stretch>
        </p:blipFill>
        <p:spPr>
          <a:xfrm>
            <a:off x="6026853" y="759854"/>
            <a:ext cx="5698943" cy="5705340"/>
          </a:xfrm>
          <a:prstGeom prst="rect">
            <a:avLst/>
          </a:prstGeom>
        </p:spPr>
      </p:pic>
    </p:spTree>
    <p:extLst>
      <p:ext uri="{BB962C8B-B14F-4D97-AF65-F5344CB8AC3E}">
        <p14:creationId xmlns:p14="http://schemas.microsoft.com/office/powerpoint/2010/main" val="128993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042061">
            <a:off x="11279866" y="5649533"/>
            <a:ext cx="3856037" cy="1639884"/>
          </a:xfrm>
        </p:spPr>
        <p:txBody>
          <a:bodyPr/>
          <a:lstStyle/>
          <a:p>
            <a:endParaRPr lang="en-US" dirty="0"/>
          </a:p>
        </p:txBody>
      </p:sp>
      <p:sp>
        <p:nvSpPr>
          <p:cNvPr id="4" name="Text Placeholder 3"/>
          <p:cNvSpPr>
            <a:spLocks noGrp="1"/>
          </p:cNvSpPr>
          <p:nvPr>
            <p:ph type="body" sz="half" idx="2"/>
          </p:nvPr>
        </p:nvSpPr>
        <p:spPr>
          <a:xfrm>
            <a:off x="1146705" y="759854"/>
            <a:ext cx="3856037" cy="5031346"/>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RECONFIGURATION</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Specify new context values as new constraints.</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Add new constraints</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Create new resolution models.</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Generate all resolution models compatible with new context.</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Select the best resolution.</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Execute the best resolution model in CVL.</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Transform the running product into the adapted one at implementation level.</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Generate reconfiguration plan.</a:t>
            </a: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Interpret the generated plans</a:t>
            </a:r>
            <a:r>
              <a:rPr lang="en-US" dirty="0" smtClean="0">
                <a:latin typeface="Times New Roman" panose="02020603050405020304" pitchFamily="18" charset="0"/>
                <a:cs typeface="Times New Roman" panose="02020603050405020304" pitchFamily="18" charset="0"/>
              </a:rPr>
              <a:t>.</a:t>
            </a:r>
          </a:p>
        </p:txBody>
      </p:sp>
      <p:pic>
        <p:nvPicPr>
          <p:cNvPr id="5" name="Content Placeholder 4"/>
          <p:cNvPicPr>
            <a:picLocks noGrp="1" noChangeAspect="1"/>
          </p:cNvPicPr>
          <p:nvPr>
            <p:ph idx="1"/>
          </p:nvPr>
        </p:nvPicPr>
        <p:blipFill>
          <a:blip r:embed="rId2"/>
          <a:stretch>
            <a:fillRect/>
          </a:stretch>
        </p:blipFill>
        <p:spPr>
          <a:xfrm>
            <a:off x="6026853" y="759853"/>
            <a:ext cx="5698943" cy="5859887"/>
          </a:xfrm>
          <a:prstGeom prst="rect">
            <a:avLst/>
          </a:prstGeom>
        </p:spPr>
      </p:pic>
    </p:spTree>
    <p:extLst>
      <p:ext uri="{BB962C8B-B14F-4D97-AF65-F5344CB8AC3E}">
        <p14:creationId xmlns:p14="http://schemas.microsoft.com/office/powerpoint/2010/main" val="379522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165" y="385060"/>
            <a:ext cx="9905999" cy="5849485"/>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the models at runtime are used, the product running </a:t>
            </a:r>
            <a:r>
              <a:rPr lang="en-US" dirty="0" smtClean="0">
                <a:latin typeface="Times New Roman" panose="02020603050405020304" pitchFamily="18" charset="0"/>
                <a:cs typeface="Times New Roman" panose="02020603050405020304" pitchFamily="18" charset="0"/>
              </a:rPr>
              <a:t>at each device </a:t>
            </a:r>
            <a:r>
              <a:rPr lang="en-US" dirty="0" smtClean="0">
                <a:latin typeface="Times New Roman" panose="02020603050405020304" pitchFamily="18" charset="0"/>
                <a:cs typeface="Times New Roman" panose="02020603050405020304" pitchFamily="18" charset="0"/>
              </a:rPr>
              <a:t>satisfies every context.</a:t>
            </a:r>
          </a:p>
          <a:p>
            <a:r>
              <a:rPr lang="en-US" dirty="0" smtClean="0">
                <a:latin typeface="Times New Roman" panose="02020603050405020304" pitchFamily="18" charset="0"/>
                <a:cs typeface="Times New Roman" panose="02020603050405020304" pitchFamily="18" charset="0"/>
              </a:rPr>
              <a:t>The plans generated would feature the constrains, ensuring the global system a valid state after reconfigurations.</a:t>
            </a:r>
          </a:p>
          <a:p>
            <a:r>
              <a:rPr lang="en-US" dirty="0" smtClean="0">
                <a:latin typeface="Times New Roman" panose="02020603050405020304" pitchFamily="18" charset="0"/>
                <a:cs typeface="Times New Roman" panose="02020603050405020304" pitchFamily="18" charset="0"/>
              </a:rPr>
              <a:t>Advantage of this is that the reconfiguration would load only 4 Kbytes in the devices.</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27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C8CB9CCE66D345AA3CB5788AF5A89F" ma:contentTypeVersion="0" ma:contentTypeDescription="Create a new document." ma:contentTypeScope="" ma:versionID="d784377cffef800909c5cadfe50b0864">
  <xsd:schema xmlns:xsd="http://www.w3.org/2001/XMLSchema" xmlns:xs="http://www.w3.org/2001/XMLSchema" xmlns:p="http://schemas.microsoft.com/office/2006/metadata/properties" targetNamespace="http://schemas.microsoft.com/office/2006/metadata/properties" ma:root="true" ma:fieldsID="e632581fadfa51a52ea46ddb307d92e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5DE068-5AD1-4951-8BFA-F4DDBD55E74F}">
  <ds:schemaRefs>
    <ds:schemaRef ds:uri="http://schemas.microsoft.com/sharepoint/v3/contenttype/forms"/>
  </ds:schemaRefs>
</ds:datastoreItem>
</file>

<file path=customXml/itemProps2.xml><?xml version="1.0" encoding="utf-8"?>
<ds:datastoreItem xmlns:ds="http://schemas.openxmlformats.org/officeDocument/2006/customXml" ds:itemID="{C47D71D8-8C65-4C01-B677-5F9E8DC76F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2DB4A42-98AB-43F8-AD97-7D8BEC9A0C7A}">
  <ds:schemaRefs>
    <ds:schemaRef ds:uri="http://schemas.openxmlformats.org/package/2006/metadata/core-properties"/>
    <ds:schemaRef ds:uri="http://purl.org/dc/terms/"/>
    <ds:schemaRef ds:uri="http://www.w3.org/XML/1998/namespace"/>
    <ds:schemaRef ds:uri="http://purl.org/dc/dcmitype/"/>
    <ds:schemaRef ds:uri="http://schemas.microsoft.com/office/2006/metadata/properties"/>
    <ds:schemaRef ds:uri="http://purl.org/dc/elements/1.1/"/>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834</TotalTime>
  <Words>431</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Trebuchet MS</vt:lpstr>
      <vt:lpstr>Tw Cen MT</vt:lpstr>
      <vt:lpstr>Circuit</vt:lpstr>
      <vt:lpstr>IMPLEMENTATION IN FAMIWARE</vt:lpstr>
      <vt:lpstr>Context observation and analysis</vt:lpstr>
      <vt:lpstr>CONTEXT ADAPTATION AND SYSTEM RECONFIGURATION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Parihar</dc:creator>
  <cp:lastModifiedBy>Amulya</cp:lastModifiedBy>
  <cp:revision>48</cp:revision>
  <dcterms:created xsi:type="dcterms:W3CDTF">2016-04-03T20:05:41Z</dcterms:created>
  <dcterms:modified xsi:type="dcterms:W3CDTF">2016-04-04T23:01:53Z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0x01010013C8CB9CCE66D345AA3CB5788AF5A89F</vt:lpwstr>
  </property>
</Properties>
</file>