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3" r:id="rId4"/>
    <p:sldId id="261" r:id="rId5"/>
    <p:sldId id="265" r:id="rId6"/>
    <p:sldId id="260"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249C1-EAA7-45BD-8204-3DDD847190A0}" v="20" dt="2023-05-04T20:48:29.833"/>
    <p1510:client id="{0AF4190D-3289-108D-DED4-B00780CCB4D7}" v="8" dt="2023-05-04T00:20:22.075"/>
    <p1510:client id="{0D13298B-BCF6-410D-913C-174E0EAA6EBA}" v="142" dt="2023-05-04T20:17:40.982"/>
    <p1510:client id="{182A05BA-59A1-D3EB-287A-DA03059283B3}" v="141" dt="2023-05-04T18:35:35.438"/>
    <p1510:client id="{22121C14-841A-4119-A4EA-B87ED5ABDE43}" v="4" dt="2023-05-04T20:42:32.034"/>
    <p1510:client id="{2A756308-C6FA-FC3A-0B30-91F862AD7502}" v="127" dt="2023-05-03T22:57:11.036"/>
    <p1510:client id="{49EBCBA2-619F-451A-A00B-FCD8621470A0}" v="632" dt="2023-05-04T20:10:42.814"/>
    <p1510:client id="{4FB4B0A5-79ED-4327-B144-F42061B5F53A}" v="820" dt="2023-05-04T20:24:44.335"/>
    <p1510:client id="{65755CD2-11F3-443E-98D8-7AF2900AD836}" v="28" dt="2023-05-04T19:45:20.253"/>
    <p1510:client id="{6A9CD0D3-84EA-4348-9FD8-9A1031746902}" v="433" dt="2023-05-04T19:52:22.497"/>
    <p1510:client id="{7F49434C-6C9F-4FFE-923F-A444FD2DA184}" v="42" dt="2023-05-03T22:20:40.643"/>
    <p1510:client id="{7F6CACE1-CBDC-4114-B724-E982D9EC8EB7}" v="451" dt="2023-05-04T20:41:56.861"/>
    <p1510:client id="{D713DFDF-7013-4FCB-95EB-B0E4D1D440EC}" v="483" dt="2023-05-04T20:48:27.624"/>
    <p1510:client id="{DEB6F482-3669-4294-9039-19250B49917C}" v="46" dt="2023-05-04T20:46:49.168"/>
    <p1510:client id="{EAD52BA2-7E19-73EB-1285-A94CF1B8F41F}" v="93" dt="2023-05-04T17:10:34.552"/>
    <p1510:client id="{FA505A41-34D5-9977-0181-C0189F67D5C6}" v="277" dt="2023-05-04T00:33:54.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5/4/2023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04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5/4/2023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4323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5/4/2023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39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5/4/2023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91004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5/4/2023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58729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5/4/2023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6791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5/4/2023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3745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5/4/2023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0765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5/4/2023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3388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5/4/2023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69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5/4/2023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74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5/4/2023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52985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8">
            <a:extLst>
              <a:ext uri="{FF2B5EF4-FFF2-40B4-BE49-F238E27FC236}">
                <a16:creationId xmlns:a16="http://schemas.microsoft.com/office/drawing/2014/main" id="{8F626F98-F213-4034-8836-88A71501D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
            <a:extLst>
              <a:ext uri="{FF2B5EF4-FFF2-40B4-BE49-F238E27FC236}">
                <a16:creationId xmlns:a16="http://schemas.microsoft.com/office/drawing/2014/main" id="{43980535-EC50-1971-3BAD-778F16ABEB94}"/>
              </a:ext>
            </a:extLst>
          </p:cNvPr>
          <p:cNvPicPr>
            <a:picLocks noChangeAspect="1"/>
          </p:cNvPicPr>
          <p:nvPr/>
        </p:nvPicPr>
        <p:blipFill rotWithShape="1">
          <a:blip r:embed="rId2">
            <a:alphaModFix amt="60000"/>
          </a:blip>
          <a:srcRect t="43751" r="-2" b="-2"/>
          <a:stretch/>
        </p:blipFill>
        <p:spPr>
          <a:xfrm>
            <a:off x="20" y="1"/>
            <a:ext cx="12191980" cy="6857999"/>
          </a:xfrm>
          <a:prstGeom prst="rect">
            <a:avLst/>
          </a:prstGeom>
        </p:spPr>
      </p:pic>
      <p:sp useBgFill="1">
        <p:nvSpPr>
          <p:cNvPr id="53" name="Freeform: Shape 10">
            <a:extLst>
              <a:ext uri="{FF2B5EF4-FFF2-40B4-BE49-F238E27FC236}">
                <a16:creationId xmlns:a16="http://schemas.microsoft.com/office/drawing/2014/main" id="{6B3DAACF-D844-4480-94BE-2DE00ABEE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75199" y="726177"/>
            <a:ext cx="5241603" cy="5343721"/>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5805" h="5429563">
                <a:moveTo>
                  <a:pt x="5325805" y="2714782"/>
                </a:moveTo>
                <a:cubicBezTo>
                  <a:pt x="5325805" y="4214114"/>
                  <a:pt x="4110356" y="5429563"/>
                  <a:pt x="2611024" y="5429563"/>
                </a:cubicBezTo>
                <a:lnTo>
                  <a:pt x="1942188" y="5429563"/>
                </a:lnTo>
                <a:lnTo>
                  <a:pt x="668836" y="5429563"/>
                </a:lnTo>
                <a:lnTo>
                  <a:pt x="0" y="5429563"/>
                </a:lnTo>
                <a:lnTo>
                  <a:pt x="0" y="0"/>
                </a:lnTo>
                <a:lnTo>
                  <a:pt x="668836" y="0"/>
                </a:lnTo>
                <a:lnTo>
                  <a:pt x="1942188" y="0"/>
                </a:lnTo>
                <a:lnTo>
                  <a:pt x="2611024" y="0"/>
                </a:lnTo>
                <a:cubicBezTo>
                  <a:pt x="4110356" y="0"/>
                  <a:pt x="5325805" y="1215450"/>
                  <a:pt x="5325805" y="2714782"/>
                </a:cubicBezTo>
                <a:close/>
              </a:path>
            </a:pathLst>
          </a:custGeom>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4088076" y="2666341"/>
            <a:ext cx="3915804" cy="1471689"/>
          </a:xfrm>
        </p:spPr>
        <p:txBody>
          <a:bodyPr vert="horz" lIns="91440" tIns="45720" rIns="91440" bIns="45720" rtlCol="0" anchor="ctr">
            <a:noAutofit/>
          </a:bodyPr>
          <a:lstStyle/>
          <a:p>
            <a:pPr algn="ctr"/>
            <a:r>
              <a:rPr lang="en-US" b="1" dirty="0">
                <a:latin typeface="Times New Roman"/>
                <a:cs typeface="Times New Roman"/>
              </a:rPr>
              <a:t>Association between Age, Gender, BMI, Bone Mineral Density, Alcohol Consumption, Smoking, and Incidence of Osteoporosis</a:t>
            </a:r>
          </a:p>
          <a:p>
            <a:pPr algn="ctr"/>
            <a:endParaRPr lang="en-US" dirty="0">
              <a:latin typeface="Arial Nova"/>
            </a:endParaRPr>
          </a:p>
          <a:p>
            <a:pPr algn="ctr"/>
            <a:r>
              <a:rPr lang="en-US" b="1" dirty="0">
                <a:latin typeface="Times New Roman"/>
                <a:cs typeface="Times New Roman"/>
              </a:rPr>
              <a:t>GROUP – 7</a:t>
            </a:r>
          </a:p>
          <a:p>
            <a:pPr algn="ctr"/>
            <a:r>
              <a:rPr lang="en-US" b="1" dirty="0">
                <a:latin typeface="Times New Roman"/>
                <a:cs typeface="Times New Roman"/>
              </a:rPr>
              <a:t>Amulya </a:t>
            </a:r>
            <a:r>
              <a:rPr lang="en-US" b="1" dirty="0" err="1">
                <a:latin typeface="Times New Roman"/>
                <a:cs typeface="Times New Roman"/>
              </a:rPr>
              <a:t>Rangineni</a:t>
            </a:r>
            <a:endParaRPr lang="en-US" b="1" dirty="0">
              <a:latin typeface="Times New Roman"/>
              <a:cs typeface="Times New Roman"/>
            </a:endParaRPr>
          </a:p>
          <a:p>
            <a:pPr algn="ctr"/>
            <a:r>
              <a:rPr lang="en-US" b="1" err="1">
                <a:latin typeface="Times New Roman"/>
                <a:cs typeface="Times New Roman"/>
              </a:rPr>
              <a:t>Asmatahasin</a:t>
            </a:r>
            <a:r>
              <a:rPr lang="en-US" b="1" dirty="0">
                <a:latin typeface="Times New Roman"/>
                <a:cs typeface="Times New Roman"/>
              </a:rPr>
              <a:t> Mohammad</a:t>
            </a:r>
          </a:p>
          <a:p>
            <a:pPr algn="ctr"/>
            <a:r>
              <a:rPr lang="en-US" b="1" dirty="0">
                <a:latin typeface="Times New Roman"/>
                <a:cs typeface="Times New Roman"/>
              </a:rPr>
              <a:t>Manaswini Dasari</a:t>
            </a:r>
          </a:p>
          <a:p>
            <a:pPr algn="ctr"/>
            <a:r>
              <a:rPr lang="en-US" b="1" dirty="0">
                <a:latin typeface="Times New Roman"/>
                <a:cs typeface="Times New Roman"/>
              </a:rPr>
              <a:t>Prathyusha </a:t>
            </a:r>
            <a:r>
              <a:rPr lang="en-US" b="1" dirty="0" err="1">
                <a:latin typeface="Times New Roman"/>
                <a:cs typeface="Times New Roman"/>
              </a:rPr>
              <a:t>Vajinepally</a:t>
            </a:r>
            <a:endParaRPr lang="en-US" b="1" dirty="0">
              <a:latin typeface="Times New Roman"/>
              <a:cs typeface="Times New Roman"/>
            </a:endParaRPr>
          </a:p>
          <a:p>
            <a:pPr algn="ctr"/>
            <a:r>
              <a:rPr lang="en-US" b="1" dirty="0">
                <a:latin typeface="Times New Roman"/>
                <a:cs typeface="Times New Roman"/>
              </a:rPr>
              <a:t>Sri Rishitha </a:t>
            </a:r>
            <a:r>
              <a:rPr lang="en-US" b="1" err="1">
                <a:latin typeface="Times New Roman"/>
                <a:cs typeface="Times New Roman"/>
              </a:rPr>
              <a:t>Dammalapati</a:t>
            </a:r>
            <a:endParaRPr lang="en-US" b="1">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090A-65DA-A211-5DD7-31CBFF8D04AC}"/>
              </a:ext>
            </a:extLst>
          </p:cNvPr>
          <p:cNvSpPr>
            <a:spLocks noGrp="1"/>
          </p:cNvSpPr>
          <p:nvPr>
            <p:ph type="title"/>
          </p:nvPr>
        </p:nvSpPr>
        <p:spPr>
          <a:xfrm>
            <a:off x="421257" y="268688"/>
            <a:ext cx="10515600" cy="1116811"/>
          </a:xfrm>
        </p:spPr>
        <p:txBody>
          <a:bodyPr>
            <a:normAutofit fontScale="90000"/>
          </a:bodyPr>
          <a:lstStyle/>
          <a:p>
            <a:br>
              <a:rPr lang="en-US"/>
            </a:br>
            <a:endParaRPr lang="en-US"/>
          </a:p>
        </p:txBody>
      </p:sp>
      <p:sp>
        <p:nvSpPr>
          <p:cNvPr id="3" name="Content Placeholder 2">
            <a:extLst>
              <a:ext uri="{FF2B5EF4-FFF2-40B4-BE49-F238E27FC236}">
                <a16:creationId xmlns:a16="http://schemas.microsoft.com/office/drawing/2014/main" id="{B3453A6E-30BA-B264-9A51-832EC11C4304}"/>
              </a:ext>
            </a:extLst>
          </p:cNvPr>
          <p:cNvSpPr>
            <a:spLocks noGrp="1"/>
          </p:cNvSpPr>
          <p:nvPr>
            <p:ph idx="1"/>
          </p:nvPr>
        </p:nvSpPr>
        <p:spPr>
          <a:xfrm>
            <a:off x="332192" y="676033"/>
            <a:ext cx="11527971" cy="6519516"/>
          </a:xfrm>
        </p:spPr>
        <p:txBody>
          <a:bodyPr vert="horz" lIns="91440" tIns="45720" rIns="91440" bIns="45720" rtlCol="0" anchor="t">
            <a:noAutofit/>
          </a:bodyPr>
          <a:lstStyle/>
          <a:p>
            <a:pPr marL="0" indent="0">
              <a:buNone/>
            </a:pPr>
            <a:r>
              <a:rPr lang="en-US" b="1" dirty="0">
                <a:latin typeface="Times New Roman"/>
                <a:ea typeface="Calibri"/>
                <a:cs typeface="Times New Roman"/>
              </a:rPr>
              <a:t>INTRODUCTION</a:t>
            </a:r>
            <a:endParaRPr lang="en-US" b="1" dirty="0">
              <a:latin typeface="Times New Roman"/>
              <a:ea typeface="Calibri"/>
              <a:cs typeface="Calibri"/>
            </a:endParaRPr>
          </a:p>
          <a:p>
            <a:pPr marL="0" indent="0">
              <a:buNone/>
            </a:pPr>
            <a:r>
              <a:rPr lang="en-US" sz="1800" dirty="0">
                <a:latin typeface="Times New Roman"/>
                <a:ea typeface="Calibri"/>
                <a:cs typeface="Times New Roman"/>
              </a:rPr>
              <a:t>Osteoporosis is a condition affecting the skeletal system that is characterized by a progressive reduction in bone mineral density (BMD), resulting in an increased risk of fractures. As the elderly population grows, healthcare systems will face increasing pressure, leading to elevated costs, morbidity, and mortality rates related to fractures. Hence, identifying the risk factors that lead to reduced BMD is critical to prevent, detect, and manage osteoporosis (Yao et al., 2019).</a:t>
            </a:r>
          </a:p>
          <a:p>
            <a:pPr marL="0" indent="0">
              <a:buNone/>
            </a:pPr>
            <a:r>
              <a:rPr lang="en-US" sz="1800" dirty="0">
                <a:latin typeface="Times New Roman"/>
                <a:ea typeface="Calibri"/>
                <a:cs typeface="Times New Roman"/>
              </a:rPr>
              <a:t>According to the National Osteoporosis Foundation (2021), osteoporosis is a significant public health issue, particularly among older adults, and is associated with a high rate of morbidity and mortality. BMD is a crucial factor in the diagnosis and management of osteoporosis, as it is used to estimate fracture risk by measuring the amount of bone minerals in each area of bone. Low BMD is linked to an increased risk of osteoporotic fractures. Therefore, early detection and monitoring of BMD are essential for preventing and managing osteoporosis (Cosman et al., 2014).</a:t>
            </a:r>
          </a:p>
          <a:p>
            <a:pPr marL="0" indent="0">
              <a:buNone/>
            </a:pPr>
            <a:r>
              <a:rPr lang="en-US" sz="1800" dirty="0">
                <a:latin typeface="Times New Roman"/>
                <a:ea typeface="Calibri"/>
                <a:cs typeface="Times New Roman"/>
              </a:rPr>
              <a:t>Smoking and excessive alcohol consumption are major risk factors for osteoporosis. According to Kanis et al. (2013), smoking is associated with decreased BMD and increased fracture risk. Similarly, heavy alcohol consumption is linked to decreased BMD and an increased risk of fractures (National Institute on Alcohol Abuse and Alcoholism, 2021). Excessive alcohol consumption can lead to a decline in BMD, particularly in postmenopausal women, by interfering with the bone remodeling process. Furthermore, it may cause malnutrition, impaired liver function, and hormonal imbalances, which can worsen osteoporosis (Akkawi &amp; </a:t>
            </a:r>
            <a:r>
              <a:rPr lang="en-US" sz="1800" err="1">
                <a:latin typeface="Times New Roman"/>
                <a:ea typeface="Calibri"/>
                <a:cs typeface="Times New Roman"/>
              </a:rPr>
              <a:t>Zmerly</a:t>
            </a:r>
            <a:r>
              <a:rPr lang="en-US" sz="1800" dirty="0">
                <a:latin typeface="Times New Roman"/>
                <a:ea typeface="Calibri"/>
                <a:cs typeface="Times New Roman"/>
              </a:rPr>
              <a:t>, 2018).</a:t>
            </a:r>
          </a:p>
          <a:p>
            <a:pPr marL="0" indent="0" algn="ctr">
              <a:buNone/>
            </a:pPr>
            <a:endParaRPr lang="en-US" sz="1800">
              <a:latin typeface="Times New Roman"/>
              <a:cs typeface="Times New Roman"/>
            </a:endParaRPr>
          </a:p>
        </p:txBody>
      </p:sp>
    </p:spTree>
    <p:extLst>
      <p:ext uri="{BB962C8B-B14F-4D97-AF65-F5344CB8AC3E}">
        <p14:creationId xmlns:p14="http://schemas.microsoft.com/office/powerpoint/2010/main" val="56009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656AC-EE1E-7205-0380-C901F62C7913}"/>
              </a:ext>
            </a:extLst>
          </p:cNvPr>
          <p:cNvSpPr>
            <a:spLocks noGrp="1"/>
          </p:cNvSpPr>
          <p:nvPr>
            <p:ph type="title"/>
          </p:nvPr>
        </p:nvSpPr>
        <p:spPr>
          <a:xfrm>
            <a:off x="561109" y="-330922"/>
            <a:ext cx="10515600" cy="1116811"/>
          </a:xfrm>
        </p:spPr>
        <p:txBody>
          <a:bodyPr>
            <a:normAutofit/>
          </a:bodyPr>
          <a:lstStyle/>
          <a:p>
            <a:r>
              <a:rPr lang="en-US" sz="2000" b="1">
                <a:latin typeface="Times New Roman"/>
                <a:cs typeface="Times New Roman"/>
              </a:rPr>
              <a:t>DATA DESCRIPTION</a:t>
            </a:r>
          </a:p>
        </p:txBody>
      </p:sp>
      <p:graphicFrame>
        <p:nvGraphicFramePr>
          <p:cNvPr id="7" name="Table 7">
            <a:extLst>
              <a:ext uri="{FF2B5EF4-FFF2-40B4-BE49-F238E27FC236}">
                <a16:creationId xmlns:a16="http://schemas.microsoft.com/office/drawing/2014/main" id="{4BAD9FF7-9BB9-95E6-03EC-0EC01022A25D}"/>
              </a:ext>
            </a:extLst>
          </p:cNvPr>
          <p:cNvGraphicFramePr>
            <a:graphicFrameLocks noGrp="1"/>
          </p:cNvGraphicFramePr>
          <p:nvPr>
            <p:ph idx="1"/>
            <p:extLst>
              <p:ext uri="{D42A27DB-BD31-4B8C-83A1-F6EECF244321}">
                <p14:modId xmlns:p14="http://schemas.microsoft.com/office/powerpoint/2010/main" val="2946461299"/>
              </p:ext>
            </p:extLst>
          </p:nvPr>
        </p:nvGraphicFramePr>
        <p:xfrm>
          <a:off x="641794" y="2007084"/>
          <a:ext cx="4860862" cy="4304715"/>
        </p:xfrm>
        <a:graphic>
          <a:graphicData uri="http://schemas.openxmlformats.org/drawingml/2006/table">
            <a:tbl>
              <a:tblPr firstRow="1" bandRow="1">
                <a:tableStyleId>{93296810-A885-4BE3-A3E7-6D5BEEA58F35}</a:tableStyleId>
              </a:tblPr>
              <a:tblGrid>
                <a:gridCol w="1426836">
                  <a:extLst>
                    <a:ext uri="{9D8B030D-6E8A-4147-A177-3AD203B41FA5}">
                      <a16:colId xmlns:a16="http://schemas.microsoft.com/office/drawing/2014/main" val="1301372330"/>
                    </a:ext>
                  </a:extLst>
                </a:gridCol>
                <a:gridCol w="3434026">
                  <a:extLst>
                    <a:ext uri="{9D8B030D-6E8A-4147-A177-3AD203B41FA5}">
                      <a16:colId xmlns:a16="http://schemas.microsoft.com/office/drawing/2014/main" val="1343363331"/>
                    </a:ext>
                  </a:extLst>
                </a:gridCol>
              </a:tblGrid>
              <a:tr h="883830">
                <a:tc>
                  <a:txBody>
                    <a:bodyPr/>
                    <a:lstStyle/>
                    <a:p>
                      <a:r>
                        <a:rPr lang="en-US"/>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6745"/>
                  </a:ext>
                </a:extLst>
              </a:tr>
              <a:tr h="361001">
                <a:tc>
                  <a:txBody>
                    <a:bodyPr/>
                    <a:lstStyle/>
                    <a:p>
                      <a:r>
                        <a:rPr lang="en-US"/>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In years (Numerical)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3726612"/>
                  </a:ext>
                </a:extLst>
              </a:tr>
              <a:tr h="361001">
                <a:tc>
                  <a:txBody>
                    <a:bodyPr/>
                    <a:lstStyle/>
                    <a:p>
                      <a:r>
                        <a:rPr lang="en-US"/>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 male, 2=female (Categorical)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2626537"/>
                  </a:ext>
                </a:extLst>
              </a:tr>
              <a:tr h="361001">
                <a:tc>
                  <a:txBody>
                    <a:bodyPr/>
                    <a:lstStyle/>
                    <a:p>
                      <a:r>
                        <a:rPr lang="en-US"/>
                        <a:t>BMI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(Kg/m2 ) (Numerical)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100959"/>
                  </a:ext>
                </a:extLst>
              </a:tr>
              <a:tr h="494805">
                <a:tc>
                  <a:txBody>
                    <a:bodyPr/>
                    <a:lstStyle/>
                    <a:p>
                      <a:r>
                        <a:rPr lang="en-US"/>
                        <a:t>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(mmol/L) (Numerical)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1415069"/>
                  </a:ext>
                </a:extLst>
              </a:tr>
              <a:tr h="361001">
                <a:tc>
                  <a:txBody>
                    <a:bodyPr/>
                    <a:lstStyle/>
                    <a:p>
                      <a:r>
                        <a:rPr lang="en-US"/>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(mmol/L) (Numerical)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972140"/>
                  </a:ext>
                </a:extLst>
              </a:tr>
              <a:tr h="361001">
                <a:tc>
                  <a:txBody>
                    <a:bodyPr/>
                    <a:lstStyle/>
                    <a:p>
                      <a:r>
                        <a:rPr lang="en-US"/>
                        <a:t>Mg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(mmol/L) (Numerical)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7914819"/>
                  </a:ext>
                </a:extLst>
              </a:tr>
              <a:tr h="361001">
                <a:tc>
                  <a:txBody>
                    <a:bodyPr/>
                    <a:lstStyle/>
                    <a:p>
                      <a:r>
                        <a:rPr lang="en-US"/>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 =  No, 1 = Yes (Categorical)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889147"/>
                  </a:ext>
                </a:extLst>
              </a:tr>
              <a:tr h="336105">
                <a:tc>
                  <a:txBody>
                    <a:bodyPr/>
                    <a:lstStyle/>
                    <a:p>
                      <a:r>
                        <a:rPr lang="en-US"/>
                        <a:t>Smoking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0 =  No, 1 = Yes (Categorical)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2034582"/>
                  </a:ext>
                </a:extLst>
              </a:tr>
              <a:tr h="361001">
                <a:tc>
                  <a:txBody>
                    <a:bodyPr/>
                    <a:lstStyle/>
                    <a:p>
                      <a:r>
                        <a:rPr lang="en-US"/>
                        <a:t>Drinking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0 =  No, 1 = Yes (Categorical)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5447"/>
                  </a:ext>
                </a:extLst>
              </a:tr>
            </a:tbl>
          </a:graphicData>
        </a:graphic>
      </p:graphicFrame>
      <p:sp>
        <p:nvSpPr>
          <p:cNvPr id="9" name="TextBox 8">
            <a:extLst>
              <a:ext uri="{FF2B5EF4-FFF2-40B4-BE49-F238E27FC236}">
                <a16:creationId xmlns:a16="http://schemas.microsoft.com/office/drawing/2014/main" id="{2A16F9F4-1BB1-2198-A84A-16B995DF4A1F}"/>
              </a:ext>
            </a:extLst>
          </p:cNvPr>
          <p:cNvSpPr txBox="1"/>
          <p:nvPr/>
        </p:nvSpPr>
        <p:spPr>
          <a:xfrm>
            <a:off x="557360" y="6251636"/>
            <a:ext cx="5120383" cy="523220"/>
          </a:xfrm>
          <a:prstGeom prst="rect">
            <a:avLst/>
          </a:prstGeom>
          <a:noFill/>
        </p:spPr>
        <p:txBody>
          <a:bodyPr wrap="square">
            <a:spAutoFit/>
          </a:bodyPr>
          <a:lstStyle/>
          <a:p>
            <a:r>
              <a:rPr lang="en-US" sz="1400" i="1">
                <a:latin typeface="Times New Roman"/>
                <a:cs typeface="Calibri"/>
              </a:rPr>
              <a:t>Data source: https://www.kaggle.com/datasets/jehanbhathena/bone-mineral-density</a:t>
            </a:r>
            <a:endParaRPr lang="en-US" sz="1400" i="1"/>
          </a:p>
        </p:txBody>
      </p:sp>
      <p:pic>
        <p:nvPicPr>
          <p:cNvPr id="10" name="Content Placeholder 5">
            <a:extLst>
              <a:ext uri="{FF2B5EF4-FFF2-40B4-BE49-F238E27FC236}">
                <a16:creationId xmlns:a16="http://schemas.microsoft.com/office/drawing/2014/main" id="{851FC75E-7C3A-BCD7-62DA-8CC00AF8129D}"/>
              </a:ext>
            </a:extLst>
          </p:cNvPr>
          <p:cNvPicPr>
            <a:picLocks noChangeAspect="1"/>
          </p:cNvPicPr>
          <p:nvPr/>
        </p:nvPicPr>
        <p:blipFill>
          <a:blip r:embed="rId2"/>
          <a:stretch>
            <a:fillRect/>
          </a:stretch>
        </p:blipFill>
        <p:spPr>
          <a:xfrm>
            <a:off x="5812348" y="2044686"/>
            <a:ext cx="5801139" cy="4478770"/>
          </a:xfrm>
          <a:prstGeom prst="rect">
            <a:avLst/>
          </a:prstGeom>
        </p:spPr>
      </p:pic>
      <p:sp>
        <p:nvSpPr>
          <p:cNvPr id="4" name="TextBox 3">
            <a:extLst>
              <a:ext uri="{FF2B5EF4-FFF2-40B4-BE49-F238E27FC236}">
                <a16:creationId xmlns:a16="http://schemas.microsoft.com/office/drawing/2014/main" id="{937C701D-7C6C-F567-ACE2-8A056CE47079}"/>
              </a:ext>
            </a:extLst>
          </p:cNvPr>
          <p:cNvSpPr txBox="1"/>
          <p:nvPr/>
        </p:nvSpPr>
        <p:spPr>
          <a:xfrm>
            <a:off x="494873" y="729836"/>
            <a:ext cx="1114499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The dataset consists of 1538 observations (rows) and 40 variables (columns). The variables can be categorized as categorical and numerical variables. In the Kruskal-Wallis test, we divided the sample into male and female groups  and age into four groups with osteoporosis to determine their significance. In the Mann-Whitney U test, we divided the sample into four age quartiles with osteoporosis to determine their significance.</a:t>
            </a:r>
            <a:endParaRPr lang="en-US">
              <a:latin typeface="Times New Roman"/>
              <a:ea typeface="+mn-lt"/>
              <a:cs typeface="Times New Roman"/>
            </a:endParaRPr>
          </a:p>
          <a:p>
            <a:pPr algn="l"/>
            <a:endParaRPr lang="en-US"/>
          </a:p>
        </p:txBody>
      </p:sp>
    </p:spTree>
    <p:extLst>
      <p:ext uri="{BB962C8B-B14F-4D97-AF65-F5344CB8AC3E}">
        <p14:creationId xmlns:p14="http://schemas.microsoft.com/office/powerpoint/2010/main" val="352175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9E59C-5726-6042-0C1D-9E2D2AE71BDF}"/>
              </a:ext>
            </a:extLst>
          </p:cNvPr>
          <p:cNvSpPr>
            <a:spLocks noGrp="1"/>
          </p:cNvSpPr>
          <p:nvPr>
            <p:ph idx="1"/>
          </p:nvPr>
        </p:nvSpPr>
        <p:spPr>
          <a:xfrm>
            <a:off x="383643" y="742036"/>
            <a:ext cx="5173467" cy="6111872"/>
          </a:xfrm>
        </p:spPr>
        <p:txBody>
          <a:bodyPr vert="horz" lIns="91440" tIns="45720" rIns="91440" bIns="45720" rtlCol="0" anchor="t">
            <a:normAutofit/>
          </a:bodyPr>
          <a:lstStyle/>
          <a:p>
            <a:pPr marL="0" indent="0">
              <a:buNone/>
            </a:pPr>
            <a:r>
              <a:rPr lang="en-US" b="1" dirty="0">
                <a:latin typeface="Times New Roman"/>
                <a:cs typeface="Times New Roman"/>
              </a:rPr>
              <a:t>RESEARCH QUESTION</a:t>
            </a:r>
            <a:endParaRPr lang="en-US" dirty="0">
              <a:latin typeface="Times New Roman"/>
              <a:cs typeface="Times New Roman"/>
            </a:endParaRPr>
          </a:p>
          <a:p>
            <a:pPr marL="0" indent="0">
              <a:buNone/>
            </a:pPr>
            <a:r>
              <a:rPr lang="en-US" sz="1800" dirty="0">
                <a:latin typeface="Times New Roman"/>
                <a:cs typeface="Times New Roman"/>
              </a:rPr>
              <a:t>Is there any significant relationship between age, gender, BMI, Bone mineral density, alcohol consumption, smoking, and incidence of osteoporosis?</a:t>
            </a:r>
          </a:p>
          <a:p>
            <a:pPr marL="0" indent="0">
              <a:buNone/>
            </a:pPr>
            <a:r>
              <a:rPr lang="en-US" b="1" dirty="0">
                <a:latin typeface="Times New Roman"/>
                <a:cs typeface="Times New Roman"/>
              </a:rPr>
              <a:t>HYPOTHESIS</a:t>
            </a:r>
            <a:endParaRPr lang="en-US">
              <a:latin typeface="Times New Roman"/>
              <a:cs typeface="Calibri"/>
            </a:endParaRPr>
          </a:p>
          <a:p>
            <a:pPr marL="0" indent="0">
              <a:buNone/>
            </a:pPr>
            <a:r>
              <a:rPr lang="en-US" b="1" dirty="0">
                <a:latin typeface="Times New Roman"/>
                <a:cs typeface="Times New Roman"/>
              </a:rPr>
              <a:t>Null Hypothesis :</a:t>
            </a:r>
            <a:endParaRPr lang="en-US" b="1">
              <a:latin typeface="Times New Roman"/>
              <a:cs typeface="Times New Roman"/>
            </a:endParaRPr>
          </a:p>
          <a:p>
            <a:pPr marL="0" indent="0">
              <a:lnSpc>
                <a:spcPct val="120000"/>
              </a:lnSpc>
              <a:buNone/>
            </a:pPr>
            <a:r>
              <a:rPr lang="en-US" sz="1800" dirty="0">
                <a:latin typeface="Times New Roman"/>
                <a:cs typeface="Calibri"/>
              </a:rPr>
              <a:t>There is no significant relationship between age, gender, BMI, bone mineral density, alcohol consumption, smoking, and incidence of osteoporosis</a:t>
            </a:r>
            <a:endParaRPr lang="en-US" sz="1800">
              <a:latin typeface="Times New Roman"/>
              <a:cs typeface="Calibri"/>
            </a:endParaRPr>
          </a:p>
          <a:p>
            <a:pPr marL="0" indent="0">
              <a:buNone/>
            </a:pPr>
            <a:r>
              <a:rPr lang="en-US" b="1" dirty="0">
                <a:latin typeface="Times New Roman"/>
                <a:cs typeface="Times New Roman"/>
              </a:rPr>
              <a:t>Alternative Hypothesis :</a:t>
            </a:r>
            <a:endParaRPr lang="en-US" b="1">
              <a:latin typeface="Times New Roman"/>
              <a:cs typeface="Times New Roman"/>
            </a:endParaRPr>
          </a:p>
          <a:p>
            <a:pPr>
              <a:buNone/>
            </a:pPr>
            <a:r>
              <a:rPr lang="en-US" sz="1800" dirty="0">
                <a:latin typeface="Times New Roman"/>
                <a:cs typeface="Calibri"/>
              </a:rPr>
              <a:t>There is a significant relationship between at least one of the variables (age, gender, BMI, bone mineral density, alcohol consumption, smoking) and the incidence of osteoporosis</a:t>
            </a:r>
          </a:p>
        </p:txBody>
      </p:sp>
      <p:pic>
        <p:nvPicPr>
          <p:cNvPr id="4" name="Picture 3">
            <a:extLst>
              <a:ext uri="{FF2B5EF4-FFF2-40B4-BE49-F238E27FC236}">
                <a16:creationId xmlns:a16="http://schemas.microsoft.com/office/drawing/2014/main" id="{44810904-943F-C0CD-E53A-913CEC0073FD}"/>
              </a:ext>
            </a:extLst>
          </p:cNvPr>
          <p:cNvPicPr>
            <a:picLocks noChangeAspect="1"/>
          </p:cNvPicPr>
          <p:nvPr/>
        </p:nvPicPr>
        <p:blipFill>
          <a:blip r:embed="rId2"/>
          <a:stretch>
            <a:fillRect/>
          </a:stretch>
        </p:blipFill>
        <p:spPr>
          <a:xfrm>
            <a:off x="5409249" y="684652"/>
            <a:ext cx="6547549" cy="5632525"/>
          </a:xfrm>
          <a:prstGeom prst="rect">
            <a:avLst/>
          </a:prstGeom>
          <a:ln>
            <a:noFill/>
          </a:ln>
          <a:effectLst>
            <a:softEdge rad="112500"/>
          </a:effectLst>
        </p:spPr>
      </p:pic>
    </p:spTree>
    <p:extLst>
      <p:ext uri="{BB962C8B-B14F-4D97-AF65-F5344CB8AC3E}">
        <p14:creationId xmlns:p14="http://schemas.microsoft.com/office/powerpoint/2010/main" val="287000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A6108-F43A-5D1A-0543-FFAD631BDEA1}"/>
              </a:ext>
            </a:extLst>
          </p:cNvPr>
          <p:cNvSpPr>
            <a:spLocks noGrp="1"/>
          </p:cNvSpPr>
          <p:nvPr>
            <p:ph idx="1"/>
          </p:nvPr>
        </p:nvSpPr>
        <p:spPr>
          <a:xfrm>
            <a:off x="462150" y="557261"/>
            <a:ext cx="6032665" cy="5747657"/>
          </a:xfrm>
        </p:spPr>
        <p:txBody>
          <a:bodyPr vert="horz" lIns="91440" tIns="45720" rIns="91440" bIns="45720" rtlCol="0" anchor="t">
            <a:normAutofit fontScale="92500" lnSpcReduction="20000"/>
          </a:bodyPr>
          <a:lstStyle/>
          <a:p>
            <a:pPr marL="0" indent="0">
              <a:buNone/>
            </a:pPr>
            <a:r>
              <a:rPr lang="en-US" b="1">
                <a:latin typeface="Times New Roman"/>
                <a:cs typeface="Times New Roman"/>
              </a:rPr>
              <a:t>LIMITATIONS</a:t>
            </a:r>
          </a:p>
          <a:p>
            <a:pPr marL="0" indent="0">
              <a:buNone/>
            </a:pPr>
            <a:r>
              <a:rPr lang="en-US">
                <a:latin typeface="Times New Roman"/>
                <a:cs typeface="Times New Roman"/>
              </a:rPr>
              <a:t>The number of rows or observations in a dataset can have a significant impact on the accuracy and generalizability of statistical analyses. In this case, having a limited number of rows in the dataset can result in reduced statistics, making it difficult to detect significant effects or establish correlations between variables.</a:t>
            </a:r>
            <a:endParaRPr lang="en-US"/>
          </a:p>
          <a:p>
            <a:pPr marL="0" indent="0">
              <a:buNone/>
            </a:pPr>
            <a:r>
              <a:rPr lang="en-US">
                <a:latin typeface="Times New Roman"/>
                <a:cs typeface="Times New Roman"/>
              </a:rPr>
              <a:t>Additionally, normal distribution is an important assumption for many statistical methods. If the data does not follow a normal distribution, it can result in biased or inaccurate results. In this case, the lack of normal distribution for most of the data in the dataset means that many statistical methods may not be appropriate or may result in less accurate results.</a:t>
            </a:r>
            <a:endParaRPr lang="en-US"/>
          </a:p>
          <a:p>
            <a:pPr marL="0" indent="0">
              <a:buNone/>
            </a:pPr>
            <a:r>
              <a:rPr lang="en-US">
                <a:latin typeface="Times New Roman"/>
                <a:cs typeface="Times New Roman"/>
              </a:rPr>
              <a:t>As a result of these limitations, the analysis may be less accurate or may require additional data or alternative methods to overcome these limitations. It is important to carefully consider the limitations of the dataset when interpreting the results and drawing conclusions from the analysis.</a:t>
            </a:r>
            <a:endParaRPr lang="en-US"/>
          </a:p>
          <a:p>
            <a:pPr marL="0" indent="0">
              <a:buNone/>
            </a:pPr>
            <a:endParaRPr lang="en-US">
              <a:latin typeface="Times New Roman"/>
              <a:cs typeface="Times New Roman"/>
            </a:endParaRPr>
          </a:p>
        </p:txBody>
      </p:sp>
      <p:pic>
        <p:nvPicPr>
          <p:cNvPr id="4" name="Picture 3">
            <a:extLst>
              <a:ext uri="{FF2B5EF4-FFF2-40B4-BE49-F238E27FC236}">
                <a16:creationId xmlns:a16="http://schemas.microsoft.com/office/drawing/2014/main" id="{8F07FF35-945D-67D5-B637-DABFAED511AC}"/>
              </a:ext>
            </a:extLst>
          </p:cNvPr>
          <p:cNvPicPr>
            <a:picLocks noChangeAspect="1"/>
          </p:cNvPicPr>
          <p:nvPr/>
        </p:nvPicPr>
        <p:blipFill>
          <a:blip r:embed="rId2"/>
          <a:stretch>
            <a:fillRect/>
          </a:stretch>
        </p:blipFill>
        <p:spPr>
          <a:xfrm>
            <a:off x="6558025" y="1015836"/>
            <a:ext cx="4974030" cy="4935188"/>
          </a:xfrm>
          <a:prstGeom prst="rect">
            <a:avLst/>
          </a:prstGeom>
        </p:spPr>
      </p:pic>
    </p:spTree>
    <p:extLst>
      <p:ext uri="{BB962C8B-B14F-4D97-AF65-F5344CB8AC3E}">
        <p14:creationId xmlns:p14="http://schemas.microsoft.com/office/powerpoint/2010/main" val="208399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A88D-8A12-3A29-EDE8-5609FA3EC244}"/>
              </a:ext>
            </a:extLst>
          </p:cNvPr>
          <p:cNvSpPr>
            <a:spLocks noGrp="1"/>
          </p:cNvSpPr>
          <p:nvPr>
            <p:ph type="title"/>
          </p:nvPr>
        </p:nvSpPr>
        <p:spPr>
          <a:xfrm>
            <a:off x="554823" y="-594922"/>
            <a:ext cx="10515600" cy="1116811"/>
          </a:xfrm>
        </p:spPr>
        <p:txBody>
          <a:bodyPr>
            <a:normAutofit/>
          </a:bodyPr>
          <a:lstStyle/>
          <a:p>
            <a:r>
              <a:rPr lang="en-US" sz="2000" b="1">
                <a:latin typeface="Times New Roman"/>
                <a:cs typeface="Times New Roman"/>
              </a:rPr>
              <a:t>STATISTICAL METHODS and FINDINGS</a:t>
            </a:r>
          </a:p>
        </p:txBody>
      </p:sp>
      <p:graphicFrame>
        <p:nvGraphicFramePr>
          <p:cNvPr id="7" name="Table 7">
            <a:extLst>
              <a:ext uri="{FF2B5EF4-FFF2-40B4-BE49-F238E27FC236}">
                <a16:creationId xmlns:a16="http://schemas.microsoft.com/office/drawing/2014/main" id="{0DCD3A6B-4402-CAD9-DDAC-0C66E409EA7D}"/>
              </a:ext>
            </a:extLst>
          </p:cNvPr>
          <p:cNvGraphicFramePr>
            <a:graphicFrameLocks noGrp="1"/>
          </p:cNvGraphicFramePr>
          <p:nvPr>
            <p:ph idx="1"/>
            <p:extLst>
              <p:ext uri="{D42A27DB-BD31-4B8C-83A1-F6EECF244321}">
                <p14:modId xmlns:p14="http://schemas.microsoft.com/office/powerpoint/2010/main" val="3065906859"/>
              </p:ext>
            </p:extLst>
          </p:nvPr>
        </p:nvGraphicFramePr>
        <p:xfrm>
          <a:off x="557819" y="527537"/>
          <a:ext cx="11071168" cy="5943600"/>
        </p:xfrm>
        <a:graphic>
          <a:graphicData uri="http://schemas.openxmlformats.org/drawingml/2006/table">
            <a:tbl>
              <a:tblPr firstRow="1" bandRow="1">
                <a:tableStyleId>{93296810-A885-4BE3-A3E7-6D5BEEA58F35}</a:tableStyleId>
              </a:tblPr>
              <a:tblGrid>
                <a:gridCol w="2798878">
                  <a:extLst>
                    <a:ext uri="{9D8B030D-6E8A-4147-A177-3AD203B41FA5}">
                      <a16:colId xmlns:a16="http://schemas.microsoft.com/office/drawing/2014/main" val="1146023611"/>
                    </a:ext>
                  </a:extLst>
                </a:gridCol>
                <a:gridCol w="3683431">
                  <a:extLst>
                    <a:ext uri="{9D8B030D-6E8A-4147-A177-3AD203B41FA5}">
                      <a16:colId xmlns:a16="http://schemas.microsoft.com/office/drawing/2014/main" val="2704724322"/>
                    </a:ext>
                  </a:extLst>
                </a:gridCol>
                <a:gridCol w="4588859">
                  <a:extLst>
                    <a:ext uri="{9D8B030D-6E8A-4147-A177-3AD203B41FA5}">
                      <a16:colId xmlns:a16="http://schemas.microsoft.com/office/drawing/2014/main" val="3344052997"/>
                    </a:ext>
                  </a:extLst>
                </a:gridCol>
              </a:tblGrid>
              <a:tr h="335361">
                <a:tc>
                  <a:txBody>
                    <a:bodyPr/>
                    <a:lstStyle/>
                    <a:p>
                      <a:r>
                        <a:rPr lang="en-US" dirty="0">
                          <a:latin typeface="Times New Roman"/>
                        </a:rPr>
                        <a:t>Statistical Tests performed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Variables used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Findings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108250093"/>
                  </a:ext>
                </a:extLst>
              </a:tr>
              <a:tr h="335361">
                <a:tc>
                  <a:txBody>
                    <a:bodyPr/>
                    <a:lstStyle/>
                    <a:p>
                      <a:r>
                        <a:rPr lang="en-US" dirty="0">
                          <a:latin typeface="Times New Roman"/>
                        </a:rPr>
                        <a:t>Shapiro Wilk test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All variables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Not normally distributed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9749758"/>
                  </a:ext>
                </a:extLst>
              </a:tr>
              <a:tr h="335361">
                <a:tc>
                  <a:txBody>
                    <a:bodyPr/>
                    <a:lstStyle/>
                    <a:p>
                      <a:pPr lvl="0">
                        <a:buNone/>
                      </a:pPr>
                      <a:r>
                        <a:rPr lang="en-US" dirty="0">
                          <a:latin typeface="Times New Roman"/>
                        </a:rPr>
                        <a:t>t-test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latin typeface="Times New Roman"/>
                        </a:rPr>
                        <a:t>All variables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latin typeface="Times New Roman"/>
                        </a:rPr>
                        <a:t>Null hypothesis rejected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138468812"/>
                  </a:ext>
                </a:extLst>
              </a:tr>
              <a:tr h="638256">
                <a:tc>
                  <a:txBody>
                    <a:bodyPr/>
                    <a:lstStyle/>
                    <a:p>
                      <a:r>
                        <a:rPr lang="en-US" dirty="0">
                          <a:latin typeface="Times New Roman"/>
                        </a:rPr>
                        <a:t>Wilcoxon rank-sum test / Mann Whitney U test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800" b="0" i="0" u="none" strike="noStrike" noProof="0" dirty="0">
                          <a:latin typeface="Times New Roman"/>
                        </a:rPr>
                        <a:t>Gender (Samples of male and female with osteoporosis)</a:t>
                      </a:r>
                      <a:endParaRPr lang="en-US"/>
                    </a:p>
                    <a:p>
                      <a:pPr lvl="0" algn="l">
                        <a:lnSpc>
                          <a:spcPct val="100000"/>
                        </a:lnSpc>
                        <a:spcBef>
                          <a:spcPts val="0"/>
                        </a:spcBef>
                        <a:spcAft>
                          <a:spcPts val="0"/>
                        </a:spcAft>
                        <a:buNone/>
                      </a:pPr>
                      <a:r>
                        <a:rPr lang="en-US" sz="1800" b="0" i="0" u="none" strike="noStrike" baseline="0" noProof="0" dirty="0">
                          <a:solidFill>
                            <a:srgbClr val="000000"/>
                          </a:solidFill>
                          <a:latin typeface="Times New Roman"/>
                        </a:rPr>
                        <a:t>Age ( Age is divided in to 4 quartiles)</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Since the p-value is 0.8942</a:t>
                      </a:r>
                    </a:p>
                    <a:p>
                      <a:pPr lvl="0">
                        <a:buNone/>
                      </a:pPr>
                      <a:r>
                        <a:rPr lang="en-US" sz="1800" b="0" i="0" u="none" strike="noStrike" baseline="0" noProof="0" dirty="0">
                          <a:solidFill>
                            <a:srgbClr val="000000"/>
                          </a:solidFill>
                          <a:latin typeface="Times New Roman"/>
                        </a:rPr>
                        <a:t>p-value is 0.05544,</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172529483"/>
                  </a:ext>
                </a:extLst>
              </a:tr>
              <a:tr h="589773">
                <a:tc>
                  <a:txBody>
                    <a:bodyPr/>
                    <a:lstStyle/>
                    <a:p>
                      <a:r>
                        <a:rPr lang="en-US" dirty="0">
                          <a:latin typeface="Times New Roman"/>
                        </a:rPr>
                        <a:t>Kruskal- Walli's test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Gender (Samples of male and female with osteoporosis)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p-value is 0.8941,</a:t>
                      </a:r>
                    </a:p>
                    <a:p>
                      <a:r>
                        <a:rPr lang="en-US" dirty="0">
                          <a:latin typeface="Times New Roman"/>
                        </a:rPr>
                        <a:t>Chi-square value is 0.017706</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59945421"/>
                  </a:ext>
                </a:extLst>
              </a:tr>
              <a:tr h="589773">
                <a:tc>
                  <a:txBody>
                    <a:bodyPr/>
                    <a:lstStyle/>
                    <a:p>
                      <a:r>
                        <a:rPr lang="en-US" dirty="0">
                          <a:latin typeface="Times New Roman"/>
                        </a:rPr>
                        <a:t>Multiple regression model</a:t>
                      </a: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en-US" dirty="0">
                          <a:latin typeface="Times New Roman"/>
                        </a:rPr>
                        <a:t>OP ~ BMI + Smoking + Drinking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en-US" dirty="0">
                          <a:latin typeface="Times New Roman"/>
                        </a:rPr>
                        <a:t>p-value: 0.0001127 (BMI: </a:t>
                      </a:r>
                      <a:r>
                        <a:rPr lang="en-US" sz="1800" b="0" i="0" u="none" strike="noStrike" noProof="0" dirty="0">
                          <a:latin typeface="Times New Roman"/>
                        </a:rPr>
                        <a:t>0.927529, Smoking: 0.041181, Drinking: 5.51e-06</a:t>
                      </a:r>
                      <a:r>
                        <a:rPr lang="en-US" dirty="0">
                          <a:latin typeface="Times New Roman"/>
                        </a:rPr>
                        <a:t>)</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203931635"/>
                  </a:ext>
                </a:extLst>
              </a:tr>
              <a:tr h="589773">
                <a:tc>
                  <a:txBody>
                    <a:bodyPr/>
                    <a:lstStyle/>
                    <a:p>
                      <a:r>
                        <a:rPr lang="en-US" dirty="0">
                          <a:latin typeface="Times New Roman"/>
                        </a:rPr>
                        <a:t>Multiple regression model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a:r>
                        <a:rPr lang="en-US" dirty="0">
                          <a:latin typeface="Times New Roman"/>
                        </a:rPr>
                        <a:t>OP ~ Ca, Mg, P</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p-value: 0.3867 (Ca: </a:t>
                      </a:r>
                      <a:r>
                        <a:rPr lang="en-US" sz="1800" b="0" i="0" u="none" strike="noStrike" noProof="0" dirty="0">
                          <a:latin typeface="Times New Roman"/>
                        </a:rPr>
                        <a:t>0.0995, Mg: 0.6303, P: 0.4157)</a:t>
                      </a:r>
                      <a:endParaRPr lang="en-US"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68500787"/>
                  </a:ext>
                </a:extLst>
              </a:tr>
              <a:tr h="589773">
                <a:tc>
                  <a:txBody>
                    <a:bodyPr/>
                    <a:lstStyle/>
                    <a:p>
                      <a:r>
                        <a:rPr lang="en-US" dirty="0">
                          <a:latin typeface="Times New Roman"/>
                        </a:rPr>
                        <a:t>Multiple regression model</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OP ~ Age +Gender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p-value: 0.09281 (Age: </a:t>
                      </a:r>
                      <a:r>
                        <a:rPr lang="en-US" sz="1800" b="0" i="0" u="none" strike="noStrike" noProof="0" dirty="0">
                          <a:latin typeface="Times New Roman"/>
                        </a:rPr>
                        <a:t>0.02955</a:t>
                      </a:r>
                      <a:r>
                        <a:rPr lang="en-US" dirty="0">
                          <a:latin typeface="Times New Roman"/>
                        </a:rPr>
                        <a:t>, Gender: </a:t>
                      </a:r>
                      <a:r>
                        <a:rPr lang="en-US" sz="1800" b="0" i="0" u="none" strike="noStrike" noProof="0" dirty="0">
                          <a:latin typeface="Times New Roman"/>
                        </a:rPr>
                        <a:t>0.85090</a:t>
                      </a:r>
                      <a:r>
                        <a:rPr lang="en-US" dirty="0">
                          <a:latin typeface="Times New Roman"/>
                        </a:rPr>
                        <a:t>)</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107587075"/>
                  </a:ext>
                </a:extLst>
              </a:tr>
              <a:tr h="335361">
                <a:tc>
                  <a:txBody>
                    <a:bodyPr/>
                    <a:lstStyle/>
                    <a:p>
                      <a:r>
                        <a:rPr lang="en-US" dirty="0">
                          <a:latin typeface="Times New Roman"/>
                        </a:rPr>
                        <a:t>Logistic regression model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OP ~ BMI +Gender</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P-value: (BMI: </a:t>
                      </a:r>
                      <a:r>
                        <a:rPr lang="en-US" sz="1800" b="0" i="0" u="none" strike="noStrike" noProof="0" dirty="0">
                          <a:latin typeface="Times New Roman"/>
                        </a:rPr>
                        <a:t>0.843, Gender: 0.859)</a:t>
                      </a:r>
                      <a:endParaRPr lang="en-US"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021908783"/>
                  </a:ext>
                </a:extLst>
              </a:tr>
              <a:tr h="589773">
                <a:tc>
                  <a:txBody>
                    <a:bodyPr/>
                    <a:lstStyle/>
                    <a:p>
                      <a:r>
                        <a:rPr lang="en-US" dirty="0">
                          <a:latin typeface="Times New Roman"/>
                        </a:rPr>
                        <a:t>Logistic Regression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OP ~ BMI + Smoking +Drinking</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p-value: (BMI: </a:t>
                      </a:r>
                      <a:r>
                        <a:rPr lang="en-US" sz="1800" b="0" i="0" u="none" strike="noStrike" noProof="0" dirty="0">
                          <a:latin typeface="Times New Roman"/>
                        </a:rPr>
                        <a:t>0.9194, Smoking: 0.0392, Drinking: 6.83e-06</a:t>
                      </a:r>
                      <a:r>
                        <a:rPr lang="en-US" dirty="0">
                          <a:latin typeface="Times New Roman"/>
                        </a:rPr>
                        <a:t>)</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122045225"/>
                  </a:ext>
                </a:extLst>
              </a:tr>
              <a:tr h="335361">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Times New Roman"/>
                        </a:rPr>
                        <a:t>Logistic Regression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OP ~ Ca + Mg + P</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Times New Roman"/>
                        </a:rPr>
                        <a:t>p-value: </a:t>
                      </a:r>
                      <a:r>
                        <a:rPr lang="en-US" sz="1800" b="0" i="0" u="none" strike="noStrike" noProof="0" dirty="0">
                          <a:latin typeface="Times New Roman"/>
                        </a:rPr>
                        <a:t>(Ca: 0.0994, Mg: 0.6302, P: 0.4148)</a:t>
                      </a:r>
                      <a:endParaRPr lang="en-US"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50293450"/>
                  </a:ext>
                </a:extLst>
              </a:tr>
            </a:tbl>
          </a:graphicData>
        </a:graphic>
      </p:graphicFrame>
    </p:spTree>
    <p:extLst>
      <p:ext uri="{BB962C8B-B14F-4D97-AF65-F5344CB8AC3E}">
        <p14:creationId xmlns:p14="http://schemas.microsoft.com/office/powerpoint/2010/main" val="249469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9E456A1-F34C-4DB8-B32A-F604B48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200CA7E-42AB-4F9C-8519-0EBCEC0AF2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6026" y="1714500"/>
            <a:ext cx="1217597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15E95B-3581-1084-0FCF-EEF5ABF1D906}"/>
              </a:ext>
            </a:extLst>
          </p:cNvPr>
          <p:cNvSpPr>
            <a:spLocks noGrp="1"/>
          </p:cNvSpPr>
          <p:nvPr>
            <p:ph idx="1"/>
          </p:nvPr>
        </p:nvSpPr>
        <p:spPr>
          <a:xfrm>
            <a:off x="2718924" y="2176768"/>
            <a:ext cx="6732574" cy="3995429"/>
          </a:xfrm>
        </p:spPr>
        <p:txBody>
          <a:bodyPr vert="horz" lIns="91440" tIns="45720" rIns="91440" bIns="45720" rtlCol="0" anchor="ctr">
            <a:normAutofit/>
          </a:bodyPr>
          <a:lstStyle/>
          <a:p>
            <a:pPr marL="0" indent="0" algn="ctr">
              <a:buNone/>
            </a:pPr>
            <a:r>
              <a:rPr lang="en-US" sz="4000" b="1">
                <a:latin typeface="Times New Roman"/>
                <a:cs typeface="Times New Roman"/>
              </a:rPr>
              <a:t>THANK YOU</a:t>
            </a:r>
          </a:p>
        </p:txBody>
      </p:sp>
    </p:spTree>
    <p:extLst>
      <p:ext uri="{BB962C8B-B14F-4D97-AF65-F5344CB8AC3E}">
        <p14:creationId xmlns:p14="http://schemas.microsoft.com/office/powerpoint/2010/main" val="3410318449"/>
      </p:ext>
    </p:extLst>
  </p:cSld>
  <p:clrMapOvr>
    <a:masterClrMapping/>
  </p:clrMapOvr>
</p:sld>
</file>

<file path=ppt/theme/theme1.xml><?xml version="1.0" encoding="utf-8"?>
<a:theme xmlns:a="http://schemas.openxmlformats.org/drawingml/2006/main" name="ArchwayVTI">
  <a:themeElements>
    <a:clrScheme name="AnalogousFromLightSeedLeftStep">
      <a:dk1>
        <a:srgbClr val="000000"/>
      </a:dk1>
      <a:lt1>
        <a:srgbClr val="FFFFFF"/>
      </a:lt1>
      <a:dk2>
        <a:srgbClr val="382441"/>
      </a:dk2>
      <a:lt2>
        <a:srgbClr val="E2E8E3"/>
      </a:lt2>
      <a:accent1>
        <a:srgbClr val="C492BF"/>
      </a:accent1>
      <a:accent2>
        <a:srgbClr val="A77FBA"/>
      </a:accent2>
      <a:accent3>
        <a:srgbClr val="A396C6"/>
      </a:accent3>
      <a:accent4>
        <a:srgbClr val="7F88BA"/>
      </a:accent4>
      <a:accent5>
        <a:srgbClr val="89A7BF"/>
      </a:accent5>
      <a:accent6>
        <a:srgbClr val="76ABAD"/>
      </a:accent6>
      <a:hlink>
        <a:srgbClr val="568F5C"/>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ArchwayVTI</vt:lpstr>
      <vt:lpstr>PowerPoint Presentation</vt:lpstr>
      <vt:lpstr> </vt:lpstr>
      <vt:lpstr>DATA DESCRIPTION</vt:lpstr>
      <vt:lpstr>PowerPoint Presentation</vt:lpstr>
      <vt:lpstr>PowerPoint Presentation</vt:lpstr>
      <vt:lpstr>STATISTICAL METHODS and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295</cp:revision>
  <dcterms:created xsi:type="dcterms:W3CDTF">2023-05-03T22:15:41Z</dcterms:created>
  <dcterms:modified xsi:type="dcterms:W3CDTF">2023-05-04T20:49:22Z</dcterms:modified>
</cp:coreProperties>
</file>