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A022B9-16B3-4D53-8663-DBE4C23ED2CF}">
  <a:tblStyle styleId="{74A022B9-16B3-4D53-8663-DBE4C23ED2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18e19267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18e1926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818e19267c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18e19267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18e1926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18e19267c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d1b06c8_0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d1b06c8_0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c73e377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c73e37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c73e3771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c73e377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8c73e3771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61eb5f_0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61eb5f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89add4b2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89add4b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689add4b2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8e19267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18e1926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818e19267c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b="1" sz="3000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indent="-3429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esson-plan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" name="Google Shape;3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ctrTitle"/>
          </p:nvPr>
        </p:nvSpPr>
        <p:spPr>
          <a:xfrm>
            <a:off x="457200" y="3836550"/>
            <a:ext cx="703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Science: Introduction - CS133</a:t>
            </a:r>
            <a:endParaRPr sz="3000"/>
          </a:p>
        </p:txBody>
      </p:sp>
      <p:sp>
        <p:nvSpPr>
          <p:cNvPr id="78" name="Google Shape;78;p9"/>
          <p:cNvSpPr txBox="1"/>
          <p:nvPr>
            <p:ph type="ctrTitle"/>
          </p:nvPr>
        </p:nvSpPr>
        <p:spPr>
          <a:xfrm>
            <a:off x="232125" y="4500150"/>
            <a:ext cx="703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TA: Saladi Pravallika, PhD, PMRF, IISc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7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7312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AutoNum type="arabicPeriod"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 Science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00" y="930301"/>
            <a:ext cx="6572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25" y="1005776"/>
            <a:ext cx="6038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50" y="1221451"/>
            <a:ext cx="6543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Science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930326"/>
            <a:ext cx="7477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5"/>
          <p:cNvGraphicFramePr/>
          <p:nvPr/>
        </p:nvGraphicFramePr>
        <p:xfrm>
          <a:off x="433750" y="7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{74A022B9-16B3-4D53-8663-DBE4C23ED2CF}</a:tableStyleId>
              </a:tblPr>
              <a:tblGrid>
                <a:gridCol w="1518725"/>
                <a:gridCol w="2099750"/>
                <a:gridCol w="1678950"/>
                <a:gridCol w="2452075"/>
              </a:tblGrid>
              <a:tr h="28965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Tasks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Description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Algorithms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Examples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Classification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belongs to one of predefined classes. The prediction will be based on learning from known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Decision Trees, Neural networks, Bayesian models, Induction rules, K nearest neighbors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classifying votes </a:t>
                      </a:r>
                      <a:r>
                        <a:rPr lang="en-US" sz="1000"/>
                        <a:t>among</a:t>
                      </a:r>
                      <a:r>
                        <a:rPr lang="en-US" sz="1000"/>
                        <a:t> 3 parties.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82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the numeric target label of a data point. The prediction will be based on learning from known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Linear regression, Logistic 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Predicting unemployment rate for next year. </a:t>
                      </a:r>
                      <a:endParaRPr sz="10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Estimating insurance premium. 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62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Anomaly detection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is an outlier compared to other data points in the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Distance based, Density based, LOF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Fraud transaction detection in credit cards. Network intrusion detection.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225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the value of the target variable for future time frame based on history values.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Exponential smoothing, ARIMA, 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Sales forecasting, production forecasting, virtually any growth phenomenon that needs to be extrapolated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Clustering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natural clusters within the data set based on inherit properties within the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 means, density based clustering - DBSCAN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Finding customer segments in a company based on transaction, web and customer call data.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47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Association analysis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relationships within an itemset based on transaction data.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FP Growth, Apriori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 cross selling opportunities for a retailor based on transaction purchase history.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786025" y="2391275"/>
            <a:ext cx="1770900" cy="1094100"/>
          </a:xfrm>
          <a:prstGeom prst="roundRect">
            <a:avLst>
              <a:gd fmla="val 6187" name="adj"/>
            </a:avLst>
          </a:prstGeom>
          <a:solidFill>
            <a:srgbClr val="FCE5C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Data Science Process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Data Exploration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31F20"/>
                </a:solidFill>
              </a:rPr>
              <a:t>Model Evaluation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842475" y="685800"/>
            <a:ext cx="2914800" cy="4455300"/>
          </a:xfrm>
          <a:prstGeom prst="roundRect">
            <a:avLst>
              <a:gd fmla="val 6187" name="adj"/>
            </a:avLst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Classification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Decision Trees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Rule Induction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k-Nearest Neighbors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Naïve Bayesian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Artificial Neural Networks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Support Vector Machines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Ensemble Learners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Regression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Linear Regression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Logistic Regression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Association Analysis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Apriori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FP-Growth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Clustering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k-Means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DBSCAN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Self-Organizing Maps 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042825" y="2391275"/>
            <a:ext cx="2492700" cy="1376100"/>
          </a:xfrm>
          <a:prstGeom prst="roundRect">
            <a:avLst>
              <a:gd fmla="val 6187" name="adj"/>
            </a:avLst>
          </a:prstGeom>
          <a:solidFill>
            <a:srgbClr val="D9EAD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Text Mining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Time Series Forecasting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Anomaly Detection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Feature Selection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86025" y="1985200"/>
            <a:ext cx="1770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Process Basics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968750" y="344075"/>
            <a:ext cx="1770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Core Algorithms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042825" y="1917725"/>
            <a:ext cx="2380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Common Applications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7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