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91" r:id="rId5"/>
    <p:sldId id="294" r:id="rId6"/>
    <p:sldId id="258" r:id="rId7"/>
    <p:sldId id="287" r:id="rId8"/>
    <p:sldId id="290" r:id="rId9"/>
    <p:sldId id="293" r:id="rId10"/>
    <p:sldId id="289" r:id="rId11"/>
    <p:sldId id="296" r:id="rId12"/>
  </p:sldIdLst>
  <p:sldSz cx="9144000" cy="5143500" type="screen16x9"/>
  <p:notesSz cx="6858000" cy="9144000"/>
  <p:embeddedFontLst>
    <p:embeddedFont>
      <p:font typeface="Helvetica Neue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F12A1A-9E56-43B3-AB45-472E324F70B7}">
  <a:tblStyle styleId="{EDF12A1A-9E56-43B3-AB45-472E324F70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4A31B98-9A56-4EF1-B052-5E37ABDA8AC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DFD"/>
          </a:solidFill>
        </a:fill>
      </a:tcStyle>
    </a:wholeTbl>
    <a:band1H>
      <a:tcTxStyle/>
      <a:tcStyle>
        <a:tcBdr/>
        <a:fill>
          <a:solidFill>
            <a:srgbClr val="CDD8F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8F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0"/>
    <p:restoredTop sz="94680"/>
  </p:normalViewPr>
  <p:slideViewPr>
    <p:cSldViewPr snapToGrid="0">
      <p:cViewPr varScale="1">
        <p:scale>
          <a:sx n="62" d="100"/>
          <a:sy n="62" d="100"/>
        </p:scale>
        <p:origin x="259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03e4ee927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c03e4ee927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21150ce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f21150ce8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54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03e4ee927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c03e4ee927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21150ce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f21150ce8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258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21150ce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f21150ce8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683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21150ce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f21150ce8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21150ce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f21150ce8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138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21150ce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f21150ce8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571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21150ce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f21150ce8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135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21150ce8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f21150ce8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26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embarcados.com.br/novas-plataformas-e-modulos-iot-2/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600719" y="1087610"/>
            <a:ext cx="7942561" cy="2103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53"/>
              </a:spcBef>
              <a:spcAft>
                <a:spcPts val="0"/>
              </a:spcAft>
              <a:buSzPts val="5200"/>
              <a:buNone/>
            </a:pPr>
            <a:r>
              <a:rPr lang="en-US" sz="2800" dirty="0">
                <a:solidFill>
                  <a:srgbClr val="005893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INTERNET OF THINGS (IoT) </a:t>
            </a:r>
            <a:br>
              <a:rPr lang="en-US" sz="2800" dirty="0">
                <a:solidFill>
                  <a:srgbClr val="005893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</a:b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&amp;</a:t>
            </a:r>
            <a:br>
              <a:rPr lang="en-US" sz="2800" dirty="0">
                <a:solidFill>
                  <a:srgbClr val="005893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</a:br>
            <a:r>
              <a:rPr lang="en-US" sz="2800" dirty="0">
                <a:solidFill>
                  <a:srgbClr val="005893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APPLICATIONS</a:t>
            </a:r>
            <a:br>
              <a:rPr lang="en-US" sz="2800" dirty="0">
                <a:solidFill>
                  <a:srgbClr val="005893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</a:br>
            <a:r>
              <a:rPr lang="en-US" sz="2800" dirty="0">
                <a:solidFill>
                  <a:srgbClr val="005893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(IS244AI)</a:t>
            </a:r>
            <a:br>
              <a:rPr lang="en-US" sz="2800" dirty="0">
                <a:solidFill>
                  <a:srgbClr val="005893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</a:br>
            <a:r>
              <a:rPr lang="en-US" sz="2400" dirty="0">
                <a:solidFill>
                  <a:srgbClr val="005893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Experiential Learning Project </a:t>
            </a:r>
            <a:br>
              <a:rPr lang="en-US" sz="2400" dirty="0">
                <a:solidFill>
                  <a:srgbClr val="005893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</a:b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Playfair Display"/>
                <a:cs typeface="Times New Roman" panose="02020603050405020304" pitchFamily="18" charset="0"/>
                <a:sym typeface="Playfair Display"/>
              </a:rPr>
              <a:t>Door Lock system using IoT</a:t>
            </a:r>
            <a:endParaRPr sz="24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59471-98E6-395F-619C-04FFFEF34733}"/>
              </a:ext>
            </a:extLst>
          </p:cNvPr>
          <p:cNvSpPr txBox="1"/>
          <p:nvPr/>
        </p:nvSpPr>
        <p:spPr>
          <a:xfrm>
            <a:off x="1193706" y="3308829"/>
            <a:ext cx="43158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In-charge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G.S. Mamatha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and Associate Dean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7092D-03E2-7564-EEE3-2FF6814F05D3}"/>
              </a:ext>
            </a:extLst>
          </p:cNvPr>
          <p:cNvSpPr txBox="1"/>
          <p:nvPr/>
        </p:nvSpPr>
        <p:spPr>
          <a:xfrm>
            <a:off x="3351655" y="329708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In charge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B.K Srinivas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97AF3-9F98-6740-71A2-6E25DA70A8C5}"/>
              </a:ext>
            </a:extLst>
          </p:cNvPr>
          <p:cNvSpPr txBox="1"/>
          <p:nvPr/>
        </p:nvSpPr>
        <p:spPr>
          <a:xfrm>
            <a:off x="3750416" y="41003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ISE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1862667" y="164550"/>
            <a:ext cx="50124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1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Our Learnings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98DEF-86F8-55CE-6468-FBA5B7CA9DDC}"/>
              </a:ext>
            </a:extLst>
          </p:cNvPr>
          <p:cNvSpPr txBox="1"/>
          <p:nvPr/>
        </p:nvSpPr>
        <p:spPr>
          <a:xfrm>
            <a:off x="272430" y="729861"/>
            <a:ext cx="627274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dirty="0"/>
          </a:p>
          <a:p>
            <a:r>
              <a:rPr lang="en-US" sz="1100" dirty="0"/>
              <a:t>Gained </a:t>
            </a:r>
            <a:r>
              <a:rPr lang="en-US" sz="1100" dirty="0">
                <a:solidFill>
                  <a:srgbClr val="FF0000"/>
                </a:solidFill>
              </a:rPr>
              <a:t>hands-on experience</a:t>
            </a:r>
            <a:r>
              <a:rPr lang="en-US" sz="1100" dirty="0"/>
              <a:t> in working with IoT components like the </a:t>
            </a:r>
            <a:r>
              <a:rPr lang="en-US" sz="1100" dirty="0">
                <a:solidFill>
                  <a:srgbClr val="FF0000"/>
                </a:solidFill>
              </a:rPr>
              <a:t>ESP32-CAM, which combines microcontroller, wireless connectivity, and image capture capabilities.</a:t>
            </a:r>
          </a:p>
          <a:p>
            <a:r>
              <a:rPr lang="en-US" sz="1100" dirty="0"/>
              <a:t>Learned how to leverage IoT principles to create a smart, connected security system for homes and businesses.</a:t>
            </a:r>
          </a:p>
          <a:p>
            <a:endParaRPr lang="en-US" sz="1100" dirty="0"/>
          </a:p>
          <a:p>
            <a:r>
              <a:rPr lang="en-US" sz="1100" dirty="0"/>
              <a:t>Developed skills in </a:t>
            </a:r>
            <a:r>
              <a:rPr lang="en-US" sz="1100" dirty="0">
                <a:solidFill>
                  <a:srgbClr val="FF0000"/>
                </a:solidFill>
              </a:rPr>
              <a:t>interfacing hardware components (lock, sensors, etc.) </a:t>
            </a:r>
            <a:r>
              <a:rPr lang="en-US" sz="1100" dirty="0"/>
              <a:t>with the ESP32-CAM microcontroller.</a:t>
            </a:r>
          </a:p>
          <a:p>
            <a:r>
              <a:rPr lang="en-US" sz="1100" dirty="0"/>
              <a:t>Understood the importance of proper wiring, power supply management, and </a:t>
            </a:r>
            <a:r>
              <a:rPr lang="en-US" sz="1100" dirty="0">
                <a:solidFill>
                  <a:srgbClr val="FF0000"/>
                </a:solidFill>
              </a:rPr>
              <a:t>troubleshooting hardware-related issues.</a:t>
            </a:r>
          </a:p>
          <a:p>
            <a:endParaRPr lang="en-US" sz="1100" dirty="0"/>
          </a:p>
          <a:p>
            <a:r>
              <a:rPr lang="en-US" sz="1100" dirty="0"/>
              <a:t>Enhanced </a:t>
            </a:r>
            <a:r>
              <a:rPr lang="en-US" sz="1100" dirty="0">
                <a:solidFill>
                  <a:srgbClr val="FF0000"/>
                </a:solidFill>
              </a:rPr>
              <a:t>programming skills </a:t>
            </a:r>
            <a:r>
              <a:rPr lang="en-US" sz="1100" dirty="0"/>
              <a:t>by coding the ESP32-CAM using the Arduino IDE and integrating various libraries for Wi-Fi, Telegram, and image capture.</a:t>
            </a:r>
          </a:p>
          <a:p>
            <a:r>
              <a:rPr lang="en-US" sz="1100" dirty="0"/>
              <a:t>Learned about event-driven programming and state management for the lock's open/close functionality.</a:t>
            </a:r>
          </a:p>
          <a:p>
            <a:endParaRPr lang="en-US" sz="1100" dirty="0"/>
          </a:p>
          <a:p>
            <a:r>
              <a:rPr lang="en-US" sz="1100" dirty="0"/>
              <a:t>Gained insights into </a:t>
            </a:r>
            <a:r>
              <a:rPr lang="en-US" sz="1100" dirty="0">
                <a:solidFill>
                  <a:srgbClr val="FF0000"/>
                </a:solidFill>
              </a:rPr>
              <a:t>implementing secure communication between the user and the IoT </a:t>
            </a:r>
            <a:r>
              <a:rPr lang="en-US" sz="1100" dirty="0"/>
              <a:t>system using the </a:t>
            </a:r>
            <a:r>
              <a:rPr lang="en-US" sz="1100" dirty="0">
                <a:solidFill>
                  <a:srgbClr val="FF0000"/>
                </a:solidFill>
              </a:rPr>
              <a:t>Telegram Bot API.</a:t>
            </a:r>
          </a:p>
          <a:p>
            <a:r>
              <a:rPr lang="en-US" sz="1100" dirty="0"/>
              <a:t>Explored </a:t>
            </a:r>
            <a:r>
              <a:rPr lang="en-US" sz="1100" dirty="0">
                <a:solidFill>
                  <a:srgbClr val="FF0000"/>
                </a:solidFill>
              </a:rPr>
              <a:t>authentication mechanisms </a:t>
            </a:r>
            <a:r>
              <a:rPr lang="en-US" sz="1100" dirty="0"/>
              <a:t>to ensure the safety of the system.</a:t>
            </a:r>
          </a:p>
          <a:p>
            <a:endParaRPr lang="en-US" sz="1100" dirty="0"/>
          </a:p>
          <a:p>
            <a:r>
              <a:rPr lang="en-US" sz="1100" dirty="0"/>
              <a:t>Developed the capability to </a:t>
            </a:r>
            <a:r>
              <a:rPr lang="en-US" sz="1100" dirty="0">
                <a:solidFill>
                  <a:srgbClr val="FF0000"/>
                </a:solidFill>
              </a:rPr>
              <a:t>capture and transmit images from the ESP32-CAM upon request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/>
              <a:t>Understood the importance of providing users with instant notifications and visual feedback for enhanced security awareness.</a:t>
            </a:r>
          </a:p>
        </p:txBody>
      </p:sp>
      <p:pic>
        <p:nvPicPr>
          <p:cNvPr id="5" name="Picture 4" descr="A person and person working on a project&#10;&#10;Description automatically generated">
            <a:extLst>
              <a:ext uri="{FF2B5EF4-FFF2-40B4-BE49-F238E27FC236}">
                <a16:creationId xmlns:a16="http://schemas.microsoft.com/office/drawing/2014/main" id="{8C53AA75-2A8E-C4D0-B768-11470AF47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822" y="1113780"/>
            <a:ext cx="2578197" cy="34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53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body" idx="1"/>
          </p:nvPr>
        </p:nvSpPr>
        <p:spPr>
          <a:xfrm>
            <a:off x="146756" y="968910"/>
            <a:ext cx="8884356" cy="401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1000"/>
              </a:lnSpc>
              <a:spcBef>
                <a:spcPts val="61"/>
              </a:spcBef>
              <a:spcAft>
                <a:spcPts val="0"/>
              </a:spcAft>
              <a:buSzPts val="1800"/>
              <a:buNone/>
            </a:pPr>
            <a:r>
              <a:rPr lang="en" sz="28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Members</a:t>
            </a:r>
            <a:endParaRPr dirty="0"/>
          </a:p>
          <a:p>
            <a:pPr marL="350601" lvl="0" algn="l" rtl="0">
              <a:lnSpc>
                <a:spcPct val="101000"/>
              </a:lnSpc>
              <a:spcBef>
                <a:spcPts val="61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>
                <a:solidFill>
                  <a:srgbClr val="6D6E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Ishan Gupta                         1RV22IS023</a:t>
            </a:r>
            <a:endParaRPr lang="en" dirty="0">
              <a:ea typeface="Helvetica Neue"/>
            </a:endParaRPr>
          </a:p>
          <a:p>
            <a:pPr marL="350601" lvl="0" algn="l" rtl="0">
              <a:lnSpc>
                <a:spcPct val="101000"/>
              </a:lnSpc>
              <a:spcBef>
                <a:spcPts val="61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 err="1">
                <a:solidFill>
                  <a:srgbClr val="6D6E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Yogish</a:t>
            </a:r>
            <a:r>
              <a:rPr lang="en" dirty="0">
                <a:solidFill>
                  <a:srgbClr val="6D6E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HG                           1RV23IS407</a:t>
            </a:r>
          </a:p>
          <a:p>
            <a:pPr marL="350601" lvl="0" algn="l" rtl="0">
              <a:lnSpc>
                <a:spcPct val="101000"/>
              </a:lnSpc>
              <a:spcBef>
                <a:spcPts val="61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" dirty="0">
                <a:solidFill>
                  <a:srgbClr val="6D6E7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Amulya S		       1RV23IS400		</a:t>
            </a:r>
            <a:endParaRPr dirty="0"/>
          </a:p>
          <a:p>
            <a:pPr marL="457200" lvl="0" indent="-228600" algn="l" rtl="0">
              <a:lnSpc>
                <a:spcPct val="101000"/>
              </a:lnSpc>
              <a:spcBef>
                <a:spcPts val="61"/>
              </a:spcBef>
              <a:spcAft>
                <a:spcPts val="0"/>
              </a:spcAft>
              <a:buSzPts val="1800"/>
              <a:buNone/>
            </a:pPr>
            <a:endParaRPr sz="2800" dirty="0">
              <a:solidFill>
                <a:srgbClr val="6D6E7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" lvl="0" indent="0" algn="l" rtl="0">
              <a:lnSpc>
                <a:spcPct val="101000"/>
              </a:lnSpc>
              <a:spcBef>
                <a:spcPts val="61"/>
              </a:spcBef>
              <a:spcAft>
                <a:spcPts val="0"/>
              </a:spcAft>
              <a:buSzPts val="1800"/>
              <a:buNone/>
            </a:pPr>
            <a:r>
              <a:rPr lang="en" sz="28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Mentors</a:t>
            </a:r>
            <a:endParaRPr dirty="0"/>
          </a:p>
          <a:p>
            <a:pPr marL="457200" lvl="0" indent="-228600" algn="l" rtl="0">
              <a:lnSpc>
                <a:spcPct val="101000"/>
              </a:lnSpc>
              <a:spcBef>
                <a:spcPts val="61"/>
              </a:spcBef>
              <a:spcAft>
                <a:spcPts val="0"/>
              </a:spcAft>
              <a:buSzPts val="1800"/>
              <a:buNone/>
            </a:pPr>
            <a:endParaRPr sz="105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" indent="0">
              <a:lnSpc>
                <a:spcPct val="101000"/>
              </a:lnSpc>
              <a:spcBef>
                <a:spcPts val="61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G.S. Mamatha</a:t>
            </a:r>
          </a:p>
          <a:p>
            <a:pPr marL="114300" lvl="0" indent="0" algn="l" rtl="0">
              <a:lnSpc>
                <a:spcPct val="101000"/>
              </a:lnSpc>
              <a:spcBef>
                <a:spcPts val="61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1862667" y="164550"/>
            <a:ext cx="50124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1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Introduction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8A362-A661-A606-0174-F236849A16CE}"/>
              </a:ext>
            </a:extLst>
          </p:cNvPr>
          <p:cNvSpPr txBox="1"/>
          <p:nvPr/>
        </p:nvSpPr>
        <p:spPr>
          <a:xfrm>
            <a:off x="412512" y="968850"/>
            <a:ext cx="54589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Internet of Things </a:t>
            </a:r>
            <a:r>
              <a:rPr lang="en-US" dirty="0"/>
              <a:t>(IoT) refers to the interconnection of physical devices through the internet, allowing them to collect, share, and analyze data. This network of smart devices </a:t>
            </a:r>
            <a:r>
              <a:rPr lang="en-US" dirty="0">
                <a:solidFill>
                  <a:srgbClr val="FF0000"/>
                </a:solidFill>
              </a:rPr>
              <a:t>communicates with each other and can be remotely monitored and controlled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enhances </a:t>
            </a:r>
            <a:r>
              <a:rPr lang="en-US" dirty="0">
                <a:solidFill>
                  <a:srgbClr val="FF0000"/>
                </a:solidFill>
              </a:rPr>
              <a:t>efficiency, convenience, and accessibility </a:t>
            </a:r>
            <a:r>
              <a:rPr lang="en-US" dirty="0"/>
              <a:t>in our daily lives and industries.</a:t>
            </a:r>
          </a:p>
          <a:p>
            <a:endParaRPr lang="en-US" dirty="0"/>
          </a:p>
          <a:p>
            <a:r>
              <a:rPr lang="en-US" u="sng" dirty="0"/>
              <a:t>Problem statement</a:t>
            </a:r>
            <a:r>
              <a:rPr lang="en-US" dirty="0"/>
              <a:t>: Traditional lock systems are limited in their capabilities and security features.</a:t>
            </a:r>
          </a:p>
          <a:p>
            <a:r>
              <a:rPr lang="en-US" dirty="0"/>
              <a:t>There is a growing demand for smart, connected access control solutions that offer: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Remote access and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Improved convenience and user experience</a:t>
            </a:r>
          </a:p>
          <a:p>
            <a:endParaRPr lang="en-US" dirty="0"/>
          </a:p>
        </p:txBody>
      </p:sp>
      <p:pic>
        <p:nvPicPr>
          <p:cNvPr id="8" name="Picture 7" descr="A computer network with different icons&#10;&#10;Description automatically generated with medium confidence">
            <a:extLst>
              <a:ext uri="{FF2B5EF4-FFF2-40B4-BE49-F238E27FC236}">
                <a16:creationId xmlns:a16="http://schemas.microsoft.com/office/drawing/2014/main" id="{8E1B6465-C191-1011-D296-0C32527CE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71412" y="1773150"/>
            <a:ext cx="3024928" cy="175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6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1862667" y="164550"/>
            <a:ext cx="50124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1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Objectives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24A1E-7A90-A36B-2264-69884AF46BAF}"/>
              </a:ext>
            </a:extLst>
          </p:cNvPr>
          <p:cNvSpPr txBox="1"/>
          <p:nvPr/>
        </p:nvSpPr>
        <p:spPr>
          <a:xfrm>
            <a:off x="3376461" y="1714106"/>
            <a:ext cx="550702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Develop a </a:t>
            </a:r>
            <a:r>
              <a:rPr lang="en-US" dirty="0">
                <a:solidFill>
                  <a:srgbClr val="FF0000"/>
                </a:solidFill>
              </a:rPr>
              <a:t>cost-effective</a:t>
            </a:r>
            <a:r>
              <a:rPr lang="en-US" dirty="0"/>
              <a:t>, IoT-based door lock system using readily available components.</a:t>
            </a:r>
          </a:p>
          <a:p>
            <a:endParaRPr lang="en-US" dirty="0"/>
          </a:p>
          <a:p>
            <a:r>
              <a:rPr lang="en-US" dirty="0"/>
              <a:t>• Implement </a:t>
            </a:r>
            <a:r>
              <a:rPr lang="en-US" dirty="0">
                <a:solidFill>
                  <a:srgbClr val="FF0000"/>
                </a:solidFill>
              </a:rPr>
              <a:t>remote locking/unlocking capabilities </a:t>
            </a:r>
            <a:r>
              <a:rPr lang="en-US" dirty="0"/>
              <a:t>through a user-friendly interface (Telegram).</a:t>
            </a:r>
          </a:p>
          <a:p>
            <a:endParaRPr lang="en-US" dirty="0"/>
          </a:p>
          <a:p>
            <a:r>
              <a:rPr lang="en-US" dirty="0"/>
              <a:t>• Integrate a </a:t>
            </a:r>
            <a:r>
              <a:rPr lang="en-US" dirty="0">
                <a:solidFill>
                  <a:srgbClr val="FF0000"/>
                </a:solidFill>
              </a:rPr>
              <a:t>camera system </a:t>
            </a:r>
            <a:r>
              <a:rPr lang="en-US" dirty="0"/>
              <a:t>for visual verification and enhanced security.</a:t>
            </a:r>
          </a:p>
          <a:p>
            <a:endParaRPr lang="en-US" dirty="0"/>
          </a:p>
          <a:p>
            <a:r>
              <a:rPr lang="en-US" dirty="0"/>
              <a:t>• Create a </a:t>
            </a:r>
            <a:r>
              <a:rPr lang="en-US" dirty="0">
                <a:solidFill>
                  <a:srgbClr val="FF0000"/>
                </a:solidFill>
              </a:rPr>
              <a:t>scalable and customizable </a:t>
            </a:r>
            <a:r>
              <a:rPr lang="en-US" dirty="0"/>
              <a:t>solution that can be adapted to various environments</a:t>
            </a:r>
          </a:p>
        </p:txBody>
      </p:sp>
      <p:pic>
        <p:nvPicPr>
          <p:cNvPr id="2050" name="Picture 2" descr="New High-Tech Door Locks Feature IoT, AI Technology | Be Korea-savvy">
            <a:extLst>
              <a:ext uri="{FF2B5EF4-FFF2-40B4-BE49-F238E27FC236}">
                <a16:creationId xmlns:a16="http://schemas.microsoft.com/office/drawing/2014/main" id="{CED1F639-D7F1-BC7F-6C10-90ED28BA9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80" y="1023964"/>
            <a:ext cx="2740054" cy="192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est Smart Door Lock Reviews | IoT Worlds">
            <a:extLst>
              <a:ext uri="{FF2B5EF4-FFF2-40B4-BE49-F238E27FC236}">
                <a16:creationId xmlns:a16="http://schemas.microsoft.com/office/drawing/2014/main" id="{8D35D9AA-4068-3B77-B908-65E3FB629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80" y="3183251"/>
            <a:ext cx="2760048" cy="15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578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1862667" y="164550"/>
            <a:ext cx="50124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1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Components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5633-916B-7AF6-BA4A-2265F4E918F7}"/>
              </a:ext>
            </a:extLst>
          </p:cNvPr>
          <p:cNvSpPr txBox="1"/>
          <p:nvPr/>
        </p:nvSpPr>
        <p:spPr>
          <a:xfrm>
            <a:off x="551733" y="913849"/>
            <a:ext cx="8040534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ESP32-CAM Board</a:t>
            </a:r>
            <a:r>
              <a:rPr lang="en-US" sz="1100" dirty="0"/>
              <a:t>: A microcontroller with built-in Wi-Fi and a camera module, enabling remote control and image capture functionality.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12V Electronic Lock</a:t>
            </a:r>
            <a:r>
              <a:rPr lang="en-US" sz="1100" dirty="0"/>
              <a:t>: An electromechanical locking mechanism that secures the door and can be activated electronically.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TIP122 NPN Transistor</a:t>
            </a:r>
            <a:r>
              <a:rPr lang="en-US" sz="1100" dirty="0"/>
              <a:t>: A power transistor used to control the electronic lock, allowing the ESP32 to switch the lock on and off.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7805 5V Regulator</a:t>
            </a:r>
            <a:r>
              <a:rPr lang="en-US" sz="1100" dirty="0"/>
              <a:t>: A voltage regulator that converts the 12V supply to a steady 5V output, suitable for powering the ESP32-CAM.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1N4007 Diode</a:t>
            </a:r>
            <a:r>
              <a:rPr lang="en-US" sz="1100" dirty="0"/>
              <a:t>: A general-purpose diode used to protect the circuit from back EMF generated by the solenoid lock when it is turned off.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1k 0.25-Watt Resistor</a:t>
            </a:r>
            <a:r>
              <a:rPr lang="en-US" sz="1100" dirty="0"/>
              <a:t>: A current-limiting resistor used to protect the base of the TIP122 transistor from excessive current.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10k 0.25-Watt Resistor</a:t>
            </a:r>
            <a:r>
              <a:rPr lang="en-US" sz="1100" dirty="0"/>
              <a:t>: A pull-down resistor used to ensure the transistor remains off when no signal is sent from the ESP32.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100uF 25V DC Capacitor</a:t>
            </a:r>
            <a:r>
              <a:rPr lang="en-US" sz="1100" dirty="0"/>
              <a:t>: A smoothing capacitor that helps filter voltage fluctuations and stabilize the power supply to the ESP32.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FF0000"/>
                </a:solidFill>
              </a:rPr>
              <a:t>12V DC Supply</a:t>
            </a:r>
            <a:r>
              <a:rPr lang="en-US" sz="1100" dirty="0"/>
              <a:t>: The power source providing the necessary voltage for the electronic lock and other components in the system.</a:t>
            </a:r>
          </a:p>
          <a:p>
            <a:pPr marL="228600" indent="-228600">
              <a:buFont typeface="+mj-lt"/>
              <a:buAutoNum type="arabicPeriod"/>
            </a:pP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1862667" y="164550"/>
            <a:ext cx="50124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1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Components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D2F5F-255A-B319-CBA1-2DFA37654EFE}"/>
              </a:ext>
            </a:extLst>
          </p:cNvPr>
          <p:cNvSpPr txBox="1"/>
          <p:nvPr/>
        </p:nvSpPr>
        <p:spPr>
          <a:xfrm>
            <a:off x="445289" y="834084"/>
            <a:ext cx="364728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ESP32 programming environment - </a:t>
            </a:r>
            <a:r>
              <a:rPr lang="en-US" dirty="0">
                <a:solidFill>
                  <a:srgbClr val="FF0000"/>
                </a:solidFill>
              </a:rPr>
              <a:t>Arduino IDE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Telegram Bot API </a:t>
            </a:r>
            <a:r>
              <a:rPr lang="en-US" dirty="0"/>
              <a:t>- </a:t>
            </a:r>
            <a:r>
              <a:rPr lang="en-US" dirty="0" err="1"/>
              <a:t>UniversalTelegramBot</a:t>
            </a:r>
            <a:r>
              <a:rPr lang="en-US" dirty="0"/>
              <a:t> library</a:t>
            </a:r>
          </a:p>
          <a:p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ArduinoJson</a:t>
            </a:r>
            <a:r>
              <a:rPr lang="en-US" dirty="0">
                <a:solidFill>
                  <a:srgbClr val="FF0000"/>
                </a:solidFill>
              </a:rPr>
              <a:t> library </a:t>
            </a:r>
            <a:r>
              <a:rPr lang="en-US" dirty="0"/>
              <a:t>- Used for handling JSON data in the project</a:t>
            </a:r>
          </a:p>
          <a:p>
            <a:endParaRPr lang="en-US" dirty="0"/>
          </a:p>
          <a:p>
            <a:r>
              <a:rPr lang="en-US" dirty="0"/>
              <a:t> Integration with IoT platform- </a:t>
            </a:r>
            <a:r>
              <a:rPr lang="en-US" dirty="0" err="1">
                <a:solidFill>
                  <a:srgbClr val="FF0000"/>
                </a:solidFill>
              </a:rPr>
              <a:t>Thingspeak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CD1D03-7D07-CBF7-2F81-7F501FC053DC}"/>
              </a:ext>
            </a:extLst>
          </p:cNvPr>
          <p:cNvSpPr txBox="1"/>
          <p:nvPr/>
        </p:nvSpPr>
        <p:spPr>
          <a:xfrm>
            <a:off x="2286000" y="241743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09024-3787-2749-C822-E402823C86A2}"/>
              </a:ext>
            </a:extLst>
          </p:cNvPr>
          <p:cNvSpPr txBox="1"/>
          <p:nvPr/>
        </p:nvSpPr>
        <p:spPr>
          <a:xfrm>
            <a:off x="2286000" y="241743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BAABAA-470A-0699-AAB7-6E86283692BD}"/>
              </a:ext>
            </a:extLst>
          </p:cNvPr>
          <p:cNvSpPr txBox="1"/>
          <p:nvPr/>
        </p:nvSpPr>
        <p:spPr>
          <a:xfrm>
            <a:off x="2286000" y="241743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5" name="Picture 14" descr="A diagram of a circuit board&#10;&#10;Description automatically generated">
            <a:extLst>
              <a:ext uri="{FF2B5EF4-FFF2-40B4-BE49-F238E27FC236}">
                <a16:creationId xmlns:a16="http://schemas.microsoft.com/office/drawing/2014/main" id="{4BFE996B-3C37-D34A-14A4-01F630DBF2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40" t="39522" r="28626" b="35959"/>
          <a:stretch/>
        </p:blipFill>
        <p:spPr>
          <a:xfrm>
            <a:off x="3917386" y="2096932"/>
            <a:ext cx="5064089" cy="293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9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1862667" y="164550"/>
            <a:ext cx="50124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1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Implementation and Code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F094C-274D-431A-7137-779465CD53DC}"/>
              </a:ext>
            </a:extLst>
          </p:cNvPr>
          <p:cNvSpPr txBox="1"/>
          <p:nvPr/>
        </p:nvSpPr>
        <p:spPr>
          <a:xfrm>
            <a:off x="2286000" y="198654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BDFDBAF7-00B9-443B-62E8-4A7C86D8D9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4545" r="446"/>
          <a:stretch/>
        </p:blipFill>
        <p:spPr>
          <a:xfrm>
            <a:off x="3647507" y="968850"/>
            <a:ext cx="1848985" cy="3843570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31D4B996-2CFE-E5A3-1051-D2C264CB9C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889" r="216"/>
          <a:stretch/>
        </p:blipFill>
        <p:spPr>
          <a:xfrm>
            <a:off x="873568" y="968850"/>
            <a:ext cx="2367320" cy="2217420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61BBA1C2-F8F1-923E-7D8D-7FF9CE6B63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882" r="216" b="36889"/>
          <a:stretch/>
        </p:blipFill>
        <p:spPr>
          <a:xfrm>
            <a:off x="6009792" y="1445490"/>
            <a:ext cx="2367320" cy="24292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CFFE9F-0F4C-074B-AAE8-9920476697AC}"/>
              </a:ext>
            </a:extLst>
          </p:cNvPr>
          <p:cNvSpPr txBox="1"/>
          <p:nvPr/>
        </p:nvSpPr>
        <p:spPr>
          <a:xfrm>
            <a:off x="6009792" y="4261902"/>
            <a:ext cx="36472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Further to be shown on IDE and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28599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1728826" y="2045415"/>
            <a:ext cx="5686347" cy="167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1"/>
              </a:spcBef>
              <a:spcAft>
                <a:spcPts val="0"/>
              </a:spcAft>
              <a:buSzPts val="2800"/>
              <a:buNone/>
            </a:pPr>
            <a:r>
              <a:rPr lang="en-US" sz="4000" i="1" dirty="0">
                <a:solidFill>
                  <a:srgbClr val="FF0000"/>
                </a:solidFill>
              </a:rPr>
              <a:t>Demonstration</a:t>
            </a:r>
            <a:endParaRPr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80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1862667" y="164550"/>
            <a:ext cx="50124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1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Future Enhancements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6EA66-CE9A-13BD-9612-6B75BB5C9745}"/>
              </a:ext>
            </a:extLst>
          </p:cNvPr>
          <p:cNvSpPr txBox="1"/>
          <p:nvPr/>
        </p:nvSpPr>
        <p:spPr>
          <a:xfrm>
            <a:off x="587827" y="742295"/>
            <a:ext cx="539358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Facial Recognition</a:t>
            </a:r>
            <a:r>
              <a:rPr lang="en-US" dirty="0"/>
              <a:t>: Integrate AI for automatic user identification, This can be done using a stronger SoC such as a Raspberry Pi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Multiple User Support</a:t>
            </a:r>
            <a:r>
              <a:rPr lang="en-US" dirty="0"/>
              <a:t>: Allow for different access levels and 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Voice Control</a:t>
            </a:r>
            <a:r>
              <a:rPr lang="en-US" dirty="0"/>
              <a:t>: Add compatibility with voice assistants like Alexa or Google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Battery Backup: Implement a </a:t>
            </a:r>
            <a:r>
              <a:rPr lang="en-US" dirty="0">
                <a:solidFill>
                  <a:srgbClr val="FF0000"/>
                </a:solidFill>
              </a:rPr>
              <a:t>failsafe power system for continuous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Mobile App</a:t>
            </a:r>
            <a:r>
              <a:rPr lang="en-US" dirty="0"/>
              <a:t>: Develop a dedicated app for enhanced user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External unlocking methods</a:t>
            </a:r>
            <a:r>
              <a:rPr lang="en-US" dirty="0"/>
              <a:t>: Add more unlocking methods such as interactable number lock to cover all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23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755</Words>
  <Application>Microsoft Office PowerPoint</Application>
  <PresentationFormat>On-screen Show (16:9)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Times New Roman</vt:lpstr>
      <vt:lpstr>Helvetica Neue</vt:lpstr>
      <vt:lpstr>Arial</vt:lpstr>
      <vt:lpstr>Simple Light</vt:lpstr>
      <vt:lpstr>Simple Light</vt:lpstr>
      <vt:lpstr>INTERNET OF THINGS (IoT)  &amp; APPLICATIONS (IS244AI) Experiential Learning Project  Door Lock system using IoT</vt:lpstr>
      <vt:lpstr>PowerPoint Presentation</vt:lpstr>
      <vt:lpstr>Introduction  </vt:lpstr>
      <vt:lpstr>Objectives  </vt:lpstr>
      <vt:lpstr>Components  </vt:lpstr>
      <vt:lpstr>Components  </vt:lpstr>
      <vt:lpstr>Implementation and Code  </vt:lpstr>
      <vt:lpstr>Demonstration</vt:lpstr>
      <vt:lpstr>Future Enhancements  </vt:lpstr>
      <vt:lpstr>Our Learnings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Amulya S</cp:lastModifiedBy>
  <cp:revision>5</cp:revision>
  <dcterms:modified xsi:type="dcterms:W3CDTF">2024-10-15T11:51:27Z</dcterms:modified>
</cp:coreProperties>
</file>