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636" r:id="rId2"/>
    <p:sldId id="537" r:id="rId3"/>
    <p:sldId id="669" r:id="rId4"/>
    <p:sldId id="600" r:id="rId5"/>
    <p:sldId id="538" r:id="rId6"/>
    <p:sldId id="518" r:id="rId7"/>
    <p:sldId id="670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635" r:id="rId16"/>
    <p:sldId id="602" r:id="rId17"/>
    <p:sldId id="589" r:id="rId18"/>
    <p:sldId id="592" r:id="rId19"/>
    <p:sldId id="591" r:id="rId20"/>
    <p:sldId id="629" r:id="rId21"/>
    <p:sldId id="630" r:id="rId22"/>
    <p:sldId id="626" r:id="rId23"/>
    <p:sldId id="523" r:id="rId24"/>
    <p:sldId id="593" r:id="rId25"/>
    <p:sldId id="524" r:id="rId26"/>
    <p:sldId id="544" r:id="rId27"/>
    <p:sldId id="594" r:id="rId28"/>
    <p:sldId id="525" r:id="rId29"/>
    <p:sldId id="597" r:id="rId30"/>
    <p:sldId id="599" r:id="rId31"/>
    <p:sldId id="557" r:id="rId32"/>
    <p:sldId id="606" r:id="rId33"/>
    <p:sldId id="603" r:id="rId34"/>
    <p:sldId id="527" r:id="rId35"/>
    <p:sldId id="613" r:id="rId36"/>
    <p:sldId id="556" r:id="rId37"/>
    <p:sldId id="528" r:id="rId38"/>
    <p:sldId id="598" r:id="rId39"/>
    <p:sldId id="530" r:id="rId40"/>
    <p:sldId id="620" r:id="rId41"/>
    <p:sldId id="622" r:id="rId42"/>
    <p:sldId id="623" r:id="rId43"/>
    <p:sldId id="624" r:id="rId44"/>
    <p:sldId id="625" r:id="rId45"/>
    <p:sldId id="618" r:id="rId46"/>
    <p:sldId id="533" r:id="rId47"/>
    <p:sldId id="558" r:id="rId48"/>
    <p:sldId id="534" r:id="rId49"/>
    <p:sldId id="607" r:id="rId50"/>
    <p:sldId id="535" r:id="rId51"/>
    <p:sldId id="611" r:id="rId52"/>
    <p:sldId id="541" r:id="rId53"/>
    <p:sldId id="559" r:id="rId54"/>
    <p:sldId id="542" r:id="rId55"/>
    <p:sldId id="610" r:id="rId56"/>
    <p:sldId id="575" r:id="rId57"/>
    <p:sldId id="590" r:id="rId58"/>
    <p:sldId id="614" r:id="rId59"/>
    <p:sldId id="632" r:id="rId60"/>
    <p:sldId id="634" r:id="rId61"/>
    <p:sldId id="638" r:id="rId62"/>
    <p:sldId id="639" r:id="rId63"/>
    <p:sldId id="640" r:id="rId64"/>
    <p:sldId id="641" r:id="rId65"/>
    <p:sldId id="642" r:id="rId66"/>
    <p:sldId id="643" r:id="rId67"/>
    <p:sldId id="644" r:id="rId68"/>
    <p:sldId id="645" r:id="rId69"/>
    <p:sldId id="646" r:id="rId70"/>
    <p:sldId id="647" r:id="rId71"/>
    <p:sldId id="648" r:id="rId72"/>
    <p:sldId id="649" r:id="rId73"/>
    <p:sldId id="650" r:id="rId74"/>
    <p:sldId id="651" r:id="rId75"/>
    <p:sldId id="652" r:id="rId76"/>
    <p:sldId id="653" r:id="rId77"/>
    <p:sldId id="668" r:id="rId78"/>
    <p:sldId id="654" r:id="rId79"/>
    <p:sldId id="655" r:id="rId80"/>
    <p:sldId id="656" r:id="rId81"/>
    <p:sldId id="657" r:id="rId82"/>
    <p:sldId id="658" r:id="rId83"/>
    <p:sldId id="659" r:id="rId84"/>
    <p:sldId id="660" r:id="rId85"/>
    <p:sldId id="661" r:id="rId86"/>
    <p:sldId id="662" r:id="rId87"/>
    <p:sldId id="663" r:id="rId88"/>
    <p:sldId id="664" r:id="rId89"/>
    <p:sldId id="665" r:id="rId90"/>
    <p:sldId id="666" r:id="rId91"/>
    <p:sldId id="667" r:id="rId9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78" d="100"/>
          <a:sy n="78" d="100"/>
        </p:scale>
        <p:origin x="768" y="67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52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52" y="8830536"/>
            <a:ext cx="3037988" cy="4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467" tIns="23733" rIns="47467" bIns="23733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385665" indent="-148333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593331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830664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1067996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1305329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1542661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779994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2017326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E19E056F-7FE7-4B03-AA79-64F5A9DC758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77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248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10" name="object 5"/>
          <p:cNvSpPr>
            <a:spLocks noChangeArrowheads="1"/>
          </p:cNvSpPr>
          <p:nvPr userDrawn="1"/>
        </p:nvSpPr>
        <p:spPr bwMode="auto">
          <a:xfrm>
            <a:off x="152400" y="128233"/>
            <a:ext cx="708025" cy="7096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11" name="object 8"/>
          <p:cNvSpPr txBox="1"/>
          <p:nvPr userDrawn="1"/>
        </p:nvSpPr>
        <p:spPr>
          <a:xfrm>
            <a:off x="969962" y="264758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1.png"/><Relationship Id="rId7" Type="http://schemas.openxmlformats.org/officeDocument/2006/relationships/image" Target="../media/image41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tif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80.wmf"/><Relationship Id="rId7" Type="http://schemas.openxmlformats.org/officeDocument/2006/relationships/image" Target="../media/image82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58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04" y="9627"/>
            <a:ext cx="9144000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6570" tIns="23285" rIns="46570" bIns="23285"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171" name="object 3"/>
          <p:cNvSpPr>
            <a:spLocks/>
          </p:cNvSpPr>
          <p:nvPr/>
        </p:nvSpPr>
        <p:spPr bwMode="auto">
          <a:xfrm>
            <a:off x="-2888" y="9626"/>
            <a:ext cx="4265130" cy="3927659"/>
          </a:xfrm>
          <a:custGeom>
            <a:avLst/>
            <a:gdLst>
              <a:gd name="T0" fmla="*/ 120196462 w 7436484"/>
              <a:gd name="T1" fmla="*/ 0 h 5134610"/>
              <a:gd name="T2" fmla="*/ 0 w 7436484"/>
              <a:gd name="T3" fmla="*/ 0 h 5134610"/>
              <a:gd name="T4" fmla="*/ 0 w 7436484"/>
              <a:gd name="T5" fmla="*/ 83363711 h 5134610"/>
              <a:gd name="T6" fmla="*/ 120196462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7172" name="object 4"/>
          <p:cNvSpPr>
            <a:spLocks noChangeArrowheads="1"/>
          </p:cNvSpPr>
          <p:nvPr/>
        </p:nvSpPr>
        <p:spPr bwMode="auto">
          <a:xfrm>
            <a:off x="214448" y="252217"/>
            <a:ext cx="839740" cy="111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7173" name="object 5"/>
          <p:cNvSpPr>
            <a:spLocks noChangeArrowheads="1"/>
          </p:cNvSpPr>
          <p:nvPr/>
        </p:nvSpPr>
        <p:spPr bwMode="auto">
          <a:xfrm>
            <a:off x="2548825" y="810561"/>
            <a:ext cx="66428" cy="8952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0834" y="437048"/>
            <a:ext cx="1732912" cy="943012"/>
          </a:xfrm>
          <a:prstGeom prst="rect">
            <a:avLst/>
          </a:prstGeom>
        </p:spPr>
        <p:txBody>
          <a:bodyPr lIns="0" tIns="6792" rIns="0" bIns="0">
            <a:spAutoFit/>
          </a:bodyPr>
          <a:lstStyle/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200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0941" y="247405"/>
            <a:ext cx="1548790" cy="468196"/>
          </a:xfrm>
          <a:prstGeom prst="rect">
            <a:avLst/>
          </a:prstGeom>
        </p:spPr>
        <p:txBody>
          <a:bodyPr lIns="0" tIns="6468" rIns="0" bIns="0">
            <a:spAutoFit/>
          </a:bodyPr>
          <a:lstStyle/>
          <a:p>
            <a:pPr marL="6468" eaLnBrk="1" hangingPunct="1">
              <a:spcBef>
                <a:spcPts val="51"/>
              </a:spcBef>
              <a:defRPr/>
            </a:pP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5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500" i="1" spc="-4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500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7177" name="Title 3"/>
          <p:cNvSpPr txBox="1">
            <a:spLocks/>
          </p:cNvSpPr>
          <p:nvPr/>
        </p:nvSpPr>
        <p:spPr bwMode="auto">
          <a:xfrm>
            <a:off x="0" y="376401"/>
            <a:ext cx="4109890" cy="65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70" tIns="23285" rIns="46570" bIns="23285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 txBox="1">
            <a:spLocks noChangeArrowheads="1"/>
          </p:cNvSpPr>
          <p:nvPr/>
        </p:nvSpPr>
        <p:spPr>
          <a:xfrm>
            <a:off x="2436957" y="1368906"/>
            <a:ext cx="4344844" cy="604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cs typeface="+mj-cs"/>
              </a:rPr>
              <a:t>UNIT -3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 txBox="1">
            <a:spLocks noChangeArrowheads="1"/>
          </p:cNvSpPr>
          <p:nvPr/>
        </p:nvSpPr>
        <p:spPr>
          <a:xfrm>
            <a:off x="2131355" y="3438627"/>
            <a:ext cx="4955246" cy="189537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Supervised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Decision Tree Classifier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Model </a:t>
            </a:r>
            <a:r>
              <a:rPr lang="en-IN" sz="1800" dirty="0" err="1"/>
              <a:t>Overfitting</a:t>
            </a:r>
            <a:r>
              <a:rPr lang="en-IN" sz="1800" dirty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Model Selection</a:t>
            </a:r>
            <a:endParaRPr lang="en-US" sz="18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4763" y="304800"/>
            <a:ext cx="6019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1974" y="152400"/>
            <a:ext cx="5559425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4604" y="304800"/>
            <a:ext cx="5867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47700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461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0"/>
            <a:ext cx="6858000" cy="1676400"/>
          </a:xfrm>
        </p:spPr>
        <p:txBody>
          <a:bodyPr/>
          <a:lstStyle/>
          <a:p>
            <a:pPr algn="ctr"/>
            <a:r>
              <a:rPr lang="en-IN" sz="3000" dirty="0">
                <a:solidFill>
                  <a:srgbClr val="FF0000"/>
                </a:solidFill>
              </a:rPr>
              <a:t>UNIT-3 Supervised Learning</a:t>
            </a:r>
            <a:br>
              <a:rPr lang="en-IN" sz="3000" dirty="0"/>
            </a:br>
            <a:r>
              <a:rPr lang="en-IN" sz="3000" dirty="0"/>
              <a:t> Basic Concepts, General Framework for 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461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842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0706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62230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1468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62484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6477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3754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486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Each record is by characterized by a tuple (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dirty="0" err="1"/>
              <a:t>,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dirty="0"/>
              <a:t>), where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is the attribute set and </a:t>
            </a:r>
            <a:r>
              <a:rPr lang="en-US" i="1" dirty="0">
                <a:latin typeface="Times New Roman" charset="0"/>
              </a:rPr>
              <a:t>y </a:t>
            </a:r>
            <a:r>
              <a:rPr lang="en-US" dirty="0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dirty="0"/>
              <a:t>: class, response, dependent variable, output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Learn a model that maps each attribute set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into one of the predefined class labels </a:t>
            </a:r>
            <a:r>
              <a:rPr lang="en-US" i="1" dirty="0">
                <a:latin typeface="Times New Roman" charset="0"/>
              </a:rPr>
              <a:t>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Nodes with </a:t>
            </a:r>
            <a:r>
              <a:rPr lang="en-US" dirty="0">
                <a:solidFill>
                  <a:srgbClr val="FF0000"/>
                </a:solidFill>
              </a:rPr>
              <a:t>purer</a:t>
            </a:r>
            <a:r>
              <a:rPr lang="en-US" dirty="0"/>
              <a:t> class distribution are preferred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Gini index is used in decision tree algorithms such as CART, SLIQ, SPRINT</a:t>
                </a:r>
                <a:endParaRPr lang="en-US" sz="32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1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152400"/>
            <a:ext cx="6400801" cy="8382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87700" imgH="3048000" progId="Word.Document.8">
                  <p:embed/>
                </p:oleObj>
              </mc:Choice>
              <mc:Fallback>
                <p:oleObj name="Document" r:id="rId2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5932" imgH="2548128" progId="Word.Document.8">
                  <p:embed/>
                </p:oleObj>
              </mc:Choice>
              <mc:Fallback>
                <p:oleObj name="Document" r:id="rId4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5943600" cy="9144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Categorical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4000500" progId="Word.Document.8">
                  <p:embed/>
                </p:oleObj>
              </mc:Choice>
              <mc:Fallback>
                <p:oleObj name="Document" r:id="rId2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210300" imgH="3187700" progId="Word.Document.8">
                  <p:embed/>
                </p:oleObj>
              </mc:Choice>
              <mc:Fallback>
                <p:oleObj name="Document" r:id="rId6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781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65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76900" imgH="5778500" progId="Word.Document.8">
                  <p:embed/>
                </p:oleObj>
              </mc:Choice>
              <mc:Fallback>
                <p:oleObj name="Document" r:id="rId3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3246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Linearly scan these values, each time updating the count matrix and computing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Choose the split position that has the least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799" cy="8382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146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Computing Information Gain After Splitting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000" dirty="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52000" imgH="2247900" progId="Visio.Drawing.6">
                  <p:embed/>
                </p:oleObj>
              </mc:Choice>
              <mc:Fallback>
                <p:oleObj name="Visio" r:id="rId2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400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General Approach for Building Classification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305800" cy="524651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2895600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4086" y="152400"/>
            <a:ext cx="3897313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6019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Measure of Impurity: Classification Error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906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Misclassification Error </a:t>
            </a:r>
            <a:r>
              <a:rPr lang="en-US" dirty="0" err="1">
                <a:cs typeface="+mj-cs"/>
              </a:rPr>
              <a:t>vs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906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Misclassification Error </a:t>
            </a:r>
            <a:r>
              <a:rPr lang="en-US" dirty="0" err="1">
                <a:cs typeface="+mj-cs"/>
              </a:rPr>
              <a:t>vs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76600" imgH="2552700" progId="Word.Document.8">
                  <p:embed/>
                </p:oleObj>
              </mc:Choice>
              <mc:Fallback>
                <p:oleObj name="Document" r:id="rId6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019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1750"/>
            <a:ext cx="5994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2362200" y="31750"/>
            <a:ext cx="50292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kern="0" dirty="0">
                <a:cs typeface="+mj-cs"/>
              </a:rPr>
              <a:t>Handling interactions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5532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X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2331811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 dirty="0"/>
          </a:p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UNIT-3: Model </a:t>
            </a:r>
            <a:r>
              <a:rPr lang="en-US" altLang="en-US" sz="3200" dirty="0" err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Overfitting</a:t>
            </a:r>
            <a:endParaRPr lang="en-US" altLang="en-US" sz="32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IN" sz="3200" dirty="0">
                <a:latin typeface="+mj-lt"/>
                <a:ea typeface="ＭＳ Ｐゴシック" charset="0"/>
                <a:cs typeface="ＭＳ Ｐゴシック" charset="0"/>
              </a:rPr>
              <a:t>Reasons for Model </a:t>
            </a:r>
            <a:r>
              <a:rPr lang="en-IN" sz="3200" dirty="0" err="1">
                <a:latin typeface="+mj-lt"/>
                <a:ea typeface="ＭＳ Ｐゴシック" charset="0"/>
                <a:cs typeface="ＭＳ Ｐゴシック" charset="0"/>
              </a:rPr>
              <a:t>Overfitting</a:t>
            </a:r>
            <a:endParaRPr lang="en-IN" sz="320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481013"/>
          </a:xfrm>
        </p:spPr>
        <p:txBody>
          <a:bodyPr/>
          <a:lstStyle/>
          <a:p>
            <a:r>
              <a:rPr lang="en-US" altLang="en-US" dirty="0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b="1" dirty="0"/>
              <a:t>Training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Errors committed on the training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Test errors</a:t>
            </a:r>
            <a:r>
              <a:rPr lang="en-US" altLang="en-US" sz="1400" dirty="0"/>
              <a:t>:  </a:t>
            </a:r>
            <a:r>
              <a:rPr lang="en-US" altLang="en-US" sz="1200" dirty="0"/>
              <a:t>Errors committed on the test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Generalization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Expected error of a model over random selection of records from same distribution</a:t>
            </a:r>
          </a:p>
        </p:txBody>
      </p:sp>
      <p:graphicFrame>
        <p:nvGraphicFramePr>
          <p:cNvPr id="4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0542"/>
              </p:ext>
            </p:extLst>
          </p:nvPr>
        </p:nvGraphicFramePr>
        <p:xfrm>
          <a:off x="1981200" y="3175000"/>
          <a:ext cx="460036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75000"/>
                        <a:ext cx="460036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dirty="0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sz="2400" dirty="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633413"/>
          </a:xfrm>
        </p:spPr>
        <p:txBody>
          <a:bodyPr/>
          <a:lstStyle/>
          <a:p>
            <a:r>
              <a:rPr lang="en-US" altLang="en-US" sz="2400" dirty="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/>
              <a:t>Underfitting</a:t>
            </a:r>
            <a:r>
              <a:rPr lang="en-US" altLang="en-US" dirty="0"/>
              <a:t> and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2" y="1143000"/>
            <a:ext cx="8428037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IN" sz="3000" b="1" dirty="0">
                <a:solidFill>
                  <a:srgbClr val="FF0000"/>
                </a:solidFill>
                <a:latin typeface="+mj-lt"/>
                <a:cs typeface="+mj-cs"/>
              </a:rPr>
              <a:t>UNIT-3 : Decision Tree Classifier</a:t>
            </a:r>
          </a:p>
          <a:p>
            <a:pPr marL="0" indent="0">
              <a:buNone/>
            </a:pPr>
            <a:r>
              <a:rPr lang="en-IN" sz="3000" b="1" dirty="0">
                <a:latin typeface="+mj-lt"/>
                <a:cs typeface="+mj-cs"/>
              </a:rPr>
              <a:t>A Basic Algorithm to Build a Decision Tree, Methods for Expressing Attribute Test Conditions, Measures for Selecting an Attribute Test Condition, Algorithm for Decision Tree Induction, Characteristics of Decision Tree Classifiers,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422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enough training data</a:t>
            </a:r>
          </a:p>
          <a:p>
            <a:endParaRPr lang="en-US" altLang="en-US" dirty="0"/>
          </a:p>
          <a:p>
            <a:r>
              <a:rPr lang="en-US" altLang="en-US" dirty="0"/>
              <a:t>High model complexity</a:t>
            </a:r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629400" cy="9144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989637" cy="5181600"/>
          </a:xfrm>
        </p:spPr>
        <p:txBody>
          <a:bodyPr/>
          <a:lstStyle/>
          <a:p>
            <a:r>
              <a:rPr lang="en-US" altLang="en-US" sz="2400"/>
              <a:t>Consider the task of predicting whether stock market will rise/fall in the next 10 trading days</a:t>
            </a:r>
          </a:p>
          <a:p>
            <a:pPr lvl="4"/>
            <a:endParaRPr lang="en-US" altLang="en-US" sz="1800">
              <a:latin typeface="Times New Roman" charset="0"/>
            </a:endParaRPr>
          </a:p>
          <a:p>
            <a:r>
              <a:rPr lang="en-US" altLang="en-US" sz="2400"/>
              <a:t>Random guessing:</a:t>
            </a:r>
          </a:p>
          <a:p>
            <a:pPr lvl="1">
              <a:buFont typeface="Arial" charset="0"/>
              <a:buNone/>
            </a:pPr>
            <a:r>
              <a:rPr lang="en-US" altLang="en-US" sz="2400" i="1">
                <a:latin typeface="Times New Roman" charset="0"/>
              </a:rPr>
              <a:t> P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charset="0"/>
              </a:rPr>
              <a:t>correct</a:t>
            </a:r>
            <a:r>
              <a:rPr lang="en-US" altLang="en-US" sz="2400"/>
              <a:t>) = 0.5</a:t>
            </a:r>
          </a:p>
          <a:p>
            <a:pPr lvl="1">
              <a:buFont typeface="Arial" charset="0"/>
              <a:buNone/>
            </a:pPr>
            <a:endParaRPr lang="en-US" altLang="en-US" sz="2400"/>
          </a:p>
          <a:p>
            <a:r>
              <a:rPr lang="en-US" altLang="en-US" sz="2400"/>
              <a:t>Make 10 random guesses in a row:</a:t>
            </a:r>
          </a:p>
          <a:p>
            <a:pPr lvl="1">
              <a:buFont typeface="Arial" charset="0"/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14829" name="Group 45"/>
          <p:cNvGraphicFramePr>
            <a:graphicFrameLocks noGrp="1"/>
          </p:cNvGraphicFramePr>
          <p:nvPr>
            <p:ph sz="quarter" idx="2"/>
          </p:nvPr>
        </p:nvGraphicFramePr>
        <p:xfrm>
          <a:off x="6781800" y="1295400"/>
          <a:ext cx="2100263" cy="3962400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148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4724400"/>
          <a:ext cx="5486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647700" progId="Equation.3">
                  <p:embed/>
                </p:oleObj>
              </mc:Choice>
              <mc:Fallback>
                <p:oleObj name="Equation" r:id="rId2" imgW="2908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486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7620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Get 50 analysts</a:t>
            </a:r>
          </a:p>
          <a:p>
            <a:pPr lvl="1"/>
            <a:r>
              <a:rPr lang="en-US" altLang="en-US"/>
              <a:t>Each analyst makes 10 random guesses</a:t>
            </a:r>
          </a:p>
          <a:p>
            <a:pPr lvl="1"/>
            <a:r>
              <a:rPr lang="en-US" altLang="en-US"/>
              <a:t>Choose the analyst that makes the most number of correct predictions</a:t>
            </a:r>
          </a:p>
          <a:p>
            <a:pPr lvl="1"/>
            <a:endParaRPr lang="en-US" altLang="en-US"/>
          </a:p>
          <a:p>
            <a:r>
              <a:rPr lang="en-US" altLang="en-US"/>
              <a:t>Probability that at least one analyst makes at least 8 correct predictions</a:t>
            </a:r>
          </a:p>
        </p:txBody>
      </p:sp>
      <p:graphicFrame>
        <p:nvGraphicFramePr>
          <p:cNvPr id="10209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257800"/>
          <a:ext cx="594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228600" progId="Equation.3">
                  <p:embed/>
                </p:oleObj>
              </mc:Choice>
              <mc:Fallback>
                <p:oleObj name="Equation" r:id="rId2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94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algorithms employ the following greedy strategy: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Initial model: 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 model: M’ = M </a:t>
            </a:r>
            <a:r>
              <a:rPr lang="en-US" altLang="en-US" sz="2400">
                <a:sym typeface="Symbol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,   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where  is a component to be added to the model (e.g., a test condition of a decision tree)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M’ if improvement, </a:t>
            </a:r>
            <a:r>
              <a:rPr lang="en-US" altLang="en-US" sz="2400">
                <a:sym typeface="Symbol" charset="2"/>
              </a:rPr>
              <a:t>(M,M’) &gt; 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Often times, </a:t>
            </a:r>
            <a:r>
              <a:rPr lang="en-US" altLang="en-US" sz="2400">
                <a:sym typeface="Symbol" charset="2"/>
              </a:rPr>
              <a:t> is chosen from a set of alternative components,  = {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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 …, </a:t>
            </a:r>
            <a:r>
              <a:rPr lang="en-US" altLang="en-US" sz="2400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many alternatives are available, one may inadvertently add irrelevant components to the model, resulting in model 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7620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- Example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additional 100 noisy variables generated from a uniform distribution along with X and Y as attributes.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30% of the data for training and 70% of the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Using only X and Y as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pPr algn="ctr"/>
            <a:r>
              <a:rPr lang="en-US" altLang="en-US" dirty="0"/>
              <a:t>Notes on </a:t>
            </a:r>
            <a:r>
              <a:rPr lang="en-US" altLang="en-US" dirty="0" err="1"/>
              <a:t>Overfitting</a:t>
            </a:r>
            <a:endParaRPr lang="en-US" alt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2743200"/>
          </a:xfrm>
        </p:spPr>
        <p:txBody>
          <a:bodyPr/>
          <a:lstStyle/>
          <a:p>
            <a:pPr marL="0" indent="0"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+mj-lt"/>
              </a:rPr>
              <a:t>UNIT-3 : Model Selection </a:t>
            </a:r>
          </a:p>
          <a:p>
            <a:pPr marL="0" indent="0"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200" b="1" dirty="0">
                <a:latin typeface="+mj-lt"/>
              </a:rPr>
              <a:t>Using a Validation Set, Incorporating Model Complexity, Estimating Statistical Bounds, Model Selection for Decision Trees, Model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76ADD-85D9-4CF9-A35B-123309FF4FE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71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633413"/>
          </a:xfrm>
        </p:spPr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5994400" cy="762000"/>
          </a:xfrm>
        </p:spPr>
        <p:txBody>
          <a:bodyPr/>
          <a:lstStyle/>
          <a:p>
            <a:pPr algn="ctr"/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4044" y="152400"/>
            <a:ext cx="5695156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070600" cy="5334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Model Selection: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01958"/>
            <a:ext cx="7010400" cy="63624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Estimating the Complexity of 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  <a:r>
              <a:rPr lang="en-US" altLang="en-US" sz="2400" dirty="0"/>
              <a:t> estimate of generalization error</a:t>
            </a:r>
          </a:p>
          <a:p>
            <a:pPr lvl="1"/>
            <a:r>
              <a:rPr lang="en-US" altLang="en-US" sz="2400" dirty="0"/>
              <a:t>Referred to as </a:t>
            </a:r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48984" imgH="3473196" progId="Visio.Drawing.6">
                  <p:embed/>
                </p:oleObj>
              </mc:Choice>
              <mc:Fallback>
                <p:oleObj name="VISIO" r:id="rId2" imgW="6348984" imgH="34731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68400" imgH="2057400" progId="Excel.Sheet.8">
                  <p:embed/>
                </p:oleObj>
              </mc:Choice>
              <mc:Fallback>
                <p:oleObj name="Worksheet" r:id="rId4" imgW="11684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68400" imgH="2057400" progId="Excel.Sheet.8">
                  <p:embed/>
                </p:oleObj>
              </mc:Choice>
              <mc:Fallback>
                <p:oleObj name="Worksheet" r:id="rId6" imgW="11684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89544" imgH="2395148" progId="Visio.Drawing.6">
                  <p:embed/>
                </p:oleObj>
              </mc:Choice>
              <mc:Fallback>
                <p:oleObj name="VISIO" r:id="rId2" imgW="4689544" imgH="23951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r>
              <a:rPr lang="en-US" altLang="en-US" dirty="0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700" imgH="7327900" progId="Visio.Drawing.6">
                  <p:embed/>
                </p:oleObj>
              </mc:Choice>
              <mc:Fallback>
                <p:oleObj name="Visio" r:id="rId2" imgW="9791700" imgH="7327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6656" y="228600"/>
            <a:ext cx="6781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726</TotalTime>
  <Pages>3</Pages>
  <Words>4558</Words>
  <Application>Microsoft Office PowerPoint</Application>
  <PresentationFormat>On-screen Show (4:3)</PresentationFormat>
  <Paragraphs>928</Paragraphs>
  <Slides>91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ＭＳ Ｐゴシック</vt:lpstr>
      <vt:lpstr>Arial</vt:lpstr>
      <vt:lpstr>Cambria Math</vt:lpstr>
      <vt:lpstr>Helvetica-Bold</vt:lpstr>
      <vt:lpstr>Monotype Sorts</vt:lpstr>
      <vt:lpstr>Playfair Display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Equation</vt:lpstr>
      <vt:lpstr>VISIO</vt:lpstr>
      <vt:lpstr>Worksheet</vt:lpstr>
      <vt:lpstr>PowerPoint Presentation</vt:lpstr>
      <vt:lpstr>UNIT-3 Supervised Learning  Basic Concepts, General Framework for Classification</vt:lpstr>
      <vt:lpstr>Classification: Definition</vt:lpstr>
      <vt:lpstr>Examples of Classification Task</vt:lpstr>
      <vt:lpstr>General Approach for Building Classification Model</vt:lpstr>
      <vt:lpstr>Classification Techniques</vt:lpstr>
      <vt:lpstr>PowerPoint Presentation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PowerPoint Presentation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Underfitting and Overfitting</vt:lpstr>
      <vt:lpstr>Model Overfitting – Impact of Training Data Size</vt:lpstr>
      <vt:lpstr>Model Overfitting – Impact of Training Data Size</vt:lpstr>
      <vt:lpstr>Reasons for Model Overfitting</vt:lpstr>
      <vt:lpstr>Effect of Multiple Comparison Procedure</vt:lpstr>
      <vt:lpstr>Effect of Multiple Comparison Procedure</vt:lpstr>
      <vt:lpstr>Effect of Multiple Comparison Procedure</vt:lpstr>
      <vt:lpstr>Effect of Multiple Comparison - Example</vt:lpstr>
      <vt:lpstr>Notes on Overfitting</vt:lpstr>
      <vt:lpstr>PowerPoint Presentation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Amulya S</cp:lastModifiedBy>
  <cp:revision>87</cp:revision>
  <cp:lastPrinted>2019-08-23T17:53:06Z</cp:lastPrinted>
  <dcterms:created xsi:type="dcterms:W3CDTF">2018-02-14T20:41:00Z</dcterms:created>
  <dcterms:modified xsi:type="dcterms:W3CDTF">2025-03-09T18:34:26Z</dcterms:modified>
</cp:coreProperties>
</file>