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48.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8.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47.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55" roundtripDataSignature="AMtx7mgQ3YjDUu9BEnktxeKS1+L9IsXkX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469814-ABC7-41B6-98A5-F5E54C4BD98A}">
  <a:tblStyle styleId="{1A469814-ABC7-41B6-98A5-F5E54C4BD98A}" styleName="Table_0">
    <a:wholeTbl>
      <a:tcTxStyle b="off" i="off">
        <a:font>
          <a:latin typeface="Calibri"/>
          <a:ea typeface="Calibri"/>
          <a:cs typeface="Calibri"/>
        </a:font>
        <a:schemeClr val="dk1"/>
      </a:tcTxStyle>
      <a:tcStyle>
        <a:tcBdr>
          <a:left>
            <a:ln cap="flat" cmpd="sng" w="12700">
              <a:solidFill>
                <a:schemeClr val="accent1"/>
              </a:solidFill>
              <a:prstDash val="solid"/>
              <a:round/>
              <a:headEnd len="sm" w="sm" type="none"/>
              <a:tailEnd len="sm" w="sm" type="none"/>
            </a:ln>
          </a:left>
          <a:right>
            <a:ln cap="flat" cmpd="sng" w="12700">
              <a:solidFill>
                <a:schemeClr val="accent1"/>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12700">
              <a:solidFill>
                <a:schemeClr val="accent1"/>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chemeClr val="lt1"/>
          </a:solidFill>
        </a:fill>
      </a:tcStyle>
    </a:wholeTbl>
    <a:band1H>
      <a:tcTxStyle/>
      <a:tcStyle>
        <a:fill>
          <a:solidFill>
            <a:srgbClr val="E8ECF4"/>
          </a:solidFill>
        </a:fill>
      </a:tcStyle>
    </a:band1H>
    <a:band2H>
      <a:tcTxStyle/>
    </a:band2H>
    <a:band1V>
      <a:tcTxStyle/>
      <a:tcStyle>
        <a:fill>
          <a:solidFill>
            <a:srgbClr val="E8ECF4"/>
          </a:solidFill>
        </a:fill>
      </a:tcStyle>
    </a:band1V>
    <a:band2V>
      <a:tcTxStyle/>
    </a:band2V>
    <a:lastCol>
      <a:tcTxStyle b="on" i="off"/>
    </a:lastCol>
    <a:firstCol>
      <a:tcTxStyle b="on" i="off"/>
    </a:firstCol>
    <a:lastRow>
      <a:tcTxStyle b="on" i="off"/>
      <a:tcStyle>
        <a:tcBdr>
          <a:top>
            <a:ln cap="flat" cmpd="sng" w="50800">
              <a:solidFill>
                <a:schemeClr val="accent1"/>
              </a:solidFill>
              <a:prstDash val="solid"/>
              <a:round/>
              <a:headEnd len="sm" w="sm" type="none"/>
              <a:tailEnd len="sm" w="sm" type="none"/>
            </a:ln>
          </a:top>
        </a:tcBdr>
        <a:fill>
          <a:solidFill>
            <a:schemeClr val="lt1"/>
          </a:solidFill>
        </a:fill>
      </a:tcStyle>
    </a:lastRow>
    <a:seCell>
      <a:tcTxStyle/>
    </a:seCell>
    <a:swCell>
      <a:tcTxStyle/>
    </a:swCell>
    <a:firstRow>
      <a:tcTxStyle b="on" i="off">
        <a:font>
          <a:latin typeface="Calibri"/>
          <a:ea typeface="Calibri"/>
          <a:cs typeface="Calibri"/>
        </a:font>
        <a:schemeClr val="lt1"/>
      </a:tcTxStyle>
      <a:tcStyle>
        <a:fill>
          <a:solidFill>
            <a:schemeClr val="accent1"/>
          </a:solidFill>
        </a:fill>
      </a:tcStyle>
    </a:firstRow>
    <a:neCell>
      <a:tcTxStyle/>
    </a:neCell>
    <a:nwCell>
      <a:tcTxStyle/>
    </a:nwCell>
  </a:tblStyle>
  <a:tblStyle styleId="{674B9C31-1BB8-439D-BBCE-53E01667D0F9}"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customschemas.google.com/relationships/presentationmetadata" Target="metadata"/><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0" name="Google Shape;90;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63" name="Google Shape;163;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72" name="Google Shape;172;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81" name="Google Shape;18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9" name="Google Shape;18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0" name="Google Shape;190;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8" name="Google Shape;198;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99" name="Google Shape;199;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08" name="Google Shape;208;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7" name="Google Shape;217;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6" name="Google Shape;22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4" name="Google Shape;234;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5" name="Google Shape;235;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4" name="Google Shape;244;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7" name="Google Shape;97;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3" name="Google Shape;253;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2" name="Google Shape;262;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71" name="Google Shape;271;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0" name="Google Shape;280;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8" name="Google Shape;288;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89" name="Google Shape;289;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6" name="Google Shape;296;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3" name="Google Shape;303;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0" name="Google Shape;310;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17" name="Google Shape;317;p2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5" name="Google Shape;325;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6" name="Google Shape;326;p2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3:notes"/>
          <p:cNvSpPr txBox="1"/>
          <p:nvPr>
            <p:ph idx="1" type="body"/>
          </p:nvPr>
        </p:nvSpPr>
        <p:spPr>
          <a:xfrm>
            <a:off x="914730" y="4345781"/>
            <a:ext cx="5028543" cy="3853161"/>
          </a:xfrm>
          <a:prstGeom prst="rect">
            <a:avLst/>
          </a:prstGeom>
          <a:noFill/>
          <a:ln>
            <a:noFill/>
          </a:ln>
        </p:spPr>
        <p:txBody>
          <a:bodyPr anchorCtr="0" anchor="t" bIns="43800" lIns="89150" spcFirstLastPara="1" rIns="89150" wrap="square" tIns="43800">
            <a:normAutofit/>
          </a:bodyPr>
          <a:lstStyle/>
          <a:p>
            <a:pPr indent="0" lvl="0" marL="0" rtl="0" algn="l">
              <a:spcBef>
                <a:spcPts val="0"/>
              </a:spcBef>
              <a:spcAft>
                <a:spcPts val="0"/>
              </a:spcAft>
              <a:buNone/>
            </a:pPr>
            <a:r>
              <a:t/>
            </a:r>
            <a:endParaRPr/>
          </a:p>
        </p:txBody>
      </p:sp>
      <p:sp>
        <p:nvSpPr>
          <p:cNvPr id="105" name="Google Shape;105;p3:notes"/>
          <p:cNvSpPr/>
          <p:nvPr>
            <p:ph idx="2" type="sldImg"/>
          </p:nvPr>
        </p:nvSpPr>
        <p:spPr>
          <a:xfrm>
            <a:off x="1295400" y="798513"/>
            <a:ext cx="4267200" cy="32004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5" name="Google Shape;335;p3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3" name="Google Shape;343;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44" name="Google Shape;344;p3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51" name="Google Shape;351;p3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9" name="Google Shape;359;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0" name="Google Shape;360;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8" name="Google Shape;368;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9" name="Google Shape;369;p3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78" name="Google Shape;378;p3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6" name="Google Shape;386;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87" name="Google Shape;387;p3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5" name="Google Shape;39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6" name="Google Shape;396;p3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3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5" name="Google Shape;405;p3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3" name="Google Shape;413;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14" name="Google Shape;414;p3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4:notes"/>
          <p:cNvSpPr txBox="1"/>
          <p:nvPr>
            <p:ph idx="1" type="body"/>
          </p:nvPr>
        </p:nvSpPr>
        <p:spPr>
          <a:xfrm>
            <a:off x="914730" y="4345781"/>
            <a:ext cx="5028543" cy="3853161"/>
          </a:xfrm>
          <a:prstGeom prst="rect">
            <a:avLst/>
          </a:prstGeom>
          <a:noFill/>
          <a:ln>
            <a:noFill/>
          </a:ln>
        </p:spPr>
        <p:txBody>
          <a:bodyPr anchorCtr="0" anchor="t" bIns="43800" lIns="89150" spcFirstLastPara="1" rIns="89150" wrap="square" tIns="43800">
            <a:normAutofit/>
          </a:bodyPr>
          <a:lstStyle/>
          <a:p>
            <a:pPr indent="0" lvl="0" marL="0" rtl="0" algn="l">
              <a:spcBef>
                <a:spcPts val="0"/>
              </a:spcBef>
              <a:spcAft>
                <a:spcPts val="0"/>
              </a:spcAft>
              <a:buNone/>
            </a:pPr>
            <a:r>
              <a:t/>
            </a:r>
            <a:endParaRPr/>
          </a:p>
        </p:txBody>
      </p:sp>
      <p:sp>
        <p:nvSpPr>
          <p:cNvPr id="111" name="Google Shape;111;p4:notes"/>
          <p:cNvSpPr/>
          <p:nvPr>
            <p:ph idx="2" type="sldImg"/>
          </p:nvPr>
        </p:nvSpPr>
        <p:spPr>
          <a:xfrm>
            <a:off x="1295400" y="798513"/>
            <a:ext cx="4267200" cy="3200400"/>
          </a:xfrm>
          <a:custGeom>
            <a:rect b="b" l="l" r="r" t="t"/>
            <a:pathLst>
              <a:path extrusionOk="0" h="120000" w="120000">
                <a:moveTo>
                  <a:pt x="0" y="0"/>
                </a:moveTo>
                <a:lnTo>
                  <a:pt x="120000" y="0"/>
                </a:lnTo>
                <a:lnTo>
                  <a:pt x="120000" y="120000"/>
                </a:lnTo>
                <a:lnTo>
                  <a:pt x="0" y="120000"/>
                </a:lnTo>
                <a:close/>
              </a:path>
            </a:pathLst>
          </a:custGeom>
          <a:noFill/>
          <a:ln>
            <a:noFill/>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23" name="Google Shape;423;p4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1" name="Google Shape;431;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32" name="Google Shape;432;p4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0" name="Google Shape;44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41" name="Google Shape;441;p4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9" name="Google Shape;449;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50" name="Google Shape;450;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59" name="Google Shape;459;p4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7" name="Google Shape;467;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8" name="Google Shape;468;p4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77" name="Google Shape;477;p4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5" name="Google Shape;485;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86" name="Google Shape;486;p4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93" name="Google Shape;493;p4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8" name="Google Shape;118;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7" name="Google Shape;127;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36" name="Google Shape;136;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45" name="Google Shape;145;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54" name="Google Shape;154;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5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 name="Google Shape;20;p5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marR="0" rtl="0" algn="ctr">
              <a:spcBef>
                <a:spcPts val="640"/>
              </a:spcBef>
              <a:spcAft>
                <a:spcPts val="0"/>
              </a:spcAft>
              <a:buClr>
                <a:srgbClr val="888888"/>
              </a:buClr>
              <a:buSzPts val="3200"/>
              <a:buFont typeface="Arial"/>
              <a:buNone/>
              <a:defRPr b="0" i="0" sz="3200" u="none" cap="none" strike="noStrike">
                <a:solidFill>
                  <a:srgbClr val="888888"/>
                </a:solidFill>
                <a:latin typeface="Calibri"/>
                <a:ea typeface="Calibri"/>
                <a:cs typeface="Calibri"/>
                <a:sym typeface="Calibri"/>
              </a:defRPr>
            </a:lvl1pPr>
            <a:lvl2pPr lvl="1" marR="0" rtl="0" algn="ctr">
              <a:spcBef>
                <a:spcPts val="560"/>
              </a:spcBef>
              <a:spcAft>
                <a:spcPts val="0"/>
              </a:spcAft>
              <a:buClr>
                <a:srgbClr val="888888"/>
              </a:buClr>
              <a:buSzPts val="2800"/>
              <a:buFont typeface="Arial"/>
              <a:buNone/>
              <a:defRPr b="0" i="0" sz="2800" u="none" cap="none" strike="noStrike">
                <a:solidFill>
                  <a:srgbClr val="888888"/>
                </a:solidFill>
                <a:latin typeface="Calibri"/>
                <a:ea typeface="Calibri"/>
                <a:cs typeface="Calibri"/>
                <a:sym typeface="Calibri"/>
              </a:defRPr>
            </a:lvl2pPr>
            <a:lvl3pPr lvl="2" marR="0" rtl="0" algn="ctr">
              <a:spcBef>
                <a:spcPts val="480"/>
              </a:spcBef>
              <a:spcAft>
                <a:spcPts val="0"/>
              </a:spcAft>
              <a:buClr>
                <a:srgbClr val="888888"/>
              </a:buClr>
              <a:buSzPts val="2400"/>
              <a:buFont typeface="Arial"/>
              <a:buNone/>
              <a:defRPr b="0" i="0" sz="2400" u="none" cap="none" strike="noStrike">
                <a:solidFill>
                  <a:srgbClr val="888888"/>
                </a:solidFill>
                <a:latin typeface="Calibri"/>
                <a:ea typeface="Calibri"/>
                <a:cs typeface="Calibri"/>
                <a:sym typeface="Calibri"/>
              </a:defRPr>
            </a:lvl3pPr>
            <a:lvl4pPr lvl="3"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4pPr>
            <a:lvl5pPr lvl="4"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5pPr>
            <a:lvl6pPr lvl="5"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6pPr>
            <a:lvl7pPr lvl="6"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7pPr>
            <a:lvl8pPr lvl="7"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8pPr>
            <a:lvl9pPr lvl="8" marR="0" rtl="0" algn="ctr">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9pPr>
          </a:lstStyle>
          <a:p/>
        </p:txBody>
      </p:sp>
      <p:sp>
        <p:nvSpPr>
          <p:cNvPr id="21" name="Google Shape;21;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5" name="Shape 75"/>
        <p:cNvGrpSpPr/>
        <p:nvPr/>
      </p:nvGrpSpPr>
      <p:grpSpPr>
        <a:xfrm>
          <a:off x="0" y="0"/>
          <a:ext cx="0" cy="0"/>
          <a:chOff x="0" y="0"/>
          <a:chExt cx="0" cy="0"/>
        </a:xfrm>
      </p:grpSpPr>
      <p:sp>
        <p:nvSpPr>
          <p:cNvPr id="76" name="Google Shape;76;p5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7" name="Google Shape;77;p59"/>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78" name="Google Shape;78;p5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5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5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1" name="Shape 81"/>
        <p:cNvGrpSpPr/>
        <p:nvPr/>
      </p:nvGrpSpPr>
      <p:grpSpPr>
        <a:xfrm>
          <a:off x="0" y="0"/>
          <a:ext cx="0" cy="0"/>
          <a:chOff x="0" y="0"/>
          <a:chExt cx="0" cy="0"/>
        </a:xfrm>
      </p:grpSpPr>
      <p:sp>
        <p:nvSpPr>
          <p:cNvPr id="82" name="Google Shape;82;p60"/>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3" name="Google Shape;83;p60"/>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4" name="Google Shape;84;p6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6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6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4" name="Shape 24"/>
        <p:cNvGrpSpPr/>
        <p:nvPr/>
      </p:nvGrpSpPr>
      <p:grpSpPr>
        <a:xfrm>
          <a:off x="0" y="0"/>
          <a:ext cx="0" cy="0"/>
          <a:chOff x="0" y="0"/>
          <a:chExt cx="0" cy="0"/>
        </a:xfrm>
      </p:grpSpPr>
      <p:sp>
        <p:nvSpPr>
          <p:cNvPr id="25" name="Google Shape;25;p5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6" name="Google Shape;26;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600"/>
              </a:spcBef>
              <a:spcAft>
                <a:spcPts val="0"/>
              </a:spcAft>
              <a:buClr>
                <a:srgbClr val="46424D"/>
              </a:buClr>
              <a:buSzPts val="2400"/>
              <a:buFont typeface="Noto Sans Symbols"/>
              <a:buChar char="✧"/>
              <a:defRPr b="0" i="0" sz="2400" u="none" cap="none" strike="noStrike">
                <a:solidFill>
                  <a:srgbClr val="46424D"/>
                </a:solidFill>
                <a:latin typeface="Arial"/>
                <a:ea typeface="Arial"/>
                <a:cs typeface="Arial"/>
                <a:sym typeface="Arial"/>
              </a:defRPr>
            </a:lvl1pPr>
            <a:lvl2pPr indent="-355600" lvl="1" marL="914400" marR="0" rtl="0" algn="l">
              <a:spcBef>
                <a:spcPts val="600"/>
              </a:spcBef>
              <a:spcAft>
                <a:spcPts val="0"/>
              </a:spcAft>
              <a:buClr>
                <a:srgbClr val="46424D"/>
              </a:buClr>
              <a:buSzPts val="2000"/>
              <a:buFont typeface="Noto Sans Symbols"/>
              <a:buChar char="▪"/>
              <a:defRPr b="0" i="0" sz="2000" u="none" cap="none" strike="noStrike">
                <a:solidFill>
                  <a:srgbClr val="46424D"/>
                </a:solidFill>
                <a:latin typeface="Arial"/>
                <a:ea typeface="Arial"/>
                <a:cs typeface="Arial"/>
                <a:sym typeface="Arial"/>
              </a:defRPr>
            </a:lvl2pPr>
            <a:lvl3pPr indent="-342900" lvl="2" marL="13716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3pPr>
            <a:lvl4pPr indent="-342900" lvl="3" marL="18288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4pPr>
            <a:lvl5pPr indent="-342900" lvl="4" marL="2286000" marR="0" rtl="0" algn="l">
              <a:spcBef>
                <a:spcPts val="360"/>
              </a:spcBef>
              <a:spcAft>
                <a:spcPts val="0"/>
              </a:spcAft>
              <a:buClr>
                <a:srgbClr val="46424D"/>
              </a:buClr>
              <a:buSzPts val="1800"/>
              <a:buFont typeface="Arial"/>
              <a:buChar char="»"/>
              <a:defRPr b="0" i="0" sz="1800" u="none" cap="none" strike="noStrike">
                <a:solidFill>
                  <a:srgbClr val="46424D"/>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7" name="Google Shape;27;p5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5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5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0" name="Shape 30"/>
        <p:cNvGrpSpPr/>
        <p:nvPr/>
      </p:nvGrpSpPr>
      <p:grpSpPr>
        <a:xfrm>
          <a:off x="0" y="0"/>
          <a:ext cx="0" cy="0"/>
          <a:chOff x="0" y="0"/>
          <a:chExt cx="0" cy="0"/>
        </a:xfrm>
      </p:grpSpPr>
      <p:sp>
        <p:nvSpPr>
          <p:cNvPr id="31" name="Google Shape;31;p5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5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00"/>
              </a:spcBef>
              <a:spcAft>
                <a:spcPts val="0"/>
              </a:spcAft>
              <a:buClr>
                <a:srgbClr val="888888"/>
              </a:buClr>
              <a:buSzPts val="2000"/>
              <a:buFont typeface="Arial"/>
              <a:buNone/>
              <a:defRPr b="0" i="0" sz="2000" u="none" cap="none" strike="noStrike">
                <a:solidFill>
                  <a:srgbClr val="888888"/>
                </a:solidFill>
                <a:latin typeface="Calibri"/>
                <a:ea typeface="Calibri"/>
                <a:cs typeface="Calibri"/>
                <a:sym typeface="Calibri"/>
              </a:defRPr>
            </a:lvl1pPr>
            <a:lvl2pPr indent="-228600" lvl="1" marL="914400" marR="0" rtl="0" algn="l">
              <a:spcBef>
                <a:spcPts val="360"/>
              </a:spcBef>
              <a:spcAft>
                <a:spcPts val="0"/>
              </a:spcAft>
              <a:buClr>
                <a:srgbClr val="888888"/>
              </a:buClr>
              <a:buSzPts val="1800"/>
              <a:buFont typeface="Arial"/>
              <a:buNone/>
              <a:defRPr b="0" i="0" sz="1800" u="none" cap="none" strike="noStrike">
                <a:solidFill>
                  <a:srgbClr val="888888"/>
                </a:solidFill>
                <a:latin typeface="Calibri"/>
                <a:ea typeface="Calibri"/>
                <a:cs typeface="Calibri"/>
                <a:sym typeface="Calibri"/>
              </a:defRPr>
            </a:lvl2pPr>
            <a:lvl3pPr indent="-228600" lvl="2" marL="1371600" marR="0" rtl="0" algn="l">
              <a:spcBef>
                <a:spcPts val="320"/>
              </a:spcBef>
              <a:spcAft>
                <a:spcPts val="0"/>
              </a:spcAft>
              <a:buClr>
                <a:srgbClr val="888888"/>
              </a:buClr>
              <a:buSzPts val="1600"/>
              <a:buFont typeface="Arial"/>
              <a:buNone/>
              <a:defRPr b="0" i="0" sz="1600" u="none" cap="none" strike="noStrike">
                <a:solidFill>
                  <a:srgbClr val="888888"/>
                </a:solidFill>
                <a:latin typeface="Calibri"/>
                <a:ea typeface="Calibri"/>
                <a:cs typeface="Calibri"/>
                <a:sym typeface="Calibri"/>
              </a:defRPr>
            </a:lvl3pPr>
            <a:lvl4pPr indent="-228600" lvl="3" marL="1828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4pPr>
            <a:lvl5pPr indent="-228600" lvl="4" marL="22860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5pPr>
            <a:lvl6pPr indent="-228600" lvl="5" marL="27432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6pPr>
            <a:lvl7pPr indent="-228600" lvl="6" marL="32004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7pPr>
            <a:lvl8pPr indent="-228600" lvl="7" marL="36576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8pPr>
            <a:lvl9pPr indent="-228600" lvl="8" marL="4114800" marR="0" rtl="0" algn="l">
              <a:spcBef>
                <a:spcPts val="280"/>
              </a:spcBef>
              <a:spcAft>
                <a:spcPts val="0"/>
              </a:spcAft>
              <a:buClr>
                <a:srgbClr val="888888"/>
              </a:buClr>
              <a:buSzPts val="1400"/>
              <a:buFont typeface="Arial"/>
              <a:buNone/>
              <a:defRPr b="0" i="0" sz="1400" u="none" cap="none" strike="noStrike">
                <a:solidFill>
                  <a:srgbClr val="888888"/>
                </a:solidFill>
                <a:latin typeface="Calibri"/>
                <a:ea typeface="Calibri"/>
                <a:cs typeface="Calibri"/>
                <a:sym typeface="Calibri"/>
              </a:defRPr>
            </a:lvl9pPr>
          </a:lstStyle>
          <a:p/>
        </p:txBody>
      </p:sp>
      <p:sp>
        <p:nvSpPr>
          <p:cNvPr id="33" name="Google Shape;33;p5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5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5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914400" marR="0" rtl="0" algn="l">
              <a:spcBef>
                <a:spcPts val="480"/>
              </a:spcBef>
              <a:spcAft>
                <a:spcPts val="0"/>
              </a:spcAft>
              <a:buSzPts val="1400"/>
              <a:buNone/>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39" name="Google Shape;39;p5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228600" lvl="1" marL="914400" marR="0" rtl="0" algn="l">
              <a:spcBef>
                <a:spcPts val="480"/>
              </a:spcBef>
              <a:spcAft>
                <a:spcPts val="0"/>
              </a:spcAft>
              <a:buSzPts val="1400"/>
              <a:buNone/>
              <a:defRPr b="0" i="0" sz="2400" u="none" cap="none" strike="noStrike">
                <a:solidFill>
                  <a:schemeClr val="dk1"/>
                </a:solidFill>
                <a:latin typeface="Calibri"/>
                <a:ea typeface="Calibri"/>
                <a:cs typeface="Calibri"/>
                <a:sym typeface="Calibri"/>
              </a:defRPr>
            </a:lvl2pPr>
            <a:lvl3pPr indent="-355600" lvl="2" marL="1371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0" name="Google Shape;40;p5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3" name="Shape 43"/>
        <p:cNvGrpSpPr/>
        <p:nvPr/>
      </p:nvGrpSpPr>
      <p:grpSpPr>
        <a:xfrm>
          <a:off x="0" y="0"/>
          <a:ext cx="0" cy="0"/>
          <a:chOff x="0" y="0"/>
          <a:chExt cx="0" cy="0"/>
        </a:xfrm>
      </p:grpSpPr>
      <p:sp>
        <p:nvSpPr>
          <p:cNvPr id="44" name="Google Shape;44;p5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5" name="Google Shape;45;p5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6" name="Google Shape;46;p5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SzPts val="1400"/>
              <a:buNone/>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7" name="Google Shape;47;p5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marR="0" rtl="0" algn="l">
              <a:spcBef>
                <a:spcPts val="480"/>
              </a:spcBef>
              <a:spcAft>
                <a:spcPts val="0"/>
              </a:spcAft>
              <a:buClr>
                <a:schemeClr val="dk1"/>
              </a:buClr>
              <a:buSzPts val="2400"/>
              <a:buFont typeface="Arial"/>
              <a:buNone/>
              <a:defRPr b="1"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Clr>
                <a:schemeClr val="dk1"/>
              </a:buClr>
              <a:buSzPts val="2000"/>
              <a:buFont typeface="Arial"/>
              <a:buNone/>
              <a:defRPr b="1" i="0" sz="2000" u="none" cap="none" strike="noStrike">
                <a:solidFill>
                  <a:schemeClr val="dk1"/>
                </a:solidFill>
                <a:latin typeface="Calibri"/>
                <a:ea typeface="Calibri"/>
                <a:cs typeface="Calibri"/>
                <a:sym typeface="Calibri"/>
              </a:defRPr>
            </a:lvl2pPr>
            <a:lvl3pPr indent="-228600" lvl="2" marL="1371600" marR="0" rtl="0" algn="l">
              <a:spcBef>
                <a:spcPts val="360"/>
              </a:spcBef>
              <a:spcAft>
                <a:spcPts val="0"/>
              </a:spcAft>
              <a:buClr>
                <a:schemeClr val="dk1"/>
              </a:buClr>
              <a:buSzPts val="1800"/>
              <a:buFont typeface="Arial"/>
              <a:buNone/>
              <a:defRPr b="1" i="0" sz="1800" u="none" cap="none" strike="noStrike">
                <a:solidFill>
                  <a:schemeClr val="dk1"/>
                </a:solidFill>
                <a:latin typeface="Calibri"/>
                <a:ea typeface="Calibri"/>
                <a:cs typeface="Calibri"/>
                <a:sym typeface="Calibri"/>
              </a:defRPr>
            </a:lvl3pPr>
            <a:lvl4pPr indent="-228600" lvl="3" marL="1828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4pPr>
            <a:lvl5pPr indent="-228600" lvl="4" marL="22860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5pPr>
            <a:lvl6pPr indent="-228600" lvl="5" marL="27432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6pPr>
            <a:lvl7pPr indent="-228600" lvl="6" marL="32004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7pPr>
            <a:lvl8pPr indent="-228600" lvl="7" marL="36576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8pPr>
            <a:lvl9pPr indent="-228600" lvl="8" marL="4114800" marR="0" rtl="0" algn="l">
              <a:spcBef>
                <a:spcPts val="320"/>
              </a:spcBef>
              <a:spcAft>
                <a:spcPts val="0"/>
              </a:spcAft>
              <a:buClr>
                <a:schemeClr val="dk1"/>
              </a:buClr>
              <a:buSzPts val="1600"/>
              <a:buFont typeface="Arial"/>
              <a:buNone/>
              <a:defRPr b="1" i="0" sz="1600" u="none" cap="none" strike="noStrike">
                <a:solidFill>
                  <a:schemeClr val="dk1"/>
                </a:solidFill>
                <a:latin typeface="Calibri"/>
                <a:ea typeface="Calibri"/>
                <a:cs typeface="Calibri"/>
                <a:sym typeface="Calibri"/>
              </a:defRPr>
            </a:lvl9pPr>
          </a:lstStyle>
          <a:p/>
        </p:txBody>
      </p:sp>
      <p:sp>
        <p:nvSpPr>
          <p:cNvPr id="48" name="Google Shape;48;p5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1pPr>
            <a:lvl2pPr indent="-228600" lvl="1" marL="914400" marR="0" rtl="0" algn="l">
              <a:spcBef>
                <a:spcPts val="400"/>
              </a:spcBef>
              <a:spcAft>
                <a:spcPts val="0"/>
              </a:spcAft>
              <a:buSzPts val="1400"/>
              <a:buNone/>
              <a:defRPr b="0" i="0" sz="20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330200" lvl="5" marL="2743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6pPr>
            <a:lvl7pPr indent="-330200" lvl="6" marL="3200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7pPr>
            <a:lvl8pPr indent="-330200" lvl="7" marL="3657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8pPr>
            <a:lvl9pPr indent="-330200" lvl="8" marL="4114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9pPr>
          </a:lstStyle>
          <a:p/>
        </p:txBody>
      </p:sp>
      <p:sp>
        <p:nvSpPr>
          <p:cNvPr id="49" name="Google Shape;49;p5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2" name="Shape 52"/>
        <p:cNvGrpSpPr/>
        <p:nvPr/>
      </p:nvGrpSpPr>
      <p:grpSpPr>
        <a:xfrm>
          <a:off x="0" y="0"/>
          <a:ext cx="0" cy="0"/>
          <a:chOff x="0" y="0"/>
          <a:chExt cx="0" cy="0"/>
        </a:xfrm>
      </p:grpSpPr>
      <p:sp>
        <p:nvSpPr>
          <p:cNvPr id="53" name="Google Shape;53;p5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4" name="Google Shape;54;p5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5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5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5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5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3" name="Google Shape;63;p5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228600" lvl="1" marL="914400" marR="0" rtl="0" algn="l">
              <a:spcBef>
                <a:spcPts val="560"/>
              </a:spcBef>
              <a:spcAft>
                <a:spcPts val="0"/>
              </a:spcAft>
              <a:buSzPts val="1400"/>
              <a:buNone/>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64" name="Google Shape;64;p5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65" name="Google Shape;65;p5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5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8" name="Shape 68"/>
        <p:cNvGrpSpPr/>
        <p:nvPr/>
      </p:nvGrpSpPr>
      <p:grpSpPr>
        <a:xfrm>
          <a:off x="0" y="0"/>
          <a:ext cx="0" cy="0"/>
          <a:chOff x="0" y="0"/>
          <a:chExt cx="0" cy="0"/>
        </a:xfrm>
      </p:grpSpPr>
      <p:sp>
        <p:nvSpPr>
          <p:cNvPr id="69" name="Google Shape;69;p5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0" name="Google Shape;70;p58"/>
          <p:cNvSpPr/>
          <p:nvPr>
            <p:ph idx="2" type="pic"/>
          </p:nvPr>
        </p:nvSpPr>
        <p:spPr>
          <a:xfrm>
            <a:off x="1792288" y="612775"/>
            <a:ext cx="5486400" cy="4114800"/>
          </a:xfrm>
          <a:prstGeom prst="rect">
            <a:avLst/>
          </a:prstGeom>
          <a:noFill/>
          <a:ln>
            <a:noFill/>
          </a:ln>
        </p:spPr>
      </p:sp>
      <p:sp>
        <p:nvSpPr>
          <p:cNvPr id="71" name="Google Shape;71;p5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280"/>
              </a:spcBef>
              <a:spcAft>
                <a:spcPts val="0"/>
              </a:spcAft>
              <a:buClr>
                <a:schemeClr val="dk1"/>
              </a:buClr>
              <a:buSzPts val="1400"/>
              <a:buFont typeface="Arial"/>
              <a:buNone/>
              <a:defRPr b="0" i="0" sz="1400" u="none" cap="none" strike="noStrike">
                <a:solidFill>
                  <a:schemeClr val="dk1"/>
                </a:solidFill>
                <a:latin typeface="Calibri"/>
                <a:ea typeface="Calibri"/>
                <a:cs typeface="Calibri"/>
                <a:sym typeface="Calibri"/>
              </a:defRPr>
            </a:lvl1pPr>
            <a:lvl2pPr indent="-228600" lvl="1" marL="914400" marR="0" rtl="0" algn="l">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spcBef>
                <a:spcPts val="200"/>
              </a:spcBef>
              <a:spcAft>
                <a:spcPts val="0"/>
              </a:spcAft>
              <a:buClr>
                <a:schemeClr val="dk1"/>
              </a:buClr>
              <a:buSzPts val="1000"/>
              <a:buFont typeface="Arial"/>
              <a:buNone/>
              <a:defRPr b="0" i="0" sz="1000" u="none" cap="none" strike="noStrike">
                <a:solidFill>
                  <a:schemeClr val="dk1"/>
                </a:solidFill>
                <a:latin typeface="Calibri"/>
                <a:ea typeface="Calibri"/>
                <a:cs typeface="Calibri"/>
                <a:sym typeface="Calibri"/>
              </a:defRPr>
            </a:lvl3pPr>
            <a:lvl4pPr indent="-228600" lvl="3" marL="1828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4pPr>
            <a:lvl5pPr indent="-228600" lvl="4" marL="22860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5pPr>
            <a:lvl6pPr indent="-228600" lvl="5" marL="27432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6pPr>
            <a:lvl7pPr indent="-228600" lvl="6" marL="32004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7pPr>
            <a:lvl8pPr indent="-228600" lvl="7" marL="36576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8pPr>
            <a:lvl9pPr indent="-228600" lvl="8" marL="4114800" marR="0" rtl="0" algn="l">
              <a:spcBef>
                <a:spcPts val="180"/>
              </a:spcBef>
              <a:spcAft>
                <a:spcPts val="0"/>
              </a:spcAft>
              <a:buClr>
                <a:schemeClr val="dk1"/>
              </a:buClr>
              <a:buSzPts val="900"/>
              <a:buFont typeface="Arial"/>
              <a:buNone/>
              <a:defRPr b="0" i="0" sz="900" u="none" cap="none" strike="noStrike">
                <a:solidFill>
                  <a:schemeClr val="dk1"/>
                </a:solidFill>
                <a:latin typeface="Calibri"/>
                <a:ea typeface="Calibri"/>
                <a:cs typeface="Calibri"/>
                <a:sym typeface="Calibri"/>
              </a:defRPr>
            </a:lvl9pPr>
          </a:lstStyle>
          <a:p/>
        </p:txBody>
      </p:sp>
      <p:sp>
        <p:nvSpPr>
          <p:cNvPr id="72" name="Google Shape;72;p5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5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spcBef>
                <a:spcPts val="0"/>
              </a:spcBef>
              <a:spcAft>
                <a:spcPts val="0"/>
              </a:spcAft>
              <a:buNone/>
              <a:defRPr sz="1200">
                <a:solidFill>
                  <a:srgbClr val="888888"/>
                </a:solidFill>
                <a:latin typeface="Calibri"/>
                <a:ea typeface="Calibri"/>
                <a:cs typeface="Calibri"/>
                <a:sym typeface="Calibri"/>
              </a:defRPr>
            </a:lvl1pPr>
            <a:lvl2pPr indent="0" lvl="1" marL="0" marR="0" algn="r">
              <a:spcBef>
                <a:spcPts val="0"/>
              </a:spcBef>
              <a:spcAft>
                <a:spcPts val="0"/>
              </a:spcAft>
              <a:buNone/>
              <a:defRPr sz="1200">
                <a:solidFill>
                  <a:srgbClr val="888888"/>
                </a:solidFill>
                <a:latin typeface="Calibri"/>
                <a:ea typeface="Calibri"/>
                <a:cs typeface="Calibri"/>
                <a:sym typeface="Calibri"/>
              </a:defRPr>
            </a:lvl2pPr>
            <a:lvl3pPr indent="0" lvl="2" marL="0" marR="0" algn="r">
              <a:spcBef>
                <a:spcPts val="0"/>
              </a:spcBef>
              <a:spcAft>
                <a:spcPts val="0"/>
              </a:spcAft>
              <a:buNone/>
              <a:defRPr sz="1200">
                <a:solidFill>
                  <a:srgbClr val="888888"/>
                </a:solidFill>
                <a:latin typeface="Calibri"/>
                <a:ea typeface="Calibri"/>
                <a:cs typeface="Calibri"/>
                <a:sym typeface="Calibri"/>
              </a:defRPr>
            </a:lvl3pPr>
            <a:lvl4pPr indent="0" lvl="3" marL="0" marR="0" algn="r">
              <a:spcBef>
                <a:spcPts val="0"/>
              </a:spcBef>
              <a:spcAft>
                <a:spcPts val="0"/>
              </a:spcAft>
              <a:buNone/>
              <a:defRPr sz="1200">
                <a:solidFill>
                  <a:srgbClr val="888888"/>
                </a:solidFill>
                <a:latin typeface="Calibri"/>
                <a:ea typeface="Calibri"/>
                <a:cs typeface="Calibri"/>
                <a:sym typeface="Calibri"/>
              </a:defRPr>
            </a:lvl4pPr>
            <a:lvl5pPr indent="0" lvl="4" marL="0" marR="0" algn="r">
              <a:spcBef>
                <a:spcPts val="0"/>
              </a:spcBef>
              <a:spcAft>
                <a:spcPts val="0"/>
              </a:spcAft>
              <a:buNone/>
              <a:defRPr sz="1200">
                <a:solidFill>
                  <a:srgbClr val="888888"/>
                </a:solidFill>
                <a:latin typeface="Calibri"/>
                <a:ea typeface="Calibri"/>
                <a:cs typeface="Calibri"/>
                <a:sym typeface="Calibri"/>
              </a:defRPr>
            </a:lvl5pPr>
            <a:lvl6pPr indent="0" lvl="5" marL="0" marR="0" algn="r">
              <a:spcBef>
                <a:spcPts val="0"/>
              </a:spcBef>
              <a:spcAft>
                <a:spcPts val="0"/>
              </a:spcAft>
              <a:buNone/>
              <a:defRPr sz="1200">
                <a:solidFill>
                  <a:srgbClr val="888888"/>
                </a:solidFill>
                <a:latin typeface="Calibri"/>
                <a:ea typeface="Calibri"/>
                <a:cs typeface="Calibri"/>
                <a:sym typeface="Calibri"/>
              </a:defRPr>
            </a:lvl6pPr>
            <a:lvl7pPr indent="0" lvl="6" marL="0" marR="0" algn="r">
              <a:spcBef>
                <a:spcPts val="0"/>
              </a:spcBef>
              <a:spcAft>
                <a:spcPts val="0"/>
              </a:spcAft>
              <a:buNone/>
              <a:defRPr sz="1200">
                <a:solidFill>
                  <a:srgbClr val="888888"/>
                </a:solidFill>
                <a:latin typeface="Calibri"/>
                <a:ea typeface="Calibri"/>
                <a:cs typeface="Calibri"/>
                <a:sym typeface="Calibri"/>
              </a:defRPr>
            </a:lvl7pPr>
            <a:lvl8pPr indent="0" lvl="7" marL="0" marR="0" algn="r">
              <a:spcBef>
                <a:spcPts val="0"/>
              </a:spcBef>
              <a:spcAft>
                <a:spcPts val="0"/>
              </a:spcAft>
              <a:buNone/>
              <a:defRPr sz="1200">
                <a:solidFill>
                  <a:srgbClr val="888888"/>
                </a:solidFill>
                <a:latin typeface="Calibri"/>
                <a:ea typeface="Calibri"/>
                <a:cs typeface="Calibri"/>
                <a:sym typeface="Calibri"/>
              </a:defRPr>
            </a:lvl8pPr>
            <a:lvl9pPr indent="0" lvl="8" marL="0" marR="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1.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1" i="0" sz="2400" u="none" cap="none" strike="noStrike">
                <a:solidFill>
                  <a:srgbClr val="46424D"/>
                </a:solidFill>
                <a:latin typeface="Arial"/>
                <a:ea typeface="Arial"/>
                <a:cs typeface="Arial"/>
                <a:sym typeface="Arial"/>
              </a:defRPr>
            </a:lvl1pPr>
            <a:lvl2pPr lvl="1"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2400" u="none" cap="none" strike="noStrike">
                <a:solidFill>
                  <a:schemeClr val="dk1"/>
                </a:solidFill>
                <a:latin typeface="Calibri"/>
                <a:ea typeface="Calibri"/>
                <a:cs typeface="Calibri"/>
                <a:sym typeface="Calibri"/>
              </a:defRPr>
            </a:lvl9pPr>
          </a:lstStyle>
          <a:p/>
        </p:txBody>
      </p:sp>
      <p:sp>
        <p:nvSpPr>
          <p:cNvPr id="11" name="Google Shape;11;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2" name="Google Shape;12;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Cover.jpg" id="14" name="Google Shape;14;p49"/>
          <p:cNvPicPr preferRelativeResize="0"/>
          <p:nvPr/>
        </p:nvPicPr>
        <p:blipFill rotWithShape="1">
          <a:blip r:embed="rId1">
            <a:alphaModFix/>
          </a:blip>
          <a:srcRect b="0" l="0" r="0" t="0"/>
          <a:stretch/>
        </p:blipFill>
        <p:spPr>
          <a:xfrm>
            <a:off x="7750432" y="287213"/>
            <a:ext cx="923795" cy="1143000"/>
          </a:xfrm>
          <a:prstGeom prst="rect">
            <a:avLst/>
          </a:prstGeom>
          <a:noFill/>
          <a:ln>
            <a:noFill/>
          </a:ln>
        </p:spPr>
      </p:pic>
      <p:cxnSp>
        <p:nvCxnSpPr>
          <p:cNvPr id="15" name="Google Shape;15;p49"/>
          <p:cNvCxnSpPr/>
          <p:nvPr/>
        </p:nvCxnSpPr>
        <p:spPr>
          <a:xfrm>
            <a:off x="457200" y="1419226"/>
            <a:ext cx="7305805" cy="1588"/>
          </a:xfrm>
          <a:prstGeom prst="straightConnector1">
            <a:avLst/>
          </a:prstGeom>
          <a:noFill/>
          <a:ln cap="flat" cmpd="sng" w="25400">
            <a:solidFill>
              <a:srgbClr val="3F3F3F"/>
            </a:solidFill>
            <a:prstDash val="solid"/>
            <a:round/>
            <a:headEnd len="sm" w="sm" type="none"/>
            <a:tailEnd len="sm" w="sm" type="none"/>
          </a:ln>
          <a:effectLst>
            <a:outerShdw blurRad="40000" rotWithShape="0" dir="5400000" dist="20000">
              <a:srgbClr val="000000">
                <a:alpha val="37647"/>
              </a:srgbClr>
            </a:outerShdw>
          </a:effectLst>
        </p:spPr>
      </p:cxnSp>
      <p:pic>
        <p:nvPicPr>
          <p:cNvPr descr="Cover.jpg" id="16" name="Google Shape;16;p49"/>
          <p:cNvPicPr preferRelativeResize="0"/>
          <p:nvPr/>
        </p:nvPicPr>
        <p:blipFill rotWithShape="1">
          <a:blip r:embed="rId2">
            <a:alphaModFix/>
          </a:blip>
          <a:srcRect b="0" l="0" r="0" t="0"/>
          <a:stretch/>
        </p:blipFill>
        <p:spPr>
          <a:xfrm>
            <a:off x="7750432" y="287213"/>
            <a:ext cx="923795" cy="1143000"/>
          </a:xfrm>
          <a:prstGeom prst="rect">
            <a:avLst/>
          </a:prstGeom>
          <a:noFill/>
          <a:ln>
            <a:noFill/>
          </a:ln>
        </p:spPr>
      </p:pic>
      <p:cxnSp>
        <p:nvCxnSpPr>
          <p:cNvPr id="17" name="Google Shape;17;p49"/>
          <p:cNvCxnSpPr/>
          <p:nvPr/>
        </p:nvCxnSpPr>
        <p:spPr>
          <a:xfrm>
            <a:off x="457200" y="1419226"/>
            <a:ext cx="7305805" cy="1588"/>
          </a:xfrm>
          <a:prstGeom prst="straightConnector1">
            <a:avLst/>
          </a:prstGeom>
          <a:noFill/>
          <a:ln cap="flat" cmpd="sng" w="25400">
            <a:solidFill>
              <a:srgbClr val="3F3F3F"/>
            </a:solidFill>
            <a:prstDash val="solid"/>
            <a:round/>
            <a:headEnd len="sm" w="sm" type="none"/>
            <a:tailEnd len="sm" w="sm" type="none"/>
          </a:ln>
          <a:effectLst>
            <a:outerShdw blurRad="40000" rotWithShape="0" dir="5400000" dist="20000">
              <a:srgbClr val="000000">
                <a:alpha val="37647"/>
              </a:srgbClr>
            </a:outerShdw>
          </a:effectLst>
        </p:spPr>
      </p:cxnSp>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Chapter 1- Introduction</a:t>
            </a:r>
            <a:endParaRPr/>
          </a:p>
        </p:txBody>
      </p:sp>
      <p:sp>
        <p:nvSpPr>
          <p:cNvPr id="93" name="Google Shape;93;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rgbClr val="888888"/>
              </a:buClr>
              <a:buSzPts val="3200"/>
              <a:buFont typeface="Arial"/>
              <a:buNone/>
            </a:pPr>
            <a:r>
              <a:rPr lang="en-US"/>
              <a:t>Lecture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Software engineering</a:t>
            </a:r>
            <a:endParaRPr/>
          </a:p>
        </p:txBody>
      </p:sp>
      <p:sp>
        <p:nvSpPr>
          <p:cNvPr id="166" name="Google Shape;166;p10"/>
          <p:cNvSpPr txBox="1"/>
          <p:nvPr>
            <p:ph idx="1" type="body"/>
          </p:nvPr>
        </p:nvSpPr>
        <p:spPr>
          <a:xfrm>
            <a:off x="457200" y="1600200"/>
            <a:ext cx="8229600" cy="4756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Software engineering is an engineering discipline that is concerned with all aspects of software production from the early stages of system specification through to maintaining the system after it has gone into use.</a:t>
            </a:r>
            <a:endParaRPr/>
          </a:p>
          <a:p>
            <a:pPr indent="-342900" lvl="0" marL="342900" rtl="0" algn="l">
              <a:spcBef>
                <a:spcPts val="1200"/>
              </a:spcBef>
              <a:spcAft>
                <a:spcPts val="0"/>
              </a:spcAft>
              <a:buClr>
                <a:srgbClr val="46424D"/>
              </a:buClr>
              <a:buSzPts val="2400"/>
              <a:buFont typeface="Noto Sans Symbols"/>
              <a:buChar char="✧"/>
            </a:pPr>
            <a:r>
              <a:rPr lang="en-US"/>
              <a:t>Engineering discipline</a:t>
            </a:r>
            <a:endParaRPr/>
          </a:p>
          <a:p>
            <a:pPr indent="-285750" lvl="1" marL="742950" rtl="0" algn="l">
              <a:spcBef>
                <a:spcPts val="900"/>
              </a:spcBef>
              <a:spcAft>
                <a:spcPts val="0"/>
              </a:spcAft>
              <a:buClr>
                <a:srgbClr val="46424D"/>
              </a:buClr>
              <a:buSzPts val="2000"/>
              <a:buChar char="▪"/>
            </a:pPr>
            <a:r>
              <a:rPr lang="en-US"/>
              <a:t>Using appropriate theories and methods to solve problems bearing in mind organizational and financial constraints.</a:t>
            </a:r>
            <a:endParaRPr/>
          </a:p>
          <a:p>
            <a:pPr indent="-342900" lvl="0" marL="342900" rtl="0" algn="l">
              <a:spcBef>
                <a:spcPts val="900"/>
              </a:spcBef>
              <a:spcAft>
                <a:spcPts val="0"/>
              </a:spcAft>
              <a:buClr>
                <a:srgbClr val="46424D"/>
              </a:buClr>
              <a:buSzPts val="2400"/>
              <a:buFont typeface="Noto Sans Symbols"/>
              <a:buChar char="✧"/>
            </a:pPr>
            <a:r>
              <a:rPr lang="en-US"/>
              <a:t>All aspects of software production</a:t>
            </a:r>
            <a:endParaRPr/>
          </a:p>
          <a:p>
            <a:pPr indent="-285750" lvl="1" marL="742950" rtl="0" algn="l">
              <a:spcBef>
                <a:spcPts val="900"/>
              </a:spcBef>
              <a:spcAft>
                <a:spcPts val="0"/>
              </a:spcAft>
              <a:buClr>
                <a:srgbClr val="46424D"/>
              </a:buClr>
              <a:buSzPts val="2000"/>
              <a:buChar char="▪"/>
            </a:pPr>
            <a:r>
              <a:rPr lang="en-US"/>
              <a:t>Not just technical process of development. Also project management and the development of tools, methods etc. to support software production.</a:t>
            </a:r>
            <a:endParaRPr/>
          </a:p>
        </p:txBody>
      </p:sp>
      <p:sp>
        <p:nvSpPr>
          <p:cNvPr id="167" name="Google Shape;167;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68" name="Google Shape;168;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Importance of software engineering</a:t>
            </a:r>
            <a:endParaRPr/>
          </a:p>
        </p:txBody>
      </p:sp>
      <p:sp>
        <p:nvSpPr>
          <p:cNvPr id="175" name="Google Shape;175;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More and more, individuals and society rely on advanced software systems. We need to be able to produce reliable and trustworthy systems economically and quickly.</a:t>
            </a:r>
            <a:endParaRPr/>
          </a:p>
          <a:p>
            <a:pPr indent="-342900" lvl="0" marL="342900" rtl="0" algn="l">
              <a:spcBef>
                <a:spcPts val="1200"/>
              </a:spcBef>
              <a:spcAft>
                <a:spcPts val="0"/>
              </a:spcAft>
              <a:buClr>
                <a:srgbClr val="46424D"/>
              </a:buClr>
              <a:buSzPts val="2400"/>
              <a:buFont typeface="Noto Sans Symbols"/>
              <a:buChar char="✧"/>
            </a:pPr>
            <a:r>
              <a:rPr lang="en-US"/>
              <a:t>It is usually cheaper, in the long run, to use software engineering methods and techniques for software systems rather than just write the programs as if it was a personal programming project. For most types of system, the majority of costs are the costs of changing the software after it has gone into use.</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176" name="Google Shape;176;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77" name="Google Shape;177;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Software process activities</a:t>
            </a:r>
            <a:endParaRPr/>
          </a:p>
        </p:txBody>
      </p:sp>
      <p:sp>
        <p:nvSpPr>
          <p:cNvPr id="184" name="Google Shape;184;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Software specification, where customers and engineers define the software that is to be produced and the constraints on its operation.</a:t>
            </a:r>
            <a:endParaRPr/>
          </a:p>
          <a:p>
            <a:pPr indent="-342900" lvl="0" marL="342900" rtl="0" algn="l">
              <a:spcBef>
                <a:spcPts val="1200"/>
              </a:spcBef>
              <a:spcAft>
                <a:spcPts val="0"/>
              </a:spcAft>
              <a:buClr>
                <a:srgbClr val="46424D"/>
              </a:buClr>
              <a:buSzPts val="2400"/>
              <a:buFont typeface="Noto Sans Symbols"/>
              <a:buChar char="✧"/>
            </a:pPr>
            <a:r>
              <a:rPr lang="en-US"/>
              <a:t>Software development, where the software is designed and programmed.</a:t>
            </a:r>
            <a:endParaRPr/>
          </a:p>
          <a:p>
            <a:pPr indent="-342900" lvl="0" marL="342900" rtl="0" algn="l">
              <a:spcBef>
                <a:spcPts val="1200"/>
              </a:spcBef>
              <a:spcAft>
                <a:spcPts val="0"/>
              </a:spcAft>
              <a:buClr>
                <a:srgbClr val="46424D"/>
              </a:buClr>
              <a:buSzPts val="2400"/>
              <a:buFont typeface="Noto Sans Symbols"/>
              <a:buChar char="✧"/>
            </a:pPr>
            <a:r>
              <a:rPr lang="en-US"/>
              <a:t>Software validation, where the software is checked to ensure that it is what the customer requires.</a:t>
            </a:r>
            <a:endParaRPr/>
          </a:p>
          <a:p>
            <a:pPr indent="-342900" lvl="0" marL="342900" rtl="0" algn="l">
              <a:spcBef>
                <a:spcPts val="1200"/>
              </a:spcBef>
              <a:spcAft>
                <a:spcPts val="0"/>
              </a:spcAft>
              <a:buClr>
                <a:srgbClr val="46424D"/>
              </a:buClr>
              <a:buSzPts val="2400"/>
              <a:buFont typeface="Noto Sans Symbols"/>
              <a:buChar char="✧"/>
            </a:pPr>
            <a:r>
              <a:rPr lang="en-US"/>
              <a:t>Software evolution, where the software is modified to reflect changing customer and market requirements.</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185" name="Google Shape;18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86" name="Google Shape;18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1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General issues that affect most software</a:t>
            </a:r>
            <a:endParaRPr/>
          </a:p>
        </p:txBody>
      </p:sp>
      <p:sp>
        <p:nvSpPr>
          <p:cNvPr id="193" name="Google Shape;193;p13"/>
          <p:cNvSpPr txBox="1"/>
          <p:nvPr>
            <p:ph idx="1" type="body"/>
          </p:nvPr>
        </p:nvSpPr>
        <p:spPr>
          <a:xfrm>
            <a:off x="457200" y="1600200"/>
            <a:ext cx="8229600" cy="488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Heterogeneity</a:t>
            </a:r>
            <a:endParaRPr/>
          </a:p>
          <a:p>
            <a:pPr indent="-285750" lvl="1" marL="742950" rtl="0" algn="l">
              <a:spcBef>
                <a:spcPts val="900"/>
              </a:spcBef>
              <a:spcAft>
                <a:spcPts val="0"/>
              </a:spcAft>
              <a:buClr>
                <a:srgbClr val="46424D"/>
              </a:buClr>
              <a:buSzPts val="2000"/>
              <a:buChar char="▪"/>
            </a:pPr>
            <a:r>
              <a:rPr lang="en-US"/>
              <a:t>Increasingly, systems are required to operate as distributed systems across networks that include different types of computer and mobile devices.</a:t>
            </a:r>
            <a:endParaRPr/>
          </a:p>
          <a:p>
            <a:pPr indent="-342900" lvl="0" marL="342900" rtl="0" algn="l">
              <a:spcBef>
                <a:spcPts val="900"/>
              </a:spcBef>
              <a:spcAft>
                <a:spcPts val="0"/>
              </a:spcAft>
              <a:buClr>
                <a:srgbClr val="46424D"/>
              </a:buClr>
              <a:buSzPts val="2400"/>
              <a:buFont typeface="Noto Sans Symbols"/>
              <a:buChar char="✧"/>
            </a:pPr>
            <a:r>
              <a:rPr lang="en-US"/>
              <a:t>Business and social change</a:t>
            </a:r>
            <a:endParaRPr/>
          </a:p>
          <a:p>
            <a:pPr indent="-285750" lvl="1" marL="742950" rtl="0" algn="l">
              <a:spcBef>
                <a:spcPts val="900"/>
              </a:spcBef>
              <a:spcAft>
                <a:spcPts val="0"/>
              </a:spcAft>
              <a:buClr>
                <a:srgbClr val="46424D"/>
              </a:buClr>
              <a:buSzPts val="2000"/>
              <a:buChar char="▪"/>
            </a:pPr>
            <a:r>
              <a:rPr lang="en-US"/>
              <a:t>Business and society are changing incredibly quickly as emerging economies develop and new technologies become available. They need to be able to change their existing software and to rapidly develop new software.</a:t>
            </a:r>
            <a:endParaRPr/>
          </a:p>
          <a:p>
            <a:pPr indent="-342900" lvl="0" marL="342900" rtl="0" algn="l">
              <a:spcBef>
                <a:spcPts val="900"/>
              </a:spcBef>
              <a:spcAft>
                <a:spcPts val="0"/>
              </a:spcAft>
              <a:buClr>
                <a:srgbClr val="46424D"/>
              </a:buClr>
              <a:buSzPts val="2400"/>
              <a:buFont typeface="Noto Sans Symbols"/>
              <a:buChar char="✧"/>
            </a:pPr>
            <a:r>
              <a:rPr lang="en-US"/>
              <a:t>Security and trust</a:t>
            </a:r>
            <a:endParaRPr/>
          </a:p>
          <a:p>
            <a:pPr indent="-285750" lvl="1" marL="742950" rtl="0" algn="l">
              <a:spcBef>
                <a:spcPts val="900"/>
              </a:spcBef>
              <a:spcAft>
                <a:spcPts val="0"/>
              </a:spcAft>
              <a:buClr>
                <a:srgbClr val="46424D"/>
              </a:buClr>
              <a:buSzPts val="2000"/>
              <a:buChar char="▪"/>
            </a:pPr>
            <a:r>
              <a:rPr lang="en-US"/>
              <a:t>As software is intertwined with all aspects of our lives, it is essential that we can trust that software. </a:t>
            </a:r>
            <a:endParaRPr/>
          </a:p>
        </p:txBody>
      </p:sp>
      <p:sp>
        <p:nvSpPr>
          <p:cNvPr id="194" name="Google Shape;194;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95" name="Google Shape;195;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Software engineering diversity</a:t>
            </a:r>
            <a:endParaRPr/>
          </a:p>
        </p:txBody>
      </p:sp>
      <p:sp>
        <p:nvSpPr>
          <p:cNvPr id="202" name="Google Shape;202;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There are many different types of software system and there is no universal set of software techniques that is applicable to all of these.</a:t>
            </a:r>
            <a:endParaRPr/>
          </a:p>
          <a:p>
            <a:pPr indent="-342900" lvl="0" marL="342900" rtl="0" algn="l">
              <a:spcBef>
                <a:spcPts val="1200"/>
              </a:spcBef>
              <a:spcAft>
                <a:spcPts val="0"/>
              </a:spcAft>
              <a:buClr>
                <a:srgbClr val="46424D"/>
              </a:buClr>
              <a:buSzPts val="2400"/>
              <a:buFont typeface="Noto Sans Symbols"/>
              <a:buChar char="✧"/>
            </a:pPr>
            <a:r>
              <a:rPr lang="en-US"/>
              <a:t>The software engineering methods and tools used depend on the type of application being developed, the requirements of the customer and the background of the development team.</a:t>
            </a:r>
            <a:endParaRPr/>
          </a:p>
        </p:txBody>
      </p:sp>
      <p:sp>
        <p:nvSpPr>
          <p:cNvPr id="203" name="Google Shape;203;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04" name="Google Shape;204;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Application types</a:t>
            </a:r>
            <a:endParaRPr/>
          </a:p>
        </p:txBody>
      </p:sp>
      <p:sp>
        <p:nvSpPr>
          <p:cNvPr id="211" name="Google Shape;211;p15"/>
          <p:cNvSpPr txBox="1"/>
          <p:nvPr>
            <p:ph idx="1" type="body"/>
          </p:nvPr>
        </p:nvSpPr>
        <p:spPr>
          <a:xfrm>
            <a:off x="328625" y="1600200"/>
            <a:ext cx="8358300" cy="50007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Stand-alone applications</a:t>
            </a:r>
            <a:endParaRPr/>
          </a:p>
          <a:p>
            <a:pPr indent="-285750" lvl="1" marL="742950" rtl="0" algn="l">
              <a:spcBef>
                <a:spcPts val="900"/>
              </a:spcBef>
              <a:spcAft>
                <a:spcPts val="0"/>
              </a:spcAft>
              <a:buClr>
                <a:srgbClr val="46424D"/>
              </a:buClr>
              <a:buSzPts val="2000"/>
              <a:buChar char="▪"/>
            </a:pPr>
            <a:r>
              <a:rPr lang="en-US"/>
              <a:t>These are application systems that run on a local computer, such as a PC. They include all necessary functionality and do not need to be connected to a network.</a:t>
            </a:r>
            <a:endParaRPr/>
          </a:p>
          <a:p>
            <a:pPr indent="-342900" lvl="0" marL="342900" rtl="0" algn="l">
              <a:spcBef>
                <a:spcPts val="900"/>
              </a:spcBef>
              <a:spcAft>
                <a:spcPts val="0"/>
              </a:spcAft>
              <a:buClr>
                <a:srgbClr val="46424D"/>
              </a:buClr>
              <a:buSzPts val="2400"/>
              <a:buFont typeface="Noto Sans Symbols"/>
              <a:buChar char="✧"/>
            </a:pPr>
            <a:r>
              <a:rPr lang="en-US"/>
              <a:t>Interactive transaction-based applications</a:t>
            </a:r>
            <a:endParaRPr/>
          </a:p>
          <a:p>
            <a:pPr indent="-285750" lvl="1" marL="742950" rtl="0" algn="l">
              <a:spcBef>
                <a:spcPts val="900"/>
              </a:spcBef>
              <a:spcAft>
                <a:spcPts val="0"/>
              </a:spcAft>
              <a:buClr>
                <a:srgbClr val="46424D"/>
              </a:buClr>
              <a:buSzPts val="2000"/>
              <a:buChar char="▪"/>
            </a:pPr>
            <a:r>
              <a:rPr lang="en-US"/>
              <a:t>Applications that execute on a remote computer and are accessed by users from their own PCs or terminals. These include web applications such as e-commerce applications. </a:t>
            </a:r>
            <a:endParaRPr/>
          </a:p>
          <a:p>
            <a:pPr indent="-342900" lvl="0" marL="342900" rtl="0" algn="l">
              <a:spcBef>
                <a:spcPts val="900"/>
              </a:spcBef>
              <a:spcAft>
                <a:spcPts val="0"/>
              </a:spcAft>
              <a:buClr>
                <a:srgbClr val="46424D"/>
              </a:buClr>
              <a:buSzPts val="2400"/>
              <a:buFont typeface="Noto Sans Symbols"/>
              <a:buChar char="✧"/>
            </a:pPr>
            <a:r>
              <a:rPr lang="en-US"/>
              <a:t>Embedded control systems</a:t>
            </a:r>
            <a:endParaRPr/>
          </a:p>
          <a:p>
            <a:pPr indent="-285750" lvl="1" marL="742950" rtl="0" algn="l">
              <a:spcBef>
                <a:spcPts val="900"/>
              </a:spcBef>
              <a:spcAft>
                <a:spcPts val="0"/>
              </a:spcAft>
              <a:buClr>
                <a:srgbClr val="46424D"/>
              </a:buClr>
              <a:buSzPts val="2000"/>
              <a:buChar char="▪"/>
            </a:pPr>
            <a:r>
              <a:rPr lang="en-US"/>
              <a:t>These are software control systems that control and manage hardware devices.Numerically, there are probably more embedded systems than any other type of system. </a:t>
            </a:r>
            <a:endParaRPr/>
          </a:p>
        </p:txBody>
      </p:sp>
      <p:sp>
        <p:nvSpPr>
          <p:cNvPr id="212" name="Google Shape;21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13" name="Google Shape;21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Application types</a:t>
            </a:r>
            <a:endParaRPr/>
          </a:p>
        </p:txBody>
      </p:sp>
      <p:sp>
        <p:nvSpPr>
          <p:cNvPr id="220" name="Google Shape;220;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Batch processing systems</a:t>
            </a:r>
            <a:endParaRPr/>
          </a:p>
          <a:p>
            <a:pPr indent="-285750" lvl="1" marL="742950" rtl="0" algn="l">
              <a:spcBef>
                <a:spcPts val="900"/>
              </a:spcBef>
              <a:spcAft>
                <a:spcPts val="0"/>
              </a:spcAft>
              <a:buClr>
                <a:srgbClr val="46424D"/>
              </a:buClr>
              <a:buSzPts val="2000"/>
              <a:buChar char="▪"/>
            </a:pPr>
            <a:r>
              <a:rPr lang="en-US"/>
              <a:t>These are business systems that are designed to process data in large batches. They process large numbers of individual inputs to create corresponding outputs.</a:t>
            </a:r>
            <a:endParaRPr/>
          </a:p>
          <a:p>
            <a:pPr indent="-342900" lvl="0" marL="342900" rtl="0" algn="l">
              <a:spcBef>
                <a:spcPts val="900"/>
              </a:spcBef>
              <a:spcAft>
                <a:spcPts val="0"/>
              </a:spcAft>
              <a:buClr>
                <a:srgbClr val="46424D"/>
              </a:buClr>
              <a:buSzPts val="2400"/>
              <a:buFont typeface="Noto Sans Symbols"/>
              <a:buChar char="✧"/>
            </a:pPr>
            <a:r>
              <a:rPr lang="en-US"/>
              <a:t>Entertainment systems</a:t>
            </a:r>
            <a:endParaRPr/>
          </a:p>
          <a:p>
            <a:pPr indent="-285750" lvl="1" marL="742950" rtl="0" algn="l">
              <a:spcBef>
                <a:spcPts val="900"/>
              </a:spcBef>
              <a:spcAft>
                <a:spcPts val="0"/>
              </a:spcAft>
              <a:buClr>
                <a:srgbClr val="46424D"/>
              </a:buClr>
              <a:buSzPts val="2000"/>
              <a:buChar char="▪"/>
            </a:pPr>
            <a:r>
              <a:rPr lang="en-US"/>
              <a:t>These are systems that are primarily for personal use and which are intended to entertain the user.</a:t>
            </a:r>
            <a:endParaRPr/>
          </a:p>
          <a:p>
            <a:pPr indent="-342900" lvl="0" marL="342900" rtl="0" algn="l">
              <a:spcBef>
                <a:spcPts val="900"/>
              </a:spcBef>
              <a:spcAft>
                <a:spcPts val="0"/>
              </a:spcAft>
              <a:buClr>
                <a:srgbClr val="46424D"/>
              </a:buClr>
              <a:buSzPts val="2400"/>
              <a:buFont typeface="Noto Sans Symbols"/>
              <a:buChar char="✧"/>
            </a:pPr>
            <a:r>
              <a:rPr lang="en-US"/>
              <a:t>Systems for modeling and simulation</a:t>
            </a:r>
            <a:endParaRPr/>
          </a:p>
          <a:p>
            <a:pPr indent="-285750" lvl="1" marL="742950" rtl="0" algn="l">
              <a:spcBef>
                <a:spcPts val="900"/>
              </a:spcBef>
              <a:spcAft>
                <a:spcPts val="0"/>
              </a:spcAft>
              <a:buClr>
                <a:srgbClr val="46424D"/>
              </a:buClr>
              <a:buSzPts val="2000"/>
              <a:buChar char="▪"/>
            </a:pPr>
            <a:r>
              <a:rPr lang="en-US"/>
              <a:t>These are systems that are developed by scientists and engineers to model physical processes or situations, which include many, separate, interacting objects. </a:t>
            </a:r>
            <a:endParaRPr/>
          </a:p>
        </p:txBody>
      </p:sp>
      <p:sp>
        <p:nvSpPr>
          <p:cNvPr id="221" name="Google Shape;221;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22" name="Google Shape;222;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1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Application types</a:t>
            </a:r>
            <a:endParaRPr/>
          </a:p>
        </p:txBody>
      </p:sp>
      <p:sp>
        <p:nvSpPr>
          <p:cNvPr id="229" name="Google Shape;229;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Data collection systems</a:t>
            </a:r>
            <a:endParaRPr/>
          </a:p>
          <a:p>
            <a:pPr indent="-285750" lvl="1" marL="742950" rtl="0" algn="l">
              <a:spcBef>
                <a:spcPts val="900"/>
              </a:spcBef>
              <a:spcAft>
                <a:spcPts val="0"/>
              </a:spcAft>
              <a:buClr>
                <a:srgbClr val="46424D"/>
              </a:buClr>
              <a:buSzPts val="2000"/>
              <a:buChar char="▪"/>
            </a:pPr>
            <a:r>
              <a:rPr lang="en-US"/>
              <a:t>These are systems that collect data from their environment using a set of sensors and send that data to other systems for processing.</a:t>
            </a:r>
            <a:endParaRPr/>
          </a:p>
          <a:p>
            <a:pPr indent="-342900" lvl="0" marL="342900" rtl="0" algn="l">
              <a:spcBef>
                <a:spcPts val="900"/>
              </a:spcBef>
              <a:spcAft>
                <a:spcPts val="0"/>
              </a:spcAft>
              <a:buClr>
                <a:srgbClr val="46424D"/>
              </a:buClr>
              <a:buSzPts val="2400"/>
              <a:buFont typeface="Noto Sans Symbols"/>
              <a:buChar char="✧"/>
            </a:pPr>
            <a:r>
              <a:rPr lang="en-US"/>
              <a:t>Systems of systems</a:t>
            </a:r>
            <a:endParaRPr/>
          </a:p>
          <a:p>
            <a:pPr indent="-285750" lvl="1" marL="742950" rtl="0" algn="l">
              <a:spcBef>
                <a:spcPts val="900"/>
              </a:spcBef>
              <a:spcAft>
                <a:spcPts val="0"/>
              </a:spcAft>
              <a:buClr>
                <a:srgbClr val="46424D"/>
              </a:buClr>
              <a:buSzPts val="2000"/>
              <a:buChar char="▪"/>
            </a:pPr>
            <a:r>
              <a:rPr lang="en-US"/>
              <a:t>These are systems that are composed of a number of other software systems. </a:t>
            </a:r>
            <a:endParaRPr/>
          </a:p>
        </p:txBody>
      </p:sp>
      <p:sp>
        <p:nvSpPr>
          <p:cNvPr id="230" name="Google Shape;230;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31" name="Google Shape;231;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1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Software engineering fundamentals</a:t>
            </a:r>
            <a:endParaRPr/>
          </a:p>
        </p:txBody>
      </p:sp>
      <p:sp>
        <p:nvSpPr>
          <p:cNvPr id="238" name="Google Shape;238;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Some fundamental principles apply to all types of software system, irrespective of the development techniques used:</a:t>
            </a:r>
            <a:endParaRPr/>
          </a:p>
          <a:p>
            <a:pPr indent="-285750" lvl="1" marL="742950" rtl="0" algn="l">
              <a:spcBef>
                <a:spcPts val="900"/>
              </a:spcBef>
              <a:spcAft>
                <a:spcPts val="0"/>
              </a:spcAft>
              <a:buClr>
                <a:srgbClr val="46424D"/>
              </a:buClr>
              <a:buSzPts val="2000"/>
              <a:buChar char="▪"/>
            </a:pPr>
            <a:r>
              <a:rPr lang="en-US"/>
              <a:t>Systems should be developed using a managed and understood development process. Of course, different processes are used for different types of software.</a:t>
            </a:r>
            <a:endParaRPr/>
          </a:p>
          <a:p>
            <a:pPr indent="-285750" lvl="1" marL="742950" rtl="0" algn="l">
              <a:spcBef>
                <a:spcPts val="600"/>
              </a:spcBef>
              <a:spcAft>
                <a:spcPts val="0"/>
              </a:spcAft>
              <a:buClr>
                <a:srgbClr val="46424D"/>
              </a:buClr>
              <a:buSzPts val="2000"/>
              <a:buChar char="▪"/>
            </a:pPr>
            <a:r>
              <a:rPr lang="en-US"/>
              <a:t>Dependability and performance are important for all types of system.</a:t>
            </a:r>
            <a:endParaRPr/>
          </a:p>
          <a:p>
            <a:pPr indent="-285750" lvl="1" marL="742950" rtl="0" algn="l">
              <a:spcBef>
                <a:spcPts val="600"/>
              </a:spcBef>
              <a:spcAft>
                <a:spcPts val="0"/>
              </a:spcAft>
              <a:buClr>
                <a:srgbClr val="46424D"/>
              </a:buClr>
              <a:buSzPts val="2000"/>
              <a:buChar char="▪"/>
            </a:pPr>
            <a:r>
              <a:rPr lang="en-US"/>
              <a:t>Understanding and managing the software specification and requirements (what the software should do) are important.</a:t>
            </a:r>
            <a:endParaRPr/>
          </a:p>
          <a:p>
            <a:pPr indent="-285750" lvl="1" marL="742950" rtl="0" algn="l">
              <a:spcBef>
                <a:spcPts val="600"/>
              </a:spcBef>
              <a:spcAft>
                <a:spcPts val="0"/>
              </a:spcAft>
              <a:buClr>
                <a:srgbClr val="46424D"/>
              </a:buClr>
              <a:buSzPts val="2000"/>
              <a:buChar char="▪"/>
            </a:pPr>
            <a:r>
              <a:rPr lang="en-US"/>
              <a:t>Where appropriate, you should reuse software that has already been developed rather than write new software.</a:t>
            </a:r>
            <a:endParaRPr/>
          </a:p>
          <a:p>
            <a:pPr indent="-158750" lvl="1" marL="742950" rtl="0" algn="l">
              <a:spcBef>
                <a:spcPts val="600"/>
              </a:spcBef>
              <a:spcAft>
                <a:spcPts val="0"/>
              </a:spcAft>
              <a:buClr>
                <a:srgbClr val="46424D"/>
              </a:buClr>
              <a:buSzPts val="2000"/>
              <a:buNone/>
            </a:pPr>
            <a:r>
              <a:t/>
            </a:r>
            <a:endParaRPr/>
          </a:p>
        </p:txBody>
      </p:sp>
      <p:sp>
        <p:nvSpPr>
          <p:cNvPr id="239" name="Google Shape;23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40" name="Google Shape;24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1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Software engineering and the web</a:t>
            </a:r>
            <a:endParaRPr/>
          </a:p>
        </p:txBody>
      </p:sp>
      <p:sp>
        <p:nvSpPr>
          <p:cNvPr id="247" name="Google Shape;247;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 Web is now a platform for running application and organizations are increasingly developing web-based systems rather than local systems.</a:t>
            </a:r>
            <a:endParaRPr/>
          </a:p>
          <a:p>
            <a:pPr indent="-342900" lvl="0" marL="342900" rtl="0" algn="l">
              <a:spcBef>
                <a:spcPts val="1200"/>
              </a:spcBef>
              <a:spcAft>
                <a:spcPts val="0"/>
              </a:spcAft>
              <a:buClr>
                <a:srgbClr val="46424D"/>
              </a:buClr>
              <a:buSzPts val="2400"/>
              <a:buFont typeface="Noto Sans Symbols"/>
              <a:buChar char="✧"/>
            </a:pPr>
            <a:r>
              <a:rPr lang="en-US"/>
              <a:t>Web services allow application functionality to be accessed over the web.</a:t>
            </a:r>
            <a:endParaRPr/>
          </a:p>
          <a:p>
            <a:pPr indent="-342900" lvl="0" marL="342900" rtl="0" algn="l">
              <a:spcBef>
                <a:spcPts val="1200"/>
              </a:spcBef>
              <a:spcAft>
                <a:spcPts val="0"/>
              </a:spcAft>
              <a:buClr>
                <a:srgbClr val="46424D"/>
              </a:buClr>
              <a:buSzPts val="2400"/>
              <a:buFont typeface="Noto Sans Symbols"/>
              <a:buChar char="✧"/>
            </a:pPr>
            <a:r>
              <a:rPr lang="en-US"/>
              <a:t>Cloud computing is an approach to the provision of computer services where applications run remotely on the ‘cloud’. </a:t>
            </a:r>
            <a:endParaRPr/>
          </a:p>
          <a:p>
            <a:pPr indent="-285750" lvl="1" marL="742950" rtl="0" algn="l">
              <a:spcBef>
                <a:spcPts val="900"/>
              </a:spcBef>
              <a:spcAft>
                <a:spcPts val="0"/>
              </a:spcAft>
              <a:buClr>
                <a:srgbClr val="46424D"/>
              </a:buClr>
              <a:buSzPts val="2000"/>
              <a:buChar char="▪"/>
            </a:pPr>
            <a:r>
              <a:rPr lang="en-US"/>
              <a:t>Users do not buy software buy pay according to use.</a:t>
            </a:r>
            <a:endParaRPr/>
          </a:p>
        </p:txBody>
      </p:sp>
      <p:sp>
        <p:nvSpPr>
          <p:cNvPr id="248" name="Google Shape;248;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49" name="Google Shape;249;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Topics covered</a:t>
            </a:r>
            <a:endParaRPr/>
          </a:p>
        </p:txBody>
      </p:sp>
      <p:sp>
        <p:nvSpPr>
          <p:cNvPr id="100" name="Google Shape;100;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Professional software development</a:t>
            </a:r>
            <a:endParaRPr/>
          </a:p>
          <a:p>
            <a:pPr indent="-285750" lvl="1" marL="742950" rtl="0" algn="l">
              <a:spcBef>
                <a:spcPts val="900"/>
              </a:spcBef>
              <a:spcAft>
                <a:spcPts val="0"/>
              </a:spcAft>
              <a:buClr>
                <a:srgbClr val="46424D"/>
              </a:buClr>
              <a:buSzPts val="2000"/>
              <a:buChar char="▪"/>
            </a:pPr>
            <a:r>
              <a:rPr lang="en-US"/>
              <a:t>What is meant by software engineering.</a:t>
            </a:r>
            <a:endParaRPr/>
          </a:p>
          <a:p>
            <a:pPr indent="-342900" lvl="0" marL="342900" rtl="0" algn="l">
              <a:spcBef>
                <a:spcPts val="900"/>
              </a:spcBef>
              <a:spcAft>
                <a:spcPts val="0"/>
              </a:spcAft>
              <a:buClr>
                <a:srgbClr val="46424D"/>
              </a:buClr>
              <a:buSzPts val="2400"/>
              <a:buFont typeface="Noto Sans Symbols"/>
              <a:buChar char="✧"/>
            </a:pPr>
            <a:r>
              <a:rPr lang="en-US"/>
              <a:t>Software engineering ethics</a:t>
            </a:r>
            <a:endParaRPr/>
          </a:p>
          <a:p>
            <a:pPr indent="-285750" lvl="1" marL="742950" rtl="0" algn="l">
              <a:spcBef>
                <a:spcPts val="900"/>
              </a:spcBef>
              <a:spcAft>
                <a:spcPts val="0"/>
              </a:spcAft>
              <a:buClr>
                <a:srgbClr val="46424D"/>
              </a:buClr>
              <a:buSzPts val="2000"/>
              <a:buChar char="▪"/>
            </a:pPr>
            <a:r>
              <a:rPr lang="en-US"/>
              <a:t>A brief introduction to ethical issues that affect software engineering.</a:t>
            </a:r>
            <a:endParaRPr/>
          </a:p>
          <a:p>
            <a:pPr indent="-342900" lvl="0" marL="342900" rtl="0" algn="l">
              <a:spcBef>
                <a:spcPts val="900"/>
              </a:spcBef>
              <a:spcAft>
                <a:spcPts val="0"/>
              </a:spcAft>
              <a:buClr>
                <a:srgbClr val="46424D"/>
              </a:buClr>
              <a:buSzPts val="2400"/>
              <a:buFont typeface="Noto Sans Symbols"/>
              <a:buChar char="✧"/>
            </a:pPr>
            <a:r>
              <a:rPr lang="en-US"/>
              <a:t>Case studies</a:t>
            </a:r>
            <a:endParaRPr/>
          </a:p>
          <a:p>
            <a:pPr indent="-285750" lvl="1" marL="742950" rtl="0" algn="l">
              <a:spcBef>
                <a:spcPts val="900"/>
              </a:spcBef>
              <a:spcAft>
                <a:spcPts val="0"/>
              </a:spcAft>
              <a:buClr>
                <a:srgbClr val="46424D"/>
              </a:buClr>
              <a:buSzPts val="2000"/>
              <a:buChar char="▪"/>
            </a:pPr>
            <a:r>
              <a:rPr lang="en-US"/>
              <a:t>An introduction to three examples that are used in later chapters in the book.</a:t>
            </a:r>
            <a:endParaRPr/>
          </a:p>
        </p:txBody>
      </p:sp>
      <p:sp>
        <p:nvSpPr>
          <p:cNvPr id="101" name="Google Shape;101;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02" name="Google Shape;102;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Web software engineering</a:t>
            </a:r>
            <a:endParaRPr/>
          </a:p>
        </p:txBody>
      </p:sp>
      <p:sp>
        <p:nvSpPr>
          <p:cNvPr id="256" name="Google Shape;256;p20"/>
          <p:cNvSpPr txBox="1"/>
          <p:nvPr>
            <p:ph idx="1" type="body"/>
          </p:nvPr>
        </p:nvSpPr>
        <p:spPr>
          <a:xfrm>
            <a:off x="256721" y="1559670"/>
            <a:ext cx="8660959"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Software reuse is the dominant approach for constructing web-based systems.</a:t>
            </a:r>
            <a:endParaRPr/>
          </a:p>
          <a:p>
            <a:pPr indent="-285750" lvl="1" marL="742950" rtl="0" algn="l">
              <a:spcBef>
                <a:spcPts val="900"/>
              </a:spcBef>
              <a:spcAft>
                <a:spcPts val="0"/>
              </a:spcAft>
              <a:buClr>
                <a:srgbClr val="46424D"/>
              </a:buClr>
              <a:buSzPts val="2000"/>
              <a:buChar char="▪"/>
            </a:pPr>
            <a:r>
              <a:rPr lang="en-US"/>
              <a:t>When building these systems, you think about how you can assemble them from pre-existing software components and systems.</a:t>
            </a:r>
            <a:endParaRPr/>
          </a:p>
          <a:p>
            <a:pPr indent="-342900" lvl="0" marL="342900" rtl="0" algn="l">
              <a:spcBef>
                <a:spcPts val="900"/>
              </a:spcBef>
              <a:spcAft>
                <a:spcPts val="0"/>
              </a:spcAft>
              <a:buClr>
                <a:srgbClr val="46424D"/>
              </a:buClr>
              <a:buSzPts val="2400"/>
              <a:buFont typeface="Noto Sans Symbols"/>
              <a:buChar char="✧"/>
            </a:pPr>
            <a:r>
              <a:rPr lang="en-US"/>
              <a:t>Web-based systems should be developed and delivered incrementally.</a:t>
            </a:r>
            <a:endParaRPr/>
          </a:p>
          <a:p>
            <a:pPr indent="-285750" lvl="1" marL="742950" rtl="0" algn="l">
              <a:spcBef>
                <a:spcPts val="900"/>
              </a:spcBef>
              <a:spcAft>
                <a:spcPts val="0"/>
              </a:spcAft>
              <a:buClr>
                <a:srgbClr val="46424D"/>
              </a:buClr>
              <a:buSzPts val="2000"/>
              <a:buChar char="▪"/>
            </a:pPr>
            <a:r>
              <a:rPr lang="en-US"/>
              <a:t>It is now generally recognized that it is impractical to specify all the requirements for such systems in advance.</a:t>
            </a:r>
            <a:endParaRPr/>
          </a:p>
          <a:p>
            <a:pPr indent="-342900" lvl="0" marL="342900" rtl="0" algn="l">
              <a:spcBef>
                <a:spcPts val="900"/>
              </a:spcBef>
              <a:spcAft>
                <a:spcPts val="0"/>
              </a:spcAft>
              <a:buClr>
                <a:srgbClr val="46424D"/>
              </a:buClr>
              <a:buSzPts val="2400"/>
              <a:buFont typeface="Noto Sans Symbols"/>
              <a:buChar char="✧"/>
            </a:pPr>
            <a:r>
              <a:rPr lang="en-US"/>
              <a:t>User interfaces are constrained by the capabilities of web browsers.</a:t>
            </a:r>
            <a:endParaRPr/>
          </a:p>
          <a:p>
            <a:pPr indent="-285750" lvl="1" marL="742950" rtl="0" algn="l">
              <a:spcBef>
                <a:spcPts val="900"/>
              </a:spcBef>
              <a:spcAft>
                <a:spcPts val="0"/>
              </a:spcAft>
              <a:buClr>
                <a:srgbClr val="46424D"/>
              </a:buClr>
              <a:buSzPts val="2000"/>
              <a:buChar char="▪"/>
            </a:pPr>
            <a:r>
              <a:rPr lang="en-US"/>
              <a:t>Technologies such as AJAX allow rich interfaces to be created within a web browser but are still difficult to use. Web forms with local scripting are more commonly used.</a:t>
            </a:r>
            <a:endParaRPr/>
          </a:p>
          <a:p>
            <a:pPr indent="-190500" lvl="0" marL="342900" rtl="0" algn="l">
              <a:spcBef>
                <a:spcPts val="900"/>
              </a:spcBef>
              <a:spcAft>
                <a:spcPts val="0"/>
              </a:spcAft>
              <a:buClr>
                <a:srgbClr val="46424D"/>
              </a:buClr>
              <a:buSzPts val="2400"/>
              <a:buFont typeface="Noto Sans Symbols"/>
              <a:buNone/>
            </a:pPr>
            <a:r>
              <a:t/>
            </a:r>
            <a:endParaRPr/>
          </a:p>
        </p:txBody>
      </p:sp>
      <p:sp>
        <p:nvSpPr>
          <p:cNvPr id="257" name="Google Shape;257;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58" name="Google Shape;258;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Web-based software engineering</a:t>
            </a:r>
            <a:endParaRPr/>
          </a:p>
        </p:txBody>
      </p:sp>
      <p:sp>
        <p:nvSpPr>
          <p:cNvPr id="265" name="Google Shape;265;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Web-based systems are complex distributed systems but the fundamental principles of software engineering discussed previously are as applicable to them as they are to any other types of system.</a:t>
            </a:r>
            <a:endParaRPr/>
          </a:p>
          <a:p>
            <a:pPr indent="-342900" lvl="0" marL="342900" rtl="0" algn="l">
              <a:spcBef>
                <a:spcPts val="1200"/>
              </a:spcBef>
              <a:spcAft>
                <a:spcPts val="0"/>
              </a:spcAft>
              <a:buClr>
                <a:srgbClr val="46424D"/>
              </a:buClr>
              <a:buSzPts val="2400"/>
              <a:buFont typeface="Noto Sans Symbols"/>
              <a:buChar char="✧"/>
            </a:pPr>
            <a:r>
              <a:rPr lang="en-US"/>
              <a:t>The fundamental ideas of software engineering, discussed in the previous section, apply to web-based software in the same way that they apply to other types of software system. </a:t>
            </a:r>
            <a:endParaRPr/>
          </a:p>
        </p:txBody>
      </p:sp>
      <p:sp>
        <p:nvSpPr>
          <p:cNvPr id="266" name="Google Shape;266;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67" name="Google Shape;267;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Key points</a:t>
            </a:r>
            <a:endParaRPr/>
          </a:p>
        </p:txBody>
      </p:sp>
      <p:sp>
        <p:nvSpPr>
          <p:cNvPr id="274" name="Google Shape;274;p22"/>
          <p:cNvSpPr txBox="1"/>
          <p:nvPr>
            <p:ph idx="1" type="body"/>
          </p:nvPr>
        </p:nvSpPr>
        <p:spPr>
          <a:xfrm>
            <a:off x="457200" y="1600200"/>
            <a:ext cx="8529600" cy="48291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Software engineering is an engineering discipline that is concerned with all aspects of software production.</a:t>
            </a:r>
            <a:endParaRPr/>
          </a:p>
          <a:p>
            <a:pPr indent="-342900" lvl="0" marL="342900" rtl="0" algn="l">
              <a:spcBef>
                <a:spcPts val="1200"/>
              </a:spcBef>
              <a:spcAft>
                <a:spcPts val="0"/>
              </a:spcAft>
              <a:buClr>
                <a:srgbClr val="46424D"/>
              </a:buClr>
              <a:buSzPts val="2400"/>
              <a:buFont typeface="Noto Sans Symbols"/>
              <a:buChar char="✧"/>
            </a:pPr>
            <a:r>
              <a:rPr lang="en-US"/>
              <a:t>Essential software product attributes are maintainability, dependability and security, efficiency and acceptability.</a:t>
            </a:r>
            <a:endParaRPr/>
          </a:p>
          <a:p>
            <a:pPr indent="-342900" lvl="0" marL="342900" rtl="0" algn="l">
              <a:spcBef>
                <a:spcPts val="1200"/>
              </a:spcBef>
              <a:spcAft>
                <a:spcPts val="0"/>
              </a:spcAft>
              <a:buClr>
                <a:srgbClr val="46424D"/>
              </a:buClr>
              <a:buSzPts val="2400"/>
              <a:buFont typeface="Noto Sans Symbols"/>
              <a:buChar char="✧"/>
            </a:pPr>
            <a:r>
              <a:rPr lang="en-US"/>
              <a:t>The high-level activities of specification, development, validation and evolution are part of all software processes.</a:t>
            </a:r>
            <a:endParaRPr/>
          </a:p>
          <a:p>
            <a:pPr indent="-342900" lvl="0" marL="342900" rtl="0" algn="l">
              <a:spcBef>
                <a:spcPts val="1200"/>
              </a:spcBef>
              <a:spcAft>
                <a:spcPts val="0"/>
              </a:spcAft>
              <a:buClr>
                <a:srgbClr val="46424D"/>
              </a:buClr>
              <a:buSzPts val="2400"/>
              <a:buFont typeface="Noto Sans Symbols"/>
              <a:buChar char="✧"/>
            </a:pPr>
            <a:r>
              <a:rPr lang="en-US"/>
              <a:t>The fundamental notions of software engineering are universally applicable to all types of system development. </a:t>
            </a:r>
            <a:endParaRPr/>
          </a:p>
        </p:txBody>
      </p:sp>
      <p:sp>
        <p:nvSpPr>
          <p:cNvPr id="275" name="Google Shape;27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76" name="Google Shape;27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2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Key points</a:t>
            </a:r>
            <a:endParaRPr/>
          </a:p>
        </p:txBody>
      </p:sp>
      <p:sp>
        <p:nvSpPr>
          <p:cNvPr id="283" name="Google Shape;283;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There are many different types of system and each requires appropriate software engineering tools and techniques for their development. </a:t>
            </a:r>
            <a:endParaRPr/>
          </a:p>
          <a:p>
            <a:pPr indent="-342900" lvl="0" marL="342900" rtl="0" algn="l">
              <a:spcBef>
                <a:spcPts val="1200"/>
              </a:spcBef>
              <a:spcAft>
                <a:spcPts val="0"/>
              </a:spcAft>
              <a:buClr>
                <a:srgbClr val="46424D"/>
              </a:buClr>
              <a:buSzPts val="2400"/>
              <a:buFont typeface="Noto Sans Symbols"/>
              <a:buChar char="✧"/>
            </a:pPr>
            <a:r>
              <a:rPr lang="en-US"/>
              <a:t>The fundamental ideas of software engineering are applicable to all types of software system. </a:t>
            </a:r>
            <a:endParaRPr/>
          </a:p>
          <a:p>
            <a:pPr indent="-342900" lvl="0" marL="342900" rtl="0" algn="l">
              <a:spcBef>
                <a:spcPts val="1200"/>
              </a:spcBef>
              <a:spcAft>
                <a:spcPts val="0"/>
              </a:spcAft>
              <a:buClr>
                <a:srgbClr val="46424D"/>
              </a:buClr>
              <a:buSzPts val="2400"/>
              <a:buNone/>
            </a:pPr>
            <a:r>
              <a:t/>
            </a:r>
            <a:endParaRPr/>
          </a:p>
        </p:txBody>
      </p:sp>
      <p:sp>
        <p:nvSpPr>
          <p:cNvPr id="284" name="Google Shape;284;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285" name="Google Shape;285;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24"/>
          <p:cNvSpPr txBox="1"/>
          <p:nvPr>
            <p:ph type="title"/>
          </p:nvPr>
        </p:nvSpPr>
        <p:spPr>
          <a:xfrm>
            <a:off x="474785" y="304801"/>
            <a:ext cx="8192966" cy="91757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Software engineering ethics</a:t>
            </a:r>
            <a:endParaRPr/>
          </a:p>
        </p:txBody>
      </p:sp>
      <p:sp>
        <p:nvSpPr>
          <p:cNvPr id="292" name="Google Shape;292;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Software engineering involves wider responsibilities than simply the application of technical skills.</a:t>
            </a:r>
            <a:endParaRPr/>
          </a:p>
          <a:p>
            <a:pPr indent="-342900" lvl="0" marL="342900" rtl="0" algn="l">
              <a:spcBef>
                <a:spcPts val="1200"/>
              </a:spcBef>
              <a:spcAft>
                <a:spcPts val="0"/>
              </a:spcAft>
              <a:buClr>
                <a:srgbClr val="46424D"/>
              </a:buClr>
              <a:buSzPts val="2400"/>
              <a:buFont typeface="Noto Sans Symbols"/>
              <a:buChar char="✧"/>
            </a:pPr>
            <a:r>
              <a:rPr lang="en-US"/>
              <a:t>Software engineers must behave in an honest and ethically responsible way if they are to be respected as professionals.</a:t>
            </a:r>
            <a:endParaRPr/>
          </a:p>
          <a:p>
            <a:pPr indent="-342900" lvl="0" marL="342900" rtl="0" algn="l">
              <a:spcBef>
                <a:spcPts val="1200"/>
              </a:spcBef>
              <a:spcAft>
                <a:spcPts val="0"/>
              </a:spcAft>
              <a:buClr>
                <a:srgbClr val="46424D"/>
              </a:buClr>
              <a:buSzPts val="2400"/>
              <a:buFont typeface="Noto Sans Symbols"/>
              <a:buChar char="✧"/>
            </a:pPr>
            <a:r>
              <a:rPr lang="en-US"/>
              <a:t>Ethical behaviour is more than simply upholding the law but involves following a set of principles that are morally correct.</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Issues of professional responsibility</a:t>
            </a:r>
            <a:endParaRPr/>
          </a:p>
        </p:txBody>
      </p:sp>
      <p:sp>
        <p:nvSpPr>
          <p:cNvPr id="299" name="Google Shape;299;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US"/>
              <a:t>Confidentiality </a:t>
            </a:r>
            <a:endParaRPr/>
          </a:p>
          <a:p>
            <a:pPr indent="-285750" lvl="1" marL="742950" rtl="0" algn="l">
              <a:lnSpc>
                <a:spcPct val="90000"/>
              </a:lnSpc>
              <a:spcBef>
                <a:spcPts val="900"/>
              </a:spcBef>
              <a:spcAft>
                <a:spcPts val="0"/>
              </a:spcAft>
              <a:buClr>
                <a:srgbClr val="46424D"/>
              </a:buClr>
              <a:buSzPts val="2000"/>
              <a:buChar char="▪"/>
            </a:pPr>
            <a:r>
              <a:rPr lang="en-US"/>
              <a:t>Engineers should normally respect the confidentiality of their employers or clients irrespective of whether or not a formal confidentiality agreement has been signed.</a:t>
            </a:r>
            <a:endParaRPr/>
          </a:p>
          <a:p>
            <a:pPr indent="-342900" lvl="0" marL="342900" rtl="0" algn="l">
              <a:lnSpc>
                <a:spcPct val="90000"/>
              </a:lnSpc>
              <a:spcBef>
                <a:spcPts val="900"/>
              </a:spcBef>
              <a:spcAft>
                <a:spcPts val="0"/>
              </a:spcAft>
              <a:buClr>
                <a:srgbClr val="46424D"/>
              </a:buClr>
              <a:buSzPts val="2400"/>
              <a:buChar char="✧"/>
            </a:pPr>
            <a:r>
              <a:rPr lang="en-US"/>
              <a:t>Competence </a:t>
            </a:r>
            <a:endParaRPr/>
          </a:p>
          <a:p>
            <a:pPr indent="-285750" lvl="1" marL="742950" rtl="0" algn="l">
              <a:lnSpc>
                <a:spcPct val="90000"/>
              </a:lnSpc>
              <a:spcBef>
                <a:spcPts val="900"/>
              </a:spcBef>
              <a:spcAft>
                <a:spcPts val="0"/>
              </a:spcAft>
              <a:buClr>
                <a:srgbClr val="46424D"/>
              </a:buClr>
              <a:buSzPts val="2000"/>
              <a:buChar char="▪"/>
            </a:pPr>
            <a:r>
              <a:rPr lang="en-US"/>
              <a:t>Engineers should not misrepresent their level of competence. They should not knowingly accept work which is outwith their competence.</a:t>
            </a:r>
            <a:endParaRPr/>
          </a:p>
          <a:p>
            <a:pPr indent="-190500" lvl="0" marL="342900" rtl="0" algn="l">
              <a:lnSpc>
                <a:spcPct val="90000"/>
              </a:lnSpc>
              <a:spcBef>
                <a:spcPts val="900"/>
              </a:spcBef>
              <a:spcAft>
                <a:spcPts val="0"/>
              </a:spcAft>
              <a:buClr>
                <a:srgbClr val="46424D"/>
              </a:buClr>
              <a:buSzPts val="2400"/>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Issues of professional responsibility</a:t>
            </a:r>
            <a:endParaRPr/>
          </a:p>
        </p:txBody>
      </p:sp>
      <p:sp>
        <p:nvSpPr>
          <p:cNvPr id="306" name="Google Shape;306;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sz="2400"/>
              <a:t>Intellectual property rights </a:t>
            </a:r>
            <a:endParaRPr/>
          </a:p>
          <a:p>
            <a:pPr indent="-285750" lvl="1" marL="742950" rtl="0" algn="l">
              <a:spcBef>
                <a:spcPts val="900"/>
              </a:spcBef>
              <a:spcAft>
                <a:spcPts val="0"/>
              </a:spcAft>
              <a:buClr>
                <a:srgbClr val="46424D"/>
              </a:buClr>
              <a:buSzPts val="2000"/>
              <a:buChar char="▪"/>
            </a:pPr>
            <a:r>
              <a:rPr lang="en-US" sz="2000"/>
              <a:t>Engineers should be aware of local laws governing the use of intellectual property such as patents, copyright, etc. They should be careful to ensure that the intellectual property of employers and clients is protected.</a:t>
            </a:r>
            <a:endParaRPr/>
          </a:p>
          <a:p>
            <a:pPr indent="-342900" lvl="0" marL="342900" rtl="0" algn="l">
              <a:spcBef>
                <a:spcPts val="900"/>
              </a:spcBef>
              <a:spcAft>
                <a:spcPts val="0"/>
              </a:spcAft>
              <a:buClr>
                <a:srgbClr val="46424D"/>
              </a:buClr>
              <a:buSzPts val="2400"/>
              <a:buFont typeface="Noto Sans Symbols"/>
              <a:buChar char="✧"/>
            </a:pPr>
            <a:r>
              <a:rPr lang="en-US" sz="2400"/>
              <a:t>Computer misuse </a:t>
            </a:r>
            <a:endParaRPr/>
          </a:p>
          <a:p>
            <a:pPr indent="-285750" lvl="1" marL="742950" rtl="0" algn="l">
              <a:spcBef>
                <a:spcPts val="900"/>
              </a:spcBef>
              <a:spcAft>
                <a:spcPts val="0"/>
              </a:spcAft>
              <a:buClr>
                <a:srgbClr val="46424D"/>
              </a:buClr>
              <a:buSzPts val="2000"/>
              <a:buChar char="▪"/>
            </a:pPr>
            <a:r>
              <a:rPr lang="en-US" sz="2000"/>
              <a:t>Software engineers should not use their technical skills to misuse other people’s computers. Computer misuse ranges from relatively trivial (game playing on an employer’s machine, say) to extremely serious (dissemination of viruses).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2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ACM/IEEE Code of Ethics</a:t>
            </a:r>
            <a:endParaRPr/>
          </a:p>
        </p:txBody>
      </p:sp>
      <p:sp>
        <p:nvSpPr>
          <p:cNvPr id="313" name="Google Shape;313;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Clr>
                <a:srgbClr val="46424D"/>
              </a:buClr>
              <a:buSzPts val="2400"/>
              <a:buChar char="✧"/>
            </a:pPr>
            <a:r>
              <a:rPr lang="en-US"/>
              <a:t>The professional societies in the US have cooperated to produce a code of ethical practice.</a:t>
            </a:r>
            <a:endParaRPr/>
          </a:p>
          <a:p>
            <a:pPr indent="-342900" lvl="0" marL="342900" rtl="0" algn="l">
              <a:lnSpc>
                <a:spcPct val="90000"/>
              </a:lnSpc>
              <a:spcBef>
                <a:spcPts val="1200"/>
              </a:spcBef>
              <a:spcAft>
                <a:spcPts val="0"/>
              </a:spcAft>
              <a:buClr>
                <a:srgbClr val="46424D"/>
              </a:buClr>
              <a:buSzPts val="2400"/>
              <a:buChar char="✧"/>
            </a:pPr>
            <a:r>
              <a:rPr lang="en-US"/>
              <a:t>Members of these organisations sign up to the code of practice when they join.</a:t>
            </a:r>
            <a:endParaRPr/>
          </a:p>
          <a:p>
            <a:pPr indent="-342900" lvl="0" marL="342900" rtl="0" algn="l">
              <a:lnSpc>
                <a:spcPct val="90000"/>
              </a:lnSpc>
              <a:spcBef>
                <a:spcPts val="1200"/>
              </a:spcBef>
              <a:spcAft>
                <a:spcPts val="0"/>
              </a:spcAft>
              <a:buClr>
                <a:srgbClr val="46424D"/>
              </a:buClr>
              <a:buSzPts val="2400"/>
              <a:buChar char="✧"/>
            </a:pPr>
            <a:r>
              <a:rPr lang="en-US"/>
              <a:t>The Code contains eight Principles related to the behaviour of and decisions made by professional software engineers, including practitioners, educators, managers, supervisors and policy makers, as well as trainees and students of the profession.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Rationale for the code of ethics</a:t>
            </a:r>
            <a:endParaRPr/>
          </a:p>
        </p:txBody>
      </p:sp>
      <p:sp>
        <p:nvSpPr>
          <p:cNvPr id="320" name="Google Shape;320;p28"/>
          <p:cNvSpPr txBox="1"/>
          <p:nvPr>
            <p:ph idx="1" type="body"/>
          </p:nvPr>
        </p:nvSpPr>
        <p:spPr>
          <a:xfrm>
            <a:off x="114300" y="1600200"/>
            <a:ext cx="8858400" cy="4756200"/>
          </a:xfrm>
          <a:prstGeom prst="rect">
            <a:avLst/>
          </a:prstGeom>
          <a:noFill/>
          <a:ln>
            <a:noFill/>
          </a:ln>
        </p:spPr>
        <p:txBody>
          <a:bodyPr anchorCtr="0" anchor="t" bIns="45700" lIns="91425" spcFirstLastPara="1" rIns="91425" wrap="square" tIns="45700">
            <a:noAutofit/>
          </a:bodyPr>
          <a:lstStyle/>
          <a:p>
            <a:pPr indent="-285750" lvl="1" marL="742950" rtl="0" algn="l">
              <a:spcBef>
                <a:spcPts val="0"/>
              </a:spcBef>
              <a:spcAft>
                <a:spcPts val="0"/>
              </a:spcAft>
              <a:buClr>
                <a:srgbClr val="46424D"/>
              </a:buClr>
              <a:buSzPts val="2000"/>
              <a:buChar char="▪"/>
            </a:pPr>
            <a:r>
              <a:rPr i="1" lang="en-US"/>
              <a:t>Computers have a central and growing role in commerce, industry, government, medicine, education, entertainment and society at large. Software engineers are those who contribute by direct participation or by teaching, to the analysis, specification, design, development, certification, maintenance and testing of software systems.</a:t>
            </a:r>
            <a:endParaRPr/>
          </a:p>
          <a:p>
            <a:pPr indent="-285750" lvl="1" marL="742950" rtl="0" algn="l">
              <a:spcBef>
                <a:spcPts val="600"/>
              </a:spcBef>
              <a:spcAft>
                <a:spcPts val="0"/>
              </a:spcAft>
              <a:buClr>
                <a:srgbClr val="46424D"/>
              </a:buClr>
              <a:buSzPts val="2000"/>
              <a:buChar char="▪"/>
            </a:pPr>
            <a:r>
              <a:rPr i="1" lang="en-US"/>
              <a:t>Because of their roles in developing software systems, software engineers have significant opportunities to do good or cause harm, to enable others to do good or cause harm, or to influence others to do good or cause harm. To ensure, as much as possible, that their efforts will be used for good, software engineers must commit themselves to making software engineering a beneficial and respected profession. </a:t>
            </a:r>
            <a:endParaRPr/>
          </a:p>
        </p:txBody>
      </p:sp>
      <p:sp>
        <p:nvSpPr>
          <p:cNvPr id="321" name="Google Shape;321;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22" name="Google Shape;322;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29"/>
          <p:cNvSpPr txBox="1"/>
          <p:nvPr>
            <p:ph type="title"/>
          </p:nvPr>
        </p:nvSpPr>
        <p:spPr>
          <a:xfrm>
            <a:off x="457200" y="331897"/>
            <a:ext cx="6873874" cy="83695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ACM/IEEE Code of Ethics </a:t>
            </a:r>
            <a:endParaRPr/>
          </a:p>
        </p:txBody>
      </p:sp>
      <p:sp>
        <p:nvSpPr>
          <p:cNvPr id="329" name="Google Shape;329;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30" name="Google Shape;330;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1" name="Google Shape;331;p29"/>
          <p:cNvSpPr txBox="1"/>
          <p:nvPr/>
        </p:nvSpPr>
        <p:spPr>
          <a:xfrm>
            <a:off x="341350" y="1646632"/>
            <a:ext cx="8461200" cy="4233000"/>
          </a:xfrm>
          <a:prstGeom prst="rect">
            <a:avLst/>
          </a:prstGeom>
          <a:solidFill>
            <a:srgbClr val="FFFF00">
              <a:alpha val="33725"/>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chemeClr val="dk1"/>
                </a:solidFill>
                <a:latin typeface="Arial"/>
                <a:ea typeface="Arial"/>
                <a:cs typeface="Arial"/>
                <a:sym typeface="Arial"/>
              </a:rPr>
              <a:t>Software Engineering Code of Ethics and Professional Practice</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ACM/IEEE-CS Joint Task Force on Software Engineering Ethics and Professional Practices</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a:p>
            <a:pPr indent="0" lvl="0" marL="0" marR="0" rtl="0" algn="l">
              <a:spcBef>
                <a:spcPts val="0"/>
              </a:spcBef>
              <a:spcAft>
                <a:spcPts val="0"/>
              </a:spcAft>
              <a:buNone/>
            </a:pPr>
            <a:r>
              <a:rPr b="1" lang="en-US" sz="1600">
                <a:solidFill>
                  <a:schemeClr val="dk1"/>
                </a:solidFill>
                <a:latin typeface="Arial"/>
                <a:ea typeface="Arial"/>
                <a:cs typeface="Arial"/>
                <a:sym typeface="Arial"/>
              </a:rPr>
              <a:t>PREAMBLE</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The short version of the code summarizes aspirations at a high level of the abstraction; the clauses that are included in the full version give examples and details of how these aspirations change the way we act as software engineering professionals. Without the aspirations, the details can become legalistic and tedious; without the details, the aspirations can become high sounding but empty; together, the aspirations and the details form a cohesive code.</a:t>
            </a:r>
            <a:endParaRPr sz="1600">
              <a:solidFill>
                <a:schemeClr val="dk1"/>
              </a:solidFill>
              <a:latin typeface="Arial"/>
              <a:ea typeface="Arial"/>
              <a:cs typeface="Arial"/>
              <a:sym typeface="Arial"/>
            </a:endParaRPr>
          </a:p>
          <a:p>
            <a:pPr indent="0" lvl="0" marL="0" marR="0" rtl="0" algn="l">
              <a:spcBef>
                <a:spcPts val="600"/>
              </a:spcBef>
              <a:spcAft>
                <a:spcPts val="0"/>
              </a:spcAft>
              <a:buNone/>
            </a:pPr>
            <a:r>
              <a:rPr lang="en-US" sz="1600">
                <a:solidFill>
                  <a:schemeClr val="dk1"/>
                </a:solidFill>
                <a:latin typeface="Arial"/>
                <a:ea typeface="Arial"/>
                <a:cs typeface="Arial"/>
                <a:sym typeface="Arial"/>
              </a:rPr>
              <a:t>Software engineers shall commit themselves to making the analysis, specification, design, development, testing and maintenance of software a beneficial and respected profession. In accordance with their commitment to the health, safety and welfare of the public, software engineers shall adhere to the following Eight Principles:</a:t>
            </a:r>
            <a:endParaRPr sz="1600">
              <a:solidFill>
                <a:schemeClr val="dk1"/>
              </a:solidFill>
              <a:latin typeface="Arial"/>
              <a:ea typeface="Arial"/>
              <a:cs typeface="Arial"/>
              <a:sym typeface="Arial"/>
            </a:endParaRPr>
          </a:p>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Software engineering</a:t>
            </a:r>
            <a:endParaRPr/>
          </a:p>
        </p:txBody>
      </p:sp>
      <p:sp>
        <p:nvSpPr>
          <p:cNvPr id="108" name="Google Shape;108;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 economies of ALL developed nations are </a:t>
            </a:r>
            <a:br>
              <a:rPr lang="en-US"/>
            </a:br>
            <a:r>
              <a:rPr lang="en-US"/>
              <a:t>dependent on software.</a:t>
            </a:r>
            <a:endParaRPr/>
          </a:p>
          <a:p>
            <a:pPr indent="-342900" lvl="0" marL="342900" rtl="0" algn="l">
              <a:spcBef>
                <a:spcPts val="1200"/>
              </a:spcBef>
              <a:spcAft>
                <a:spcPts val="0"/>
              </a:spcAft>
              <a:buClr>
                <a:srgbClr val="46424D"/>
              </a:buClr>
              <a:buSzPts val="2400"/>
              <a:buFont typeface="Noto Sans Symbols"/>
              <a:buChar char="✧"/>
            </a:pPr>
            <a:r>
              <a:rPr lang="en-US"/>
              <a:t>More and more systems are software controlled</a:t>
            </a:r>
            <a:endParaRPr/>
          </a:p>
          <a:p>
            <a:pPr indent="-342900" lvl="0" marL="342900" rtl="0" algn="l">
              <a:spcBef>
                <a:spcPts val="1200"/>
              </a:spcBef>
              <a:spcAft>
                <a:spcPts val="0"/>
              </a:spcAft>
              <a:buClr>
                <a:srgbClr val="46424D"/>
              </a:buClr>
              <a:buSzPts val="2400"/>
              <a:buFont typeface="Noto Sans Symbols"/>
              <a:buChar char="✧"/>
            </a:pPr>
            <a:r>
              <a:rPr lang="en-US"/>
              <a:t>Software engineering is concerned with theories, methods and tools for professional software development.</a:t>
            </a:r>
            <a:endParaRPr/>
          </a:p>
          <a:p>
            <a:pPr indent="-342900" lvl="0" marL="342900" rtl="0" algn="l">
              <a:spcBef>
                <a:spcPts val="1200"/>
              </a:spcBef>
              <a:spcAft>
                <a:spcPts val="0"/>
              </a:spcAft>
              <a:buClr>
                <a:srgbClr val="46424D"/>
              </a:buClr>
              <a:buSzPts val="2400"/>
              <a:buFont typeface="Noto Sans Symbols"/>
              <a:buChar char="✧"/>
            </a:pPr>
            <a:r>
              <a:rPr lang="en-US"/>
              <a:t>Expenditure on software represents a </a:t>
            </a:r>
            <a:br>
              <a:rPr lang="en-US"/>
            </a:br>
            <a:r>
              <a:rPr lang="en-US"/>
              <a:t>significant fraction of GNP in all developed countries.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0"/>
          <p:cNvSpPr txBox="1"/>
          <p:nvPr>
            <p:ph type="title"/>
          </p:nvPr>
        </p:nvSpPr>
        <p:spPr>
          <a:xfrm>
            <a:off x="457200" y="331897"/>
            <a:ext cx="6873874" cy="836957"/>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Ethical principles</a:t>
            </a:r>
            <a:endParaRPr/>
          </a:p>
        </p:txBody>
      </p:sp>
      <p:sp>
        <p:nvSpPr>
          <p:cNvPr id="338" name="Google Shape;338;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39" name="Google Shape;339;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0" name="Google Shape;340;p30"/>
          <p:cNvSpPr txBox="1"/>
          <p:nvPr/>
        </p:nvSpPr>
        <p:spPr>
          <a:xfrm>
            <a:off x="457200" y="1616194"/>
            <a:ext cx="8461312" cy="4770537"/>
          </a:xfrm>
          <a:prstGeom prst="rect">
            <a:avLst/>
          </a:prstGeom>
          <a:solidFill>
            <a:srgbClr val="FFFF00">
              <a:alpha val="33725"/>
            </a:srgbClr>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indent="0" lvl="0" marL="0" marR="0" rtl="0" algn="l">
              <a:spcBef>
                <a:spcPts val="0"/>
              </a:spcBef>
              <a:spcAft>
                <a:spcPts val="0"/>
              </a:spcAft>
              <a:buNone/>
            </a:pPr>
            <a:r>
              <a:rPr lang="en-US" sz="1600">
                <a:solidFill>
                  <a:schemeClr val="dk1"/>
                </a:solidFill>
                <a:latin typeface="Arial"/>
                <a:ea typeface="Arial"/>
                <a:cs typeface="Arial"/>
                <a:sym typeface="Arial"/>
              </a:rPr>
              <a:t>1. PUBLIC - Software engineers shall act consistently with the public interest.</a:t>
            </a:r>
            <a:endParaRPr sz="1600">
              <a:solidFill>
                <a:schemeClr val="dk1"/>
              </a:solidFill>
              <a:latin typeface="Arial"/>
              <a:ea typeface="Arial"/>
              <a:cs typeface="Arial"/>
              <a:sym typeface="Arial"/>
            </a:endParaRPr>
          </a:p>
          <a:p>
            <a:pPr indent="0" lvl="0" marL="0" marR="0" rtl="0" algn="l">
              <a:spcBef>
                <a:spcPts val="600"/>
              </a:spcBef>
              <a:spcAft>
                <a:spcPts val="0"/>
              </a:spcAft>
              <a:buNone/>
            </a:pPr>
            <a:r>
              <a:rPr lang="en-US" sz="1600">
                <a:solidFill>
                  <a:schemeClr val="dk1"/>
                </a:solidFill>
                <a:latin typeface="Arial"/>
                <a:ea typeface="Arial"/>
                <a:cs typeface="Arial"/>
                <a:sym typeface="Arial"/>
              </a:rPr>
              <a:t>2. CLIENT AND EMPLOYER - Software engineers shall act in a manner that is in the best interests of their client and employer consistent with the public interest.</a:t>
            </a:r>
            <a:endParaRPr/>
          </a:p>
          <a:p>
            <a:pPr indent="0" lvl="0" marL="0" marR="0" rtl="0" algn="l">
              <a:spcBef>
                <a:spcPts val="600"/>
              </a:spcBef>
              <a:spcAft>
                <a:spcPts val="0"/>
              </a:spcAft>
              <a:buNone/>
            </a:pPr>
            <a:r>
              <a:rPr lang="en-US" sz="1600">
                <a:solidFill>
                  <a:schemeClr val="dk1"/>
                </a:solidFill>
                <a:latin typeface="Arial"/>
                <a:ea typeface="Arial"/>
                <a:cs typeface="Arial"/>
                <a:sym typeface="Arial"/>
              </a:rPr>
              <a:t>3. PRODUCT - Software engineers shall ensure that their products and related modifications meet the highest professional standards possible.</a:t>
            </a:r>
            <a:endParaRPr sz="1600">
              <a:solidFill>
                <a:schemeClr val="dk1"/>
              </a:solidFill>
              <a:latin typeface="Arial"/>
              <a:ea typeface="Arial"/>
              <a:cs typeface="Arial"/>
              <a:sym typeface="Arial"/>
            </a:endParaRPr>
          </a:p>
          <a:p>
            <a:pPr indent="0" lvl="0" marL="0" marR="0" rtl="0" algn="l">
              <a:spcBef>
                <a:spcPts val="600"/>
              </a:spcBef>
              <a:spcAft>
                <a:spcPts val="0"/>
              </a:spcAft>
              <a:buNone/>
            </a:pPr>
            <a:r>
              <a:rPr lang="en-US" sz="1600">
                <a:solidFill>
                  <a:schemeClr val="dk1"/>
                </a:solidFill>
                <a:latin typeface="Arial"/>
                <a:ea typeface="Arial"/>
                <a:cs typeface="Arial"/>
                <a:sym typeface="Arial"/>
              </a:rPr>
              <a:t>4. JUDGMENT - Software engineers shall maintain integrity and independence in their professional judgment.</a:t>
            </a:r>
            <a:endParaRPr sz="1600">
              <a:solidFill>
                <a:schemeClr val="dk1"/>
              </a:solidFill>
              <a:latin typeface="Arial"/>
              <a:ea typeface="Arial"/>
              <a:cs typeface="Arial"/>
              <a:sym typeface="Arial"/>
            </a:endParaRPr>
          </a:p>
          <a:p>
            <a:pPr indent="0" lvl="0" marL="0" marR="0" rtl="0" algn="l">
              <a:spcBef>
                <a:spcPts val="600"/>
              </a:spcBef>
              <a:spcAft>
                <a:spcPts val="0"/>
              </a:spcAft>
              <a:buNone/>
            </a:pPr>
            <a:r>
              <a:rPr lang="en-US" sz="1600">
                <a:solidFill>
                  <a:schemeClr val="dk1"/>
                </a:solidFill>
                <a:latin typeface="Arial"/>
                <a:ea typeface="Arial"/>
                <a:cs typeface="Arial"/>
                <a:sym typeface="Arial"/>
              </a:rPr>
              <a:t>5. MANAGEMENT - Software engineering managers and leaders shall subscribe to and promote an ethical approach to the management of software development and maintenance.</a:t>
            </a:r>
            <a:endParaRPr sz="1600">
              <a:solidFill>
                <a:schemeClr val="dk1"/>
              </a:solidFill>
              <a:latin typeface="Arial"/>
              <a:ea typeface="Arial"/>
              <a:cs typeface="Arial"/>
              <a:sym typeface="Arial"/>
            </a:endParaRPr>
          </a:p>
          <a:p>
            <a:pPr indent="0" lvl="0" marL="0" marR="0" rtl="0" algn="l">
              <a:spcBef>
                <a:spcPts val="600"/>
              </a:spcBef>
              <a:spcAft>
                <a:spcPts val="0"/>
              </a:spcAft>
              <a:buNone/>
            </a:pPr>
            <a:r>
              <a:rPr lang="en-US" sz="1600">
                <a:solidFill>
                  <a:schemeClr val="dk1"/>
                </a:solidFill>
                <a:latin typeface="Arial"/>
                <a:ea typeface="Arial"/>
                <a:cs typeface="Arial"/>
                <a:sym typeface="Arial"/>
              </a:rPr>
              <a:t>6. PROFESSION - Software engineers shall advance the integrity and reputation of the profession consistent with the public interest.</a:t>
            </a:r>
            <a:endParaRPr sz="1600">
              <a:solidFill>
                <a:schemeClr val="dk1"/>
              </a:solidFill>
              <a:latin typeface="Arial"/>
              <a:ea typeface="Arial"/>
              <a:cs typeface="Arial"/>
              <a:sym typeface="Arial"/>
            </a:endParaRPr>
          </a:p>
          <a:p>
            <a:pPr indent="0" lvl="0" marL="0" marR="0" rtl="0" algn="l">
              <a:spcBef>
                <a:spcPts val="600"/>
              </a:spcBef>
              <a:spcAft>
                <a:spcPts val="0"/>
              </a:spcAft>
              <a:buNone/>
            </a:pPr>
            <a:r>
              <a:rPr lang="en-US" sz="1600">
                <a:solidFill>
                  <a:schemeClr val="dk1"/>
                </a:solidFill>
                <a:latin typeface="Arial"/>
                <a:ea typeface="Arial"/>
                <a:cs typeface="Arial"/>
                <a:sym typeface="Arial"/>
              </a:rPr>
              <a:t>7. COLLEAGUES - Software engineers shall be fair to and supportive of their colleagues.</a:t>
            </a:r>
            <a:endParaRPr sz="1600">
              <a:solidFill>
                <a:schemeClr val="dk1"/>
              </a:solidFill>
              <a:latin typeface="Arial"/>
              <a:ea typeface="Arial"/>
              <a:cs typeface="Arial"/>
              <a:sym typeface="Arial"/>
            </a:endParaRPr>
          </a:p>
          <a:p>
            <a:pPr indent="0" lvl="0" marL="0" marR="0" rtl="0" algn="l">
              <a:spcBef>
                <a:spcPts val="600"/>
              </a:spcBef>
              <a:spcAft>
                <a:spcPts val="0"/>
              </a:spcAft>
              <a:buNone/>
            </a:pPr>
            <a:r>
              <a:rPr lang="en-US" sz="1600">
                <a:solidFill>
                  <a:schemeClr val="dk1"/>
                </a:solidFill>
                <a:latin typeface="Arial"/>
                <a:ea typeface="Arial"/>
                <a:cs typeface="Arial"/>
                <a:sym typeface="Arial"/>
              </a:rPr>
              <a:t>8. SELF - Software engineers shall participate in lifelong learning regarding the practice of their profession and shall promote an ethical approach to the practice of the profession.</a:t>
            </a:r>
            <a:endParaRPr/>
          </a:p>
          <a:p>
            <a:pPr indent="0" lvl="0" marL="0" marR="0" rtl="0" algn="l">
              <a:spcBef>
                <a:spcPts val="600"/>
              </a:spcBef>
              <a:spcAft>
                <a:spcPts val="0"/>
              </a:spcAft>
              <a:buNone/>
            </a:pPr>
            <a:r>
              <a:t/>
            </a:r>
            <a:endParaRPr sz="120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Ethical dilemmas</a:t>
            </a:r>
            <a:endParaRPr/>
          </a:p>
        </p:txBody>
      </p:sp>
      <p:sp>
        <p:nvSpPr>
          <p:cNvPr id="347" name="Google Shape;347;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Disagreement in principle with the policies of senior management.</a:t>
            </a:r>
            <a:endParaRPr/>
          </a:p>
          <a:p>
            <a:pPr indent="-342900" lvl="0" marL="342900" rtl="0" algn="l">
              <a:spcBef>
                <a:spcPts val="1200"/>
              </a:spcBef>
              <a:spcAft>
                <a:spcPts val="0"/>
              </a:spcAft>
              <a:buClr>
                <a:srgbClr val="46424D"/>
              </a:buClr>
              <a:buSzPts val="2400"/>
              <a:buFont typeface="Noto Sans Symbols"/>
              <a:buChar char="✧"/>
            </a:pPr>
            <a:r>
              <a:rPr lang="en-US"/>
              <a:t>Your employer acts in an unethical way and releases a safety-critical system without finishing the testing of the system.</a:t>
            </a:r>
            <a:endParaRPr/>
          </a:p>
          <a:p>
            <a:pPr indent="-342900" lvl="0" marL="342900" rtl="0" algn="l">
              <a:spcBef>
                <a:spcPts val="1200"/>
              </a:spcBef>
              <a:spcAft>
                <a:spcPts val="0"/>
              </a:spcAft>
              <a:buClr>
                <a:srgbClr val="46424D"/>
              </a:buClr>
              <a:buSzPts val="2400"/>
              <a:buFont typeface="Noto Sans Symbols"/>
              <a:buChar char="✧"/>
            </a:pPr>
            <a:r>
              <a:rPr lang="en-US"/>
              <a:t>Participation in the development of military weapons systems or nuclear systems.</a:t>
            </a:r>
            <a:endParaRPr/>
          </a:p>
          <a:p>
            <a:pPr indent="-190500" lvl="0" marL="342900" rtl="0" algn="l">
              <a:spcBef>
                <a:spcPts val="1200"/>
              </a:spcBef>
              <a:spcAft>
                <a:spcPts val="0"/>
              </a:spcAft>
              <a:buClr>
                <a:srgbClr val="46424D"/>
              </a:buClr>
              <a:buSzPts val="2400"/>
              <a:buFont typeface="Noto Sans Symbols"/>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3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Case studies</a:t>
            </a:r>
            <a:endParaRPr/>
          </a:p>
        </p:txBody>
      </p:sp>
      <p:sp>
        <p:nvSpPr>
          <p:cNvPr id="354" name="Google Shape;354;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A personal insulin pump</a:t>
            </a:r>
            <a:endParaRPr/>
          </a:p>
          <a:p>
            <a:pPr indent="-285750" lvl="1" marL="742950" rtl="0" algn="l">
              <a:spcBef>
                <a:spcPts val="900"/>
              </a:spcBef>
              <a:spcAft>
                <a:spcPts val="0"/>
              </a:spcAft>
              <a:buClr>
                <a:srgbClr val="46424D"/>
              </a:buClr>
              <a:buSzPts val="2000"/>
              <a:buChar char="▪"/>
            </a:pPr>
            <a:r>
              <a:rPr lang="en-US"/>
              <a:t>An embedded system in an insulin pump used by diabetics to maintain blood glucose control.</a:t>
            </a:r>
            <a:endParaRPr/>
          </a:p>
          <a:p>
            <a:pPr indent="-342900" lvl="0" marL="342900" rtl="0" algn="l">
              <a:spcBef>
                <a:spcPts val="900"/>
              </a:spcBef>
              <a:spcAft>
                <a:spcPts val="0"/>
              </a:spcAft>
              <a:buClr>
                <a:srgbClr val="46424D"/>
              </a:buClr>
              <a:buSzPts val="2400"/>
              <a:buFont typeface="Noto Sans Symbols"/>
              <a:buChar char="✧"/>
            </a:pPr>
            <a:r>
              <a:rPr lang="en-US"/>
              <a:t>A mental health case patient management system</a:t>
            </a:r>
            <a:endParaRPr/>
          </a:p>
          <a:p>
            <a:pPr indent="-285750" lvl="1" marL="742950" rtl="0" algn="l">
              <a:spcBef>
                <a:spcPts val="900"/>
              </a:spcBef>
              <a:spcAft>
                <a:spcPts val="0"/>
              </a:spcAft>
              <a:buClr>
                <a:srgbClr val="46424D"/>
              </a:buClr>
              <a:buSzPts val="2000"/>
              <a:buChar char="▪"/>
            </a:pPr>
            <a:r>
              <a:rPr lang="en-US"/>
              <a:t>A system used to maintain records of people receiving care for mental health problems.</a:t>
            </a:r>
            <a:endParaRPr/>
          </a:p>
          <a:p>
            <a:pPr indent="-342900" lvl="0" marL="342900" rtl="0" algn="l">
              <a:spcBef>
                <a:spcPts val="900"/>
              </a:spcBef>
              <a:spcAft>
                <a:spcPts val="0"/>
              </a:spcAft>
              <a:buClr>
                <a:srgbClr val="46424D"/>
              </a:buClr>
              <a:buSzPts val="2400"/>
              <a:buFont typeface="Noto Sans Symbols"/>
              <a:buChar char="✧"/>
            </a:pPr>
            <a:r>
              <a:rPr lang="en-US"/>
              <a:t>A wilderness weather station</a:t>
            </a:r>
            <a:endParaRPr/>
          </a:p>
          <a:p>
            <a:pPr indent="-285750" lvl="1" marL="742950" rtl="0" algn="l">
              <a:spcBef>
                <a:spcPts val="900"/>
              </a:spcBef>
              <a:spcAft>
                <a:spcPts val="0"/>
              </a:spcAft>
              <a:buClr>
                <a:srgbClr val="46424D"/>
              </a:buClr>
              <a:buSzPts val="2000"/>
              <a:buChar char="▪"/>
            </a:pPr>
            <a:r>
              <a:rPr lang="en-US"/>
              <a:t>A data collection system that collects data about weather conditions in remote areas.</a:t>
            </a:r>
            <a:endParaRPr/>
          </a:p>
        </p:txBody>
      </p:sp>
      <p:sp>
        <p:nvSpPr>
          <p:cNvPr id="355" name="Google Shape;355;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56" name="Google Shape;356;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Insulin pump control system</a:t>
            </a:r>
            <a:endParaRPr/>
          </a:p>
        </p:txBody>
      </p:sp>
      <p:sp>
        <p:nvSpPr>
          <p:cNvPr id="363" name="Google Shape;363;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Collects data from a blood sugar sensor and calculates the amount of insulin required to be injected.</a:t>
            </a:r>
            <a:endParaRPr/>
          </a:p>
          <a:p>
            <a:pPr indent="-342900" lvl="0" marL="342900" rtl="0" algn="l">
              <a:spcBef>
                <a:spcPts val="1200"/>
              </a:spcBef>
              <a:spcAft>
                <a:spcPts val="0"/>
              </a:spcAft>
              <a:buClr>
                <a:srgbClr val="46424D"/>
              </a:buClr>
              <a:buSzPts val="2400"/>
              <a:buFont typeface="Noto Sans Symbols"/>
              <a:buChar char="✧"/>
            </a:pPr>
            <a:r>
              <a:rPr lang="en-US"/>
              <a:t>Calculation based on the rate of change of blood sugar levels.</a:t>
            </a:r>
            <a:endParaRPr/>
          </a:p>
          <a:p>
            <a:pPr indent="-342900" lvl="0" marL="342900" rtl="0" algn="l">
              <a:spcBef>
                <a:spcPts val="1200"/>
              </a:spcBef>
              <a:spcAft>
                <a:spcPts val="0"/>
              </a:spcAft>
              <a:buClr>
                <a:srgbClr val="46424D"/>
              </a:buClr>
              <a:buSzPts val="2400"/>
              <a:buFont typeface="Noto Sans Symbols"/>
              <a:buChar char="✧"/>
            </a:pPr>
            <a:r>
              <a:rPr lang="en-US"/>
              <a:t>Sends signals to a micro-pump to deliver the correct dose of insulin.</a:t>
            </a:r>
            <a:endParaRPr/>
          </a:p>
          <a:p>
            <a:pPr indent="-342900" lvl="0" marL="342900" rtl="0" algn="l">
              <a:spcBef>
                <a:spcPts val="1200"/>
              </a:spcBef>
              <a:spcAft>
                <a:spcPts val="0"/>
              </a:spcAft>
              <a:buClr>
                <a:srgbClr val="46424D"/>
              </a:buClr>
              <a:buSzPts val="2400"/>
              <a:buFont typeface="Noto Sans Symbols"/>
              <a:buChar char="✧"/>
            </a:pPr>
            <a:r>
              <a:rPr lang="en-US"/>
              <a:t>Safety-critical system as low blood sugars can lead to brain malfunctioning, coma and death; high-blood sugar levels have long-term consequences such as eye and kidney damage.</a:t>
            </a:r>
            <a:endParaRPr/>
          </a:p>
        </p:txBody>
      </p:sp>
      <p:sp>
        <p:nvSpPr>
          <p:cNvPr id="364" name="Google Shape;364;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65" name="Google Shape;365;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3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Insulin pump hardware architecture</a:t>
            </a:r>
            <a:endParaRPr/>
          </a:p>
        </p:txBody>
      </p:sp>
      <p:sp>
        <p:nvSpPr>
          <p:cNvPr id="372" name="Google Shape;372;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73" name="Google Shape;373;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1.4 InsulinPumpHW.eps" id="374" name="Google Shape;374;p34"/>
          <p:cNvPicPr preferRelativeResize="0"/>
          <p:nvPr/>
        </p:nvPicPr>
        <p:blipFill rotWithShape="1">
          <a:blip r:embed="rId3">
            <a:alphaModFix/>
          </a:blip>
          <a:srcRect b="0" l="0" r="0" t="0"/>
          <a:stretch/>
        </p:blipFill>
        <p:spPr>
          <a:xfrm>
            <a:off x="1185875" y="1606375"/>
            <a:ext cx="6729400" cy="4282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Activity model of the insulin pump</a:t>
            </a:r>
            <a:endParaRPr/>
          </a:p>
        </p:txBody>
      </p:sp>
      <p:sp>
        <p:nvSpPr>
          <p:cNvPr id="381" name="Google Shape;381;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82" name="Google Shape;382;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1.5 InsulinPumpActDiag.eps" id="383" name="Google Shape;383;p35"/>
          <p:cNvPicPr preferRelativeResize="0"/>
          <p:nvPr/>
        </p:nvPicPr>
        <p:blipFill rotWithShape="1">
          <a:blip r:embed="rId3">
            <a:alphaModFix/>
          </a:blip>
          <a:srcRect b="0" l="0" r="0" t="0"/>
          <a:stretch/>
        </p:blipFill>
        <p:spPr>
          <a:xfrm>
            <a:off x="1522043" y="2497946"/>
            <a:ext cx="6537900" cy="223900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Essential high-level requirements</a:t>
            </a:r>
            <a:endParaRPr/>
          </a:p>
        </p:txBody>
      </p:sp>
      <p:sp>
        <p:nvSpPr>
          <p:cNvPr id="390" name="Google Shape;390;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 system shall be available to deliver insulin when required. </a:t>
            </a:r>
            <a:endParaRPr/>
          </a:p>
          <a:p>
            <a:pPr indent="-342900" lvl="0" marL="342900" rtl="0" algn="l">
              <a:spcBef>
                <a:spcPts val="1200"/>
              </a:spcBef>
              <a:spcAft>
                <a:spcPts val="0"/>
              </a:spcAft>
              <a:buClr>
                <a:srgbClr val="46424D"/>
              </a:buClr>
              <a:buSzPts val="2400"/>
              <a:buFont typeface="Noto Sans Symbols"/>
              <a:buChar char="✧"/>
            </a:pPr>
            <a:r>
              <a:rPr lang="en-US"/>
              <a:t>The system shall perform reliably and deliver the correct amount of insulin to counteract the current level of blood sugar.</a:t>
            </a:r>
            <a:endParaRPr/>
          </a:p>
          <a:p>
            <a:pPr indent="-342900" lvl="0" marL="342900" rtl="0" algn="l">
              <a:spcBef>
                <a:spcPts val="1200"/>
              </a:spcBef>
              <a:spcAft>
                <a:spcPts val="0"/>
              </a:spcAft>
              <a:buClr>
                <a:srgbClr val="46424D"/>
              </a:buClr>
              <a:buSzPts val="2400"/>
              <a:buFont typeface="Noto Sans Symbols"/>
              <a:buChar char="✧"/>
            </a:pPr>
            <a:r>
              <a:rPr lang="en-US"/>
              <a:t>The system must therefore be designed and implemented to ensure that the system always meets these requirements. </a:t>
            </a:r>
            <a:endParaRPr/>
          </a:p>
        </p:txBody>
      </p:sp>
      <p:sp>
        <p:nvSpPr>
          <p:cNvPr id="391" name="Google Shape;391;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392" name="Google Shape;392;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 patient information system for mental health care</a:t>
            </a:r>
            <a:endParaRPr/>
          </a:p>
        </p:txBody>
      </p:sp>
      <p:sp>
        <p:nvSpPr>
          <p:cNvPr id="399" name="Google Shape;399;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A patient information system to support mental health care is a medical information system that maintains information about patients suffering from mental health problems and the treatments that they have received.</a:t>
            </a:r>
            <a:endParaRPr/>
          </a:p>
          <a:p>
            <a:pPr indent="-342900" lvl="0" marL="342900" rtl="0" algn="l">
              <a:spcBef>
                <a:spcPts val="1200"/>
              </a:spcBef>
              <a:spcAft>
                <a:spcPts val="0"/>
              </a:spcAft>
              <a:buClr>
                <a:srgbClr val="46424D"/>
              </a:buClr>
              <a:buSzPts val="2400"/>
              <a:buFont typeface="Noto Sans Symbols"/>
              <a:buChar char="✧"/>
            </a:pPr>
            <a:r>
              <a:rPr lang="en-US"/>
              <a:t>Most mental health patients do not require dedicated hospital treatment but need to attend specialist clinics regularly where they can meet a doctor who has detailed knowledge of their problems.</a:t>
            </a:r>
            <a:endParaRPr/>
          </a:p>
          <a:p>
            <a:pPr indent="-342900" lvl="0" marL="342900" rtl="0" algn="l">
              <a:spcBef>
                <a:spcPts val="1200"/>
              </a:spcBef>
              <a:spcAft>
                <a:spcPts val="0"/>
              </a:spcAft>
              <a:buClr>
                <a:srgbClr val="46424D"/>
              </a:buClr>
              <a:buSzPts val="2400"/>
              <a:buFont typeface="Noto Sans Symbols"/>
              <a:buChar char="✧"/>
            </a:pPr>
            <a:r>
              <a:rPr lang="en-US"/>
              <a:t>To make it easier for patients to attend, these clinics are not just run in hospitals. They may also be held in local medical practices or community centres. </a:t>
            </a:r>
            <a:endParaRPr/>
          </a:p>
        </p:txBody>
      </p:sp>
      <p:sp>
        <p:nvSpPr>
          <p:cNvPr id="400" name="Google Shape;400;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01" name="Google Shape;401;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3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MHC-PMS</a:t>
            </a:r>
            <a:endParaRPr/>
          </a:p>
        </p:txBody>
      </p:sp>
      <p:sp>
        <p:nvSpPr>
          <p:cNvPr id="408" name="Google Shape;408;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 MHC-PMS (Mental Health Care-Patient Management System) is an information system that is intended for use in clinics.</a:t>
            </a:r>
            <a:endParaRPr/>
          </a:p>
          <a:p>
            <a:pPr indent="-342900" lvl="0" marL="342900" rtl="0" algn="l">
              <a:spcBef>
                <a:spcPts val="1200"/>
              </a:spcBef>
              <a:spcAft>
                <a:spcPts val="0"/>
              </a:spcAft>
              <a:buClr>
                <a:srgbClr val="46424D"/>
              </a:buClr>
              <a:buSzPts val="2400"/>
              <a:buFont typeface="Noto Sans Symbols"/>
              <a:buChar char="✧"/>
            </a:pPr>
            <a:r>
              <a:rPr lang="en-US"/>
              <a:t>It makes use of a centralized database of patient information but has also been designed to run on a PC, so that it may be accessed and used from sites that do not have secure network connectivity.</a:t>
            </a:r>
            <a:endParaRPr/>
          </a:p>
          <a:p>
            <a:pPr indent="-342900" lvl="0" marL="342900" rtl="0" algn="l">
              <a:spcBef>
                <a:spcPts val="1200"/>
              </a:spcBef>
              <a:spcAft>
                <a:spcPts val="0"/>
              </a:spcAft>
              <a:buClr>
                <a:srgbClr val="46424D"/>
              </a:buClr>
              <a:buSzPts val="2400"/>
              <a:buFont typeface="Noto Sans Symbols"/>
              <a:buChar char="✧"/>
            </a:pPr>
            <a:r>
              <a:rPr lang="en-US"/>
              <a:t>When the local systems have secure network access, they use patient information in the database but they can download and use local copies of patient records when they are disconnected. </a:t>
            </a:r>
            <a:endParaRPr/>
          </a:p>
        </p:txBody>
      </p:sp>
      <p:sp>
        <p:nvSpPr>
          <p:cNvPr id="409" name="Google Shape;409;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10" name="Google Shape;410;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MHC-PMS goals</a:t>
            </a:r>
            <a:endParaRPr/>
          </a:p>
        </p:txBody>
      </p:sp>
      <p:sp>
        <p:nvSpPr>
          <p:cNvPr id="417" name="Google Shape;417;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To generate management information that allows health service managers to assess performance against local and government targets.</a:t>
            </a:r>
            <a:endParaRPr/>
          </a:p>
          <a:p>
            <a:pPr indent="-342900" lvl="0" marL="342900" rtl="0" algn="l">
              <a:spcBef>
                <a:spcPts val="1200"/>
              </a:spcBef>
              <a:spcAft>
                <a:spcPts val="0"/>
              </a:spcAft>
              <a:buClr>
                <a:srgbClr val="46424D"/>
              </a:buClr>
              <a:buSzPts val="2400"/>
              <a:buFont typeface="Noto Sans Symbols"/>
              <a:buChar char="✧"/>
            </a:pPr>
            <a:r>
              <a:rPr lang="en-US"/>
              <a:t>To provide medical staff with timely information to support the treatment of patients.</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418" name="Google Shape;418;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19" name="Google Shape;419;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Software costs</a:t>
            </a:r>
            <a:endParaRPr/>
          </a:p>
        </p:txBody>
      </p:sp>
      <p:sp>
        <p:nvSpPr>
          <p:cNvPr id="114" name="Google Shape;114;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Software costs often dominate computer system costs. The costs of software on a PC are often greater than the hardware cost.</a:t>
            </a:r>
            <a:endParaRPr/>
          </a:p>
          <a:p>
            <a:pPr indent="-342900" lvl="0" marL="342900" rtl="0" algn="l">
              <a:spcBef>
                <a:spcPts val="1200"/>
              </a:spcBef>
              <a:spcAft>
                <a:spcPts val="0"/>
              </a:spcAft>
              <a:buClr>
                <a:srgbClr val="46424D"/>
              </a:buClr>
              <a:buSzPts val="2400"/>
              <a:buFont typeface="Noto Sans Symbols"/>
              <a:buChar char="✧"/>
            </a:pPr>
            <a:r>
              <a:rPr lang="en-US"/>
              <a:t>Software costs more to maintain than it does to develop. For systems with a long life, maintenance costs may be several times development costs.</a:t>
            </a:r>
            <a:endParaRPr/>
          </a:p>
          <a:p>
            <a:pPr indent="-342900" lvl="0" marL="342900" rtl="0" algn="l">
              <a:spcBef>
                <a:spcPts val="1200"/>
              </a:spcBef>
              <a:spcAft>
                <a:spcPts val="0"/>
              </a:spcAft>
              <a:buClr>
                <a:srgbClr val="46424D"/>
              </a:buClr>
              <a:buSzPts val="2400"/>
              <a:buFont typeface="Noto Sans Symbols"/>
              <a:buChar char="✧"/>
            </a:pPr>
            <a:r>
              <a:rPr lang="en-US"/>
              <a:t>Software engineering is concerned with cost-effective software development.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0"/>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organization of the MHC-PMS </a:t>
            </a:r>
            <a:endParaRPr/>
          </a:p>
        </p:txBody>
      </p:sp>
      <p:sp>
        <p:nvSpPr>
          <p:cNvPr id="426" name="Google Shape;426;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27" name="Google Shape;427;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1.6 MHC-PMS.eps" id="428" name="Google Shape;428;p40"/>
          <p:cNvPicPr preferRelativeResize="0"/>
          <p:nvPr/>
        </p:nvPicPr>
        <p:blipFill rotWithShape="1">
          <a:blip r:embed="rId3">
            <a:alphaModFix/>
          </a:blip>
          <a:srcRect b="0" l="0" r="0" t="0"/>
          <a:stretch/>
        </p:blipFill>
        <p:spPr>
          <a:xfrm>
            <a:off x="2203904" y="1899312"/>
            <a:ext cx="5289771" cy="3339728"/>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41"/>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MHC-PMS key features</a:t>
            </a:r>
            <a:endParaRPr/>
          </a:p>
        </p:txBody>
      </p:sp>
      <p:sp>
        <p:nvSpPr>
          <p:cNvPr id="435" name="Google Shape;435;p41"/>
          <p:cNvSpPr txBox="1"/>
          <p:nvPr>
            <p:ph idx="1" type="body"/>
          </p:nvPr>
        </p:nvSpPr>
        <p:spPr>
          <a:xfrm>
            <a:off x="457200" y="1600200"/>
            <a:ext cx="8473992"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Individual care management</a:t>
            </a:r>
            <a:endParaRPr/>
          </a:p>
          <a:p>
            <a:pPr indent="-285750" lvl="1" marL="742950" rtl="0" algn="l">
              <a:spcBef>
                <a:spcPts val="900"/>
              </a:spcBef>
              <a:spcAft>
                <a:spcPts val="0"/>
              </a:spcAft>
              <a:buClr>
                <a:srgbClr val="46424D"/>
              </a:buClr>
              <a:buSzPts val="2000"/>
              <a:buChar char="▪"/>
            </a:pPr>
            <a:r>
              <a:rPr lang="en-US"/>
              <a:t>Clinicians can create records for patients, edit the information in the system, view patient history, etc. The system supports data summaries so that doctors can quickly learn about the key problems and treatments that have been prescribed.</a:t>
            </a:r>
            <a:endParaRPr/>
          </a:p>
          <a:p>
            <a:pPr indent="-342900" lvl="0" marL="342900" rtl="0" algn="l">
              <a:spcBef>
                <a:spcPts val="900"/>
              </a:spcBef>
              <a:spcAft>
                <a:spcPts val="0"/>
              </a:spcAft>
              <a:buClr>
                <a:srgbClr val="46424D"/>
              </a:buClr>
              <a:buSzPts val="2400"/>
              <a:buFont typeface="Noto Sans Symbols"/>
              <a:buChar char="✧"/>
            </a:pPr>
            <a:r>
              <a:rPr lang="en-US"/>
              <a:t>Patient monitoring</a:t>
            </a:r>
            <a:endParaRPr/>
          </a:p>
          <a:p>
            <a:pPr indent="-285750" lvl="1" marL="742950" rtl="0" algn="l">
              <a:spcBef>
                <a:spcPts val="900"/>
              </a:spcBef>
              <a:spcAft>
                <a:spcPts val="0"/>
              </a:spcAft>
              <a:buClr>
                <a:srgbClr val="46424D"/>
              </a:buClr>
              <a:buSzPts val="2000"/>
              <a:buChar char="▪"/>
            </a:pPr>
            <a:r>
              <a:rPr lang="en-US"/>
              <a:t>The system monitors the records of patients that are involved in treatment and issues warnings if possible problems are detected.</a:t>
            </a:r>
            <a:endParaRPr/>
          </a:p>
          <a:p>
            <a:pPr indent="-342900" lvl="0" marL="342900" rtl="0" algn="l">
              <a:spcBef>
                <a:spcPts val="900"/>
              </a:spcBef>
              <a:spcAft>
                <a:spcPts val="0"/>
              </a:spcAft>
              <a:buClr>
                <a:srgbClr val="46424D"/>
              </a:buClr>
              <a:buSzPts val="2400"/>
              <a:buFont typeface="Noto Sans Symbols"/>
              <a:buChar char="✧"/>
            </a:pPr>
            <a:r>
              <a:rPr lang="en-US"/>
              <a:t>Administrative reporting</a:t>
            </a:r>
            <a:endParaRPr/>
          </a:p>
          <a:p>
            <a:pPr indent="-285750" lvl="1" marL="742950" rtl="0" algn="l">
              <a:spcBef>
                <a:spcPts val="900"/>
              </a:spcBef>
              <a:spcAft>
                <a:spcPts val="0"/>
              </a:spcAft>
              <a:buClr>
                <a:srgbClr val="46424D"/>
              </a:buClr>
              <a:buSzPts val="2000"/>
              <a:buChar char="▪"/>
            </a:pPr>
            <a:r>
              <a:rPr lang="en-US"/>
              <a:t>The system generates monthly management reports showing the number of patients treated at each clinic, the number of patients who have entered and left the care system, number of patients sectioned, the drugs prescribed and their costs, etc. </a:t>
            </a:r>
            <a:endParaRPr/>
          </a:p>
        </p:txBody>
      </p:sp>
      <p:sp>
        <p:nvSpPr>
          <p:cNvPr id="436" name="Google Shape;436;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37" name="Google Shape;437;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42"/>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MHC-PMS concerns</a:t>
            </a:r>
            <a:endParaRPr/>
          </a:p>
        </p:txBody>
      </p:sp>
      <p:sp>
        <p:nvSpPr>
          <p:cNvPr id="444" name="Google Shape;444;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Privacy</a:t>
            </a:r>
            <a:endParaRPr/>
          </a:p>
          <a:p>
            <a:pPr indent="-285750" lvl="1" marL="742950" rtl="0" algn="l">
              <a:spcBef>
                <a:spcPts val="900"/>
              </a:spcBef>
              <a:spcAft>
                <a:spcPts val="0"/>
              </a:spcAft>
              <a:buClr>
                <a:srgbClr val="46424D"/>
              </a:buClr>
              <a:buSzPts val="2000"/>
              <a:buChar char="▪"/>
            </a:pPr>
            <a:r>
              <a:rPr lang="en-US"/>
              <a:t>It is essential that patient information is confidential and is never disclosed to anyone apart from authorised medical staff and the patient themselves. </a:t>
            </a:r>
            <a:endParaRPr/>
          </a:p>
          <a:p>
            <a:pPr indent="-342900" lvl="0" marL="342900" rtl="0" algn="l">
              <a:spcBef>
                <a:spcPts val="900"/>
              </a:spcBef>
              <a:spcAft>
                <a:spcPts val="0"/>
              </a:spcAft>
              <a:buClr>
                <a:srgbClr val="46424D"/>
              </a:buClr>
              <a:buSzPts val="2400"/>
              <a:buFont typeface="Noto Sans Symbols"/>
              <a:buChar char="✧"/>
            </a:pPr>
            <a:r>
              <a:rPr lang="en-US"/>
              <a:t>Safety</a:t>
            </a:r>
            <a:endParaRPr/>
          </a:p>
          <a:p>
            <a:pPr indent="-285750" lvl="1" marL="742950" rtl="0" algn="l">
              <a:spcBef>
                <a:spcPts val="900"/>
              </a:spcBef>
              <a:spcAft>
                <a:spcPts val="0"/>
              </a:spcAft>
              <a:buClr>
                <a:srgbClr val="46424D"/>
              </a:buClr>
              <a:buSzPts val="2000"/>
              <a:buChar char="▪"/>
            </a:pPr>
            <a:r>
              <a:rPr lang="en-US"/>
              <a:t>Some mental illnesses cause patients to become suicidal or a danger to other people. Wherever possible, the system should warn medical staff about potentially suicidal or dangerous patients.</a:t>
            </a:r>
            <a:endParaRPr/>
          </a:p>
          <a:p>
            <a:pPr indent="-285750" lvl="1" marL="742950" rtl="0" algn="l">
              <a:spcBef>
                <a:spcPts val="600"/>
              </a:spcBef>
              <a:spcAft>
                <a:spcPts val="0"/>
              </a:spcAft>
              <a:buClr>
                <a:srgbClr val="46424D"/>
              </a:buClr>
              <a:buSzPts val="2000"/>
              <a:buChar char="▪"/>
            </a:pPr>
            <a:r>
              <a:rPr lang="en-US"/>
              <a:t>The system must be available when needed otherwise safety may be compromised and it may be impossible to prescribe the correct medication to patients. </a:t>
            </a:r>
            <a:endParaRPr/>
          </a:p>
        </p:txBody>
      </p:sp>
      <p:sp>
        <p:nvSpPr>
          <p:cNvPr id="445" name="Google Shape;445;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46" name="Google Shape;446;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43"/>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Wilderness weather station</a:t>
            </a:r>
            <a:endParaRPr/>
          </a:p>
        </p:txBody>
      </p:sp>
      <p:sp>
        <p:nvSpPr>
          <p:cNvPr id="453" name="Google Shape;453;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The government of a country with large areas of wilderness decides to deploy several hundred weather stations in remote areas.</a:t>
            </a:r>
            <a:endParaRPr/>
          </a:p>
          <a:p>
            <a:pPr indent="-342900" lvl="0" marL="342900" rtl="0" algn="l">
              <a:spcBef>
                <a:spcPts val="1200"/>
              </a:spcBef>
              <a:spcAft>
                <a:spcPts val="0"/>
              </a:spcAft>
              <a:buClr>
                <a:srgbClr val="46424D"/>
              </a:buClr>
              <a:buSzPts val="2400"/>
              <a:buFont typeface="Noto Sans Symbols"/>
              <a:buChar char="✧"/>
            </a:pPr>
            <a:r>
              <a:rPr lang="en-US"/>
              <a:t>Weather stations collect data from a set of instruments that measure temperature and pressure, sunshine, rainfall, wind speed and wind direction.</a:t>
            </a:r>
            <a:endParaRPr/>
          </a:p>
          <a:p>
            <a:pPr indent="-285750" lvl="1" marL="742950" rtl="0" algn="l">
              <a:spcBef>
                <a:spcPts val="900"/>
              </a:spcBef>
              <a:spcAft>
                <a:spcPts val="0"/>
              </a:spcAft>
              <a:buClr>
                <a:srgbClr val="46424D"/>
              </a:buClr>
              <a:buSzPts val="2000"/>
              <a:buChar char="▪"/>
            </a:pPr>
            <a:r>
              <a:rPr lang="en-US"/>
              <a:t>The weather station includes a number of instruments that measure weather parameters such as the wind speed and direction, the ground and air temperatures, the barometric pressure and the rainfall over a 24-hour period. Each of these instruments is controlled by a software system that takes parameter readings periodically and manages the data collected from the instruments.  </a:t>
            </a:r>
            <a:endParaRPr/>
          </a:p>
          <a:p>
            <a:pPr indent="-190500" lvl="0" marL="342900" rtl="0" algn="l">
              <a:spcBef>
                <a:spcPts val="900"/>
              </a:spcBef>
              <a:spcAft>
                <a:spcPts val="0"/>
              </a:spcAft>
              <a:buClr>
                <a:srgbClr val="46424D"/>
              </a:buClr>
              <a:buSzPts val="2400"/>
              <a:buFont typeface="Noto Sans Symbols"/>
              <a:buNone/>
            </a:pPr>
            <a:r>
              <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454" name="Google Shape;454;p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55" name="Google Shape;455;p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44"/>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The weather station’s environment </a:t>
            </a:r>
            <a:endParaRPr/>
          </a:p>
        </p:txBody>
      </p:sp>
      <p:sp>
        <p:nvSpPr>
          <p:cNvPr id="462" name="Google Shape;462;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63" name="Google Shape;463;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descr="1.7 WeatherStationEnv.eps" id="464" name="Google Shape;464;p44"/>
          <p:cNvPicPr preferRelativeResize="0"/>
          <p:nvPr/>
        </p:nvPicPr>
        <p:blipFill rotWithShape="1">
          <a:blip r:embed="rId3">
            <a:alphaModFix/>
          </a:blip>
          <a:srcRect b="0" l="0" r="0" t="0"/>
          <a:stretch/>
        </p:blipFill>
        <p:spPr>
          <a:xfrm>
            <a:off x="1932944" y="2314698"/>
            <a:ext cx="5159738" cy="249090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4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Weather information system</a:t>
            </a:r>
            <a:endParaRPr/>
          </a:p>
        </p:txBody>
      </p:sp>
      <p:sp>
        <p:nvSpPr>
          <p:cNvPr id="471" name="Google Shape;471;p45"/>
          <p:cNvSpPr txBox="1"/>
          <p:nvPr>
            <p:ph idx="1" type="body"/>
          </p:nvPr>
        </p:nvSpPr>
        <p:spPr>
          <a:xfrm>
            <a:off x="283745" y="1600200"/>
            <a:ext cx="8606912"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	The weather station system</a:t>
            </a:r>
            <a:endParaRPr/>
          </a:p>
          <a:p>
            <a:pPr indent="-285750" lvl="1" marL="742950" rtl="0" algn="l">
              <a:spcBef>
                <a:spcPts val="900"/>
              </a:spcBef>
              <a:spcAft>
                <a:spcPts val="0"/>
              </a:spcAft>
              <a:buClr>
                <a:srgbClr val="46424D"/>
              </a:buClr>
              <a:buSzPts val="2000"/>
              <a:buChar char="▪"/>
            </a:pPr>
            <a:r>
              <a:rPr lang="en-US"/>
              <a:t>This is responsible for collecting weather data, carrying out some initial data processing and transmitting it to the data management system.</a:t>
            </a:r>
            <a:endParaRPr/>
          </a:p>
          <a:p>
            <a:pPr indent="-342900" lvl="0" marL="342900" rtl="0" algn="l">
              <a:spcBef>
                <a:spcPts val="900"/>
              </a:spcBef>
              <a:spcAft>
                <a:spcPts val="0"/>
              </a:spcAft>
              <a:buClr>
                <a:srgbClr val="46424D"/>
              </a:buClr>
              <a:buSzPts val="2400"/>
              <a:buFont typeface="Noto Sans Symbols"/>
              <a:buChar char="✧"/>
            </a:pPr>
            <a:r>
              <a:rPr lang="en-US"/>
              <a:t>The data management and archiving system</a:t>
            </a:r>
            <a:endParaRPr/>
          </a:p>
          <a:p>
            <a:pPr indent="-285750" lvl="1" marL="742950" rtl="0" algn="l">
              <a:spcBef>
                <a:spcPts val="900"/>
              </a:spcBef>
              <a:spcAft>
                <a:spcPts val="0"/>
              </a:spcAft>
              <a:buClr>
                <a:srgbClr val="46424D"/>
              </a:buClr>
              <a:buSzPts val="2000"/>
              <a:buChar char="▪"/>
            </a:pPr>
            <a:r>
              <a:rPr lang="en-US"/>
              <a:t>This system collects the data from all of the wilderness weather stations, carries out data processing and analysis and archives the data.</a:t>
            </a:r>
            <a:endParaRPr/>
          </a:p>
          <a:p>
            <a:pPr indent="-342900" lvl="0" marL="342900" rtl="0" algn="l">
              <a:spcBef>
                <a:spcPts val="900"/>
              </a:spcBef>
              <a:spcAft>
                <a:spcPts val="0"/>
              </a:spcAft>
              <a:buClr>
                <a:srgbClr val="46424D"/>
              </a:buClr>
              <a:buSzPts val="2400"/>
              <a:buFont typeface="Noto Sans Symbols"/>
              <a:buChar char="✧"/>
            </a:pPr>
            <a:r>
              <a:rPr lang="en-US"/>
              <a:t>The station maintenance system</a:t>
            </a:r>
            <a:endParaRPr/>
          </a:p>
          <a:p>
            <a:pPr indent="-285750" lvl="1" marL="742950" rtl="0" algn="l">
              <a:spcBef>
                <a:spcPts val="900"/>
              </a:spcBef>
              <a:spcAft>
                <a:spcPts val="0"/>
              </a:spcAft>
              <a:buClr>
                <a:srgbClr val="46424D"/>
              </a:buClr>
              <a:buSzPts val="2000"/>
              <a:buChar char="▪"/>
            </a:pPr>
            <a:r>
              <a:rPr lang="en-US"/>
              <a:t>This system can communicate by satellite with all wilderness weather stations to monitor the health of these systems and provide reports of problems.</a:t>
            </a:r>
            <a:endParaRPr/>
          </a:p>
        </p:txBody>
      </p:sp>
      <p:sp>
        <p:nvSpPr>
          <p:cNvPr id="472" name="Google Shape;472;p4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73" name="Google Shape;473;p4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4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Additional software functionality</a:t>
            </a:r>
            <a:endParaRPr/>
          </a:p>
        </p:txBody>
      </p:sp>
      <p:sp>
        <p:nvSpPr>
          <p:cNvPr id="480" name="Google Shape;480;p46"/>
          <p:cNvSpPr txBox="1"/>
          <p:nvPr>
            <p:ph idx="1" type="body"/>
          </p:nvPr>
        </p:nvSpPr>
        <p:spPr>
          <a:xfrm>
            <a:off x="285750" y="1557350"/>
            <a:ext cx="8672400" cy="49863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Monitor the instruments, power and communication hardware and report faults to the management system.</a:t>
            </a:r>
            <a:endParaRPr/>
          </a:p>
          <a:p>
            <a:pPr indent="-342900" lvl="0" marL="342900" rtl="0" algn="l">
              <a:spcBef>
                <a:spcPts val="1200"/>
              </a:spcBef>
              <a:spcAft>
                <a:spcPts val="0"/>
              </a:spcAft>
              <a:buClr>
                <a:srgbClr val="46424D"/>
              </a:buClr>
              <a:buSzPts val="2400"/>
              <a:buFont typeface="Noto Sans Symbols"/>
              <a:buChar char="✧"/>
            </a:pPr>
            <a:r>
              <a:rPr lang="en-US"/>
              <a:t>Manage the system power, ensuring that batteries are charged whenever the environmental conditions permit but also that generators are shut down in potentially damaging weather conditions, such as high wind.</a:t>
            </a:r>
            <a:endParaRPr/>
          </a:p>
          <a:p>
            <a:pPr indent="-342900" lvl="0" marL="342900" rtl="0" algn="l">
              <a:spcBef>
                <a:spcPts val="1200"/>
              </a:spcBef>
              <a:spcAft>
                <a:spcPts val="0"/>
              </a:spcAft>
              <a:buClr>
                <a:srgbClr val="46424D"/>
              </a:buClr>
              <a:buSzPts val="2400"/>
              <a:buFont typeface="Noto Sans Symbols"/>
              <a:buChar char="✧"/>
            </a:pPr>
            <a:r>
              <a:rPr lang="en-US"/>
              <a:t>Support dynamic reconfiguration where parts of the software are replaced with new versions and where backup instruments are switched into the system in the event of system failure.</a:t>
            </a:r>
            <a:endParaRPr/>
          </a:p>
          <a:p>
            <a:pPr indent="-190500" lvl="0" marL="342900" rtl="0" algn="l">
              <a:spcBef>
                <a:spcPts val="1200"/>
              </a:spcBef>
              <a:spcAft>
                <a:spcPts val="0"/>
              </a:spcAft>
              <a:buClr>
                <a:srgbClr val="46424D"/>
              </a:buClr>
              <a:buSzPts val="2400"/>
              <a:buFont typeface="Noto Sans Symbols"/>
              <a:buNone/>
            </a:pPr>
            <a:r>
              <a:t/>
            </a:r>
            <a:endParaRPr/>
          </a:p>
        </p:txBody>
      </p:sp>
      <p:sp>
        <p:nvSpPr>
          <p:cNvPr id="481" name="Google Shape;481;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82" name="Google Shape;482;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47"/>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Key points</a:t>
            </a:r>
            <a:endParaRPr/>
          </a:p>
        </p:txBody>
      </p:sp>
      <p:sp>
        <p:nvSpPr>
          <p:cNvPr id="489" name="Google Shape;489;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sz="2400"/>
              <a:t>Software engineers have responsibilities to the engineering profession and society. They should not simply be concerned with technical issues.</a:t>
            </a:r>
            <a:endParaRPr/>
          </a:p>
          <a:p>
            <a:pPr indent="-342900" lvl="0" marL="342900" rtl="0" algn="l">
              <a:spcBef>
                <a:spcPts val="1200"/>
              </a:spcBef>
              <a:spcAft>
                <a:spcPts val="0"/>
              </a:spcAft>
              <a:buClr>
                <a:srgbClr val="46424D"/>
              </a:buClr>
              <a:buSzPts val="2400"/>
              <a:buFont typeface="Noto Sans Symbols"/>
              <a:buChar char="✧"/>
            </a:pPr>
            <a:r>
              <a:rPr lang="en-US" sz="2400"/>
              <a:t>Professional societies publish codes of conduct which set out the standards of behaviour expected of their members.</a:t>
            </a:r>
            <a:endParaRPr/>
          </a:p>
          <a:p>
            <a:pPr indent="-342900" lvl="0" marL="342900" rtl="0" algn="l">
              <a:spcBef>
                <a:spcPts val="1200"/>
              </a:spcBef>
              <a:spcAft>
                <a:spcPts val="0"/>
              </a:spcAft>
              <a:buClr>
                <a:srgbClr val="46424D"/>
              </a:buClr>
              <a:buSzPts val="2400"/>
              <a:buFont typeface="Noto Sans Symbols"/>
              <a:buChar char="✧"/>
            </a:pPr>
            <a:r>
              <a:rPr lang="en-US"/>
              <a:t>Three case studies are used in the book:</a:t>
            </a:r>
            <a:endParaRPr/>
          </a:p>
          <a:p>
            <a:pPr indent="-285750" lvl="1" marL="742950" rtl="0" algn="l">
              <a:spcBef>
                <a:spcPts val="900"/>
              </a:spcBef>
              <a:spcAft>
                <a:spcPts val="0"/>
              </a:spcAft>
              <a:buClr>
                <a:srgbClr val="46424D"/>
              </a:buClr>
              <a:buSzPts val="2000"/>
              <a:buChar char="▪"/>
            </a:pPr>
            <a:r>
              <a:rPr lang="en-US" sz="2000"/>
              <a:t>An embedded insulin pump control system</a:t>
            </a:r>
            <a:endParaRPr/>
          </a:p>
          <a:p>
            <a:pPr indent="-285750" lvl="1" marL="742950" rtl="0" algn="l">
              <a:spcBef>
                <a:spcPts val="600"/>
              </a:spcBef>
              <a:spcAft>
                <a:spcPts val="0"/>
              </a:spcAft>
              <a:buClr>
                <a:srgbClr val="46424D"/>
              </a:buClr>
              <a:buSzPts val="2000"/>
              <a:buChar char="▪"/>
            </a:pPr>
            <a:r>
              <a:rPr lang="en-US"/>
              <a:t>A system for mental health care patient management</a:t>
            </a:r>
            <a:endParaRPr/>
          </a:p>
          <a:p>
            <a:pPr indent="-285750" lvl="1" marL="742950" rtl="0" algn="l">
              <a:spcBef>
                <a:spcPts val="600"/>
              </a:spcBef>
              <a:spcAft>
                <a:spcPts val="0"/>
              </a:spcAft>
              <a:buClr>
                <a:srgbClr val="46424D"/>
              </a:buClr>
              <a:buSzPts val="2000"/>
              <a:buChar char="▪"/>
            </a:pPr>
            <a:r>
              <a:rPr lang="en-US" sz="2000"/>
              <a:t>A wilderness weather station</a:t>
            </a:r>
            <a:endParaRPr sz="20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4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496" name="Google Shape;496;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190500" lvl="0" marL="342900" rtl="0" algn="l">
              <a:spcBef>
                <a:spcPts val="0"/>
              </a:spcBef>
              <a:spcAft>
                <a:spcPts val="0"/>
              </a:spcAft>
              <a:buClr>
                <a:srgbClr val="46424D"/>
              </a:buClr>
              <a:buSzPts val="2400"/>
              <a:buFont typeface="Noto Sans Symbols"/>
              <a:buNone/>
            </a:pPr>
            <a:r>
              <a:t/>
            </a:r>
            <a:endParaRPr i="1"/>
          </a:p>
        </p:txBody>
      </p:sp>
      <p:sp>
        <p:nvSpPr>
          <p:cNvPr id="497" name="Google Shape;497;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498" name="Google Shape;498;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5"/>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Software products</a:t>
            </a:r>
            <a:endParaRPr/>
          </a:p>
        </p:txBody>
      </p:sp>
      <p:sp>
        <p:nvSpPr>
          <p:cNvPr id="121" name="Google Shape;121;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Generic products</a:t>
            </a:r>
            <a:endParaRPr/>
          </a:p>
          <a:p>
            <a:pPr indent="-285750" lvl="1" marL="742950" rtl="0" algn="l">
              <a:spcBef>
                <a:spcPts val="900"/>
              </a:spcBef>
              <a:spcAft>
                <a:spcPts val="0"/>
              </a:spcAft>
              <a:buClr>
                <a:srgbClr val="46424D"/>
              </a:buClr>
              <a:buSzPts val="2000"/>
              <a:buChar char="▪"/>
            </a:pPr>
            <a:r>
              <a:rPr lang="en-US"/>
              <a:t>Stand-alone systems that are marketed and sold to any customer who wishes to buy them.</a:t>
            </a:r>
            <a:endParaRPr/>
          </a:p>
          <a:p>
            <a:pPr indent="-285750" lvl="1" marL="742950" rtl="0" algn="l">
              <a:spcBef>
                <a:spcPts val="600"/>
              </a:spcBef>
              <a:spcAft>
                <a:spcPts val="0"/>
              </a:spcAft>
              <a:buClr>
                <a:srgbClr val="46424D"/>
              </a:buClr>
              <a:buSzPts val="2000"/>
              <a:buChar char="▪"/>
            </a:pPr>
            <a:r>
              <a:rPr lang="en-US"/>
              <a:t>Examples – PC software such as graphics programs, project management tools; CAD software; software for specific markets such as appointments systems for dentists.</a:t>
            </a:r>
            <a:endParaRPr/>
          </a:p>
          <a:p>
            <a:pPr indent="-342900" lvl="0" marL="342900" rtl="0" algn="l">
              <a:spcBef>
                <a:spcPts val="900"/>
              </a:spcBef>
              <a:spcAft>
                <a:spcPts val="0"/>
              </a:spcAft>
              <a:buClr>
                <a:srgbClr val="46424D"/>
              </a:buClr>
              <a:buSzPts val="2400"/>
              <a:buFont typeface="Noto Sans Symbols"/>
              <a:buChar char="✧"/>
            </a:pPr>
            <a:r>
              <a:rPr lang="en-US"/>
              <a:t>Customized products</a:t>
            </a:r>
            <a:endParaRPr/>
          </a:p>
          <a:p>
            <a:pPr indent="-285750" lvl="1" marL="742950" rtl="0" algn="l">
              <a:spcBef>
                <a:spcPts val="900"/>
              </a:spcBef>
              <a:spcAft>
                <a:spcPts val="0"/>
              </a:spcAft>
              <a:buClr>
                <a:srgbClr val="46424D"/>
              </a:buClr>
              <a:buSzPts val="2000"/>
              <a:buChar char="▪"/>
            </a:pPr>
            <a:r>
              <a:rPr lang="en-US"/>
              <a:t>Software that is commissioned by a specific customer to meet their own needs. </a:t>
            </a:r>
            <a:endParaRPr/>
          </a:p>
          <a:p>
            <a:pPr indent="-285750" lvl="1" marL="742950" rtl="0" algn="l">
              <a:spcBef>
                <a:spcPts val="600"/>
              </a:spcBef>
              <a:spcAft>
                <a:spcPts val="0"/>
              </a:spcAft>
              <a:buClr>
                <a:srgbClr val="46424D"/>
              </a:buClr>
              <a:buSzPts val="2000"/>
              <a:buChar char="▪"/>
            </a:pPr>
            <a:r>
              <a:rPr lang="en-US"/>
              <a:t>Examples – embedded control systems, air traffic control software, traffic monitoring systems.</a:t>
            </a:r>
            <a:endParaRPr/>
          </a:p>
        </p:txBody>
      </p:sp>
      <p:sp>
        <p:nvSpPr>
          <p:cNvPr id="122" name="Google Shape;122;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23" name="Google Shape;123;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6"/>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Product specification</a:t>
            </a:r>
            <a:endParaRPr/>
          </a:p>
        </p:txBody>
      </p:sp>
      <p:sp>
        <p:nvSpPr>
          <p:cNvPr id="130" name="Google Shape;130;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46424D"/>
              </a:buClr>
              <a:buSzPts val="2400"/>
              <a:buFont typeface="Noto Sans Symbols"/>
              <a:buChar char="✧"/>
            </a:pPr>
            <a:r>
              <a:rPr lang="en-US"/>
              <a:t>Generic products</a:t>
            </a:r>
            <a:endParaRPr/>
          </a:p>
          <a:p>
            <a:pPr indent="-285750" lvl="1" marL="742950" rtl="0" algn="l">
              <a:spcBef>
                <a:spcPts val="900"/>
              </a:spcBef>
              <a:spcAft>
                <a:spcPts val="0"/>
              </a:spcAft>
              <a:buClr>
                <a:srgbClr val="46424D"/>
              </a:buClr>
              <a:buSzPts val="2000"/>
              <a:buChar char="▪"/>
            </a:pPr>
            <a:r>
              <a:rPr lang="en-US"/>
              <a:t>The specification of what the software should do is owned by the software developer and decisions on software change are made by the developer.</a:t>
            </a:r>
            <a:endParaRPr/>
          </a:p>
          <a:p>
            <a:pPr indent="-342900" lvl="0" marL="342900" rtl="0" algn="l">
              <a:spcBef>
                <a:spcPts val="900"/>
              </a:spcBef>
              <a:spcAft>
                <a:spcPts val="0"/>
              </a:spcAft>
              <a:buClr>
                <a:srgbClr val="46424D"/>
              </a:buClr>
              <a:buSzPts val="2400"/>
              <a:buFont typeface="Noto Sans Symbols"/>
              <a:buChar char="✧"/>
            </a:pPr>
            <a:r>
              <a:rPr lang="en-US"/>
              <a:t>Customized products</a:t>
            </a:r>
            <a:endParaRPr/>
          </a:p>
          <a:p>
            <a:pPr indent="-285750" lvl="1" marL="742950" rtl="0" algn="l">
              <a:spcBef>
                <a:spcPts val="900"/>
              </a:spcBef>
              <a:spcAft>
                <a:spcPts val="0"/>
              </a:spcAft>
              <a:buClr>
                <a:srgbClr val="46424D"/>
              </a:buClr>
              <a:buSzPts val="2000"/>
              <a:buChar char="▪"/>
            </a:pPr>
            <a:r>
              <a:rPr lang="en-US"/>
              <a:t>The specification of what the software should do is owned by the customer for the software and they make decisions on software changes that are required.</a:t>
            </a:r>
            <a:endParaRPr/>
          </a:p>
        </p:txBody>
      </p:sp>
      <p:sp>
        <p:nvSpPr>
          <p:cNvPr id="131" name="Google Shape;131;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32" name="Google Shape;132;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7"/>
          <p:cNvSpPr txBox="1"/>
          <p:nvPr>
            <p:ph type="title"/>
          </p:nvPr>
        </p:nvSpPr>
        <p:spPr>
          <a:xfrm>
            <a:off x="457199" y="274639"/>
            <a:ext cx="7688597" cy="1178486"/>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Frequently asked questions about software engineering</a:t>
            </a:r>
            <a:br>
              <a:rPr lang="en-US"/>
            </a:br>
            <a:endParaRPr/>
          </a:p>
        </p:txBody>
      </p:sp>
      <p:sp>
        <p:nvSpPr>
          <p:cNvPr id="139" name="Google Shape;139;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40" name="Google Shape;140;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41" name="Google Shape;141;p7"/>
          <p:cNvGraphicFramePr/>
          <p:nvPr/>
        </p:nvGraphicFramePr>
        <p:xfrm>
          <a:off x="142874" y="1636194"/>
          <a:ext cx="3000000" cy="3000000"/>
        </p:xfrm>
        <a:graphic>
          <a:graphicData uri="http://schemas.openxmlformats.org/drawingml/2006/table">
            <a:tbl>
              <a:tblPr bandRow="1" firstRow="1">
                <a:noFill/>
                <a:tableStyleId>{1A469814-ABC7-41B6-98A5-F5E54C4BD98A}</a:tableStyleId>
              </a:tblPr>
              <a:tblGrid>
                <a:gridCol w="3773275"/>
                <a:gridCol w="5038250"/>
              </a:tblGrid>
              <a:tr h="426750">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Question</a:t>
                      </a:r>
                      <a:endParaRPr b="1" sz="1400" u="none" cap="none" strike="noStrike">
                        <a:solidFill>
                          <a:srgbClr val="000000"/>
                        </a:solidFill>
                        <a:latin typeface="Arial"/>
                        <a:ea typeface="Arial"/>
                        <a:cs typeface="Arial"/>
                        <a:sym typeface="Arial"/>
                      </a:endParaRPr>
                    </a:p>
                  </a:txBody>
                  <a:tcPr marT="73025" marB="73025" marR="73025" marL="73025"/>
                </a:tc>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Answer</a:t>
                      </a:r>
                      <a:endParaRPr b="1" sz="1400" u="none" cap="none" strike="noStrike">
                        <a:solidFill>
                          <a:srgbClr val="000000"/>
                        </a:solidFill>
                        <a:latin typeface="Arial"/>
                        <a:ea typeface="Arial"/>
                        <a:cs typeface="Arial"/>
                        <a:sym typeface="Arial"/>
                      </a:endParaRPr>
                    </a:p>
                  </a:txBody>
                  <a:tcPr marT="73025" marB="73025" marR="73025" marL="73025"/>
                </a:tc>
              </a:tr>
              <a:tr h="841400">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What is software?</a:t>
                      </a:r>
                      <a:endParaRPr sz="1400" u="none" cap="none" strike="noStrike">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Computer programs and associated documentation. Software products may be developed for a particular customer or may be developed for a general market.</a:t>
                      </a:r>
                      <a:endParaRPr sz="1400" u="none" cap="none" strike="noStrike">
                        <a:solidFill>
                          <a:srgbClr val="000000"/>
                        </a:solidFill>
                        <a:latin typeface="Arial"/>
                        <a:ea typeface="Arial"/>
                        <a:cs typeface="Arial"/>
                        <a:sym typeface="Arial"/>
                      </a:endParaRPr>
                    </a:p>
                  </a:txBody>
                  <a:tcPr marT="0" marB="68575" marR="73025" marL="73025"/>
                </a:tc>
              </a:tr>
              <a:tr h="841400">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What are the attributes of good software?</a:t>
                      </a:r>
                      <a:endParaRPr sz="1400" u="none" cap="none" strike="noStrike">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Good software should deliver the required functionality and performance to the user and should be maintainable, dependable and usable.</a:t>
                      </a:r>
                      <a:endParaRPr sz="1400" u="none" cap="none" strike="noStrike">
                        <a:solidFill>
                          <a:srgbClr val="000000"/>
                        </a:solidFill>
                        <a:latin typeface="Arial"/>
                        <a:ea typeface="Arial"/>
                        <a:cs typeface="Arial"/>
                        <a:sym typeface="Arial"/>
                      </a:endParaRPr>
                    </a:p>
                  </a:txBody>
                  <a:tcPr marT="0" marB="68575" marR="73025" marL="73025"/>
                </a:tc>
              </a:tr>
              <a:tr h="588075">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What is software engineering?</a:t>
                      </a:r>
                      <a:endParaRPr sz="1400" u="none" cap="none" strike="noStrike">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Software engineering is an engineering discipline that is concerned with all aspects of software production.</a:t>
                      </a:r>
                      <a:endParaRPr sz="1400" u="none" cap="none" strike="noStrike">
                        <a:solidFill>
                          <a:srgbClr val="000000"/>
                        </a:solidFill>
                        <a:latin typeface="Arial"/>
                        <a:ea typeface="Arial"/>
                        <a:cs typeface="Arial"/>
                        <a:sym typeface="Arial"/>
                      </a:endParaRPr>
                    </a:p>
                  </a:txBody>
                  <a:tcPr marT="0" marB="68575" marR="73025" marL="73025"/>
                </a:tc>
              </a:tr>
              <a:tr h="588075">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What are the fundamental software engineering activities?</a:t>
                      </a:r>
                      <a:endParaRPr sz="1400" u="none" cap="none" strike="noStrike">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Software specification, software development, software validation and software evolution.</a:t>
                      </a:r>
                      <a:endParaRPr sz="1400" u="none" cap="none" strike="noStrike">
                        <a:solidFill>
                          <a:srgbClr val="000000"/>
                        </a:solidFill>
                        <a:latin typeface="Arial"/>
                        <a:ea typeface="Arial"/>
                        <a:cs typeface="Arial"/>
                        <a:sym typeface="Arial"/>
                      </a:endParaRPr>
                    </a:p>
                  </a:txBody>
                  <a:tcPr marT="0" marB="68575" marR="73025" marL="73025"/>
                </a:tc>
              </a:tr>
              <a:tr h="841400">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What is the difference between software engineering and computer science?</a:t>
                      </a:r>
                      <a:endParaRPr sz="1400" u="none" cap="none" strike="noStrike">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Computer science focuses on theory and fundamentals; software engineering is concerned with the practicalities of developing and delivering useful software.</a:t>
                      </a:r>
                      <a:endParaRPr sz="1400" u="none" cap="none" strike="noStrike">
                        <a:solidFill>
                          <a:srgbClr val="000000"/>
                        </a:solidFill>
                        <a:latin typeface="Arial"/>
                        <a:ea typeface="Arial"/>
                        <a:cs typeface="Arial"/>
                        <a:sym typeface="Arial"/>
                      </a:endParaRPr>
                    </a:p>
                  </a:txBody>
                  <a:tcPr marT="0" marB="68575" marR="73025" marL="73025"/>
                </a:tc>
              </a:tr>
              <a:tr h="1094725">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What is the difference between software engineering and system engineering?</a:t>
                      </a:r>
                      <a:endParaRPr sz="1400" u="none" cap="none" strike="noStrike">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u="none" cap="none" strike="noStrike">
                          <a:latin typeface="Arial"/>
                          <a:ea typeface="Arial"/>
                          <a:cs typeface="Arial"/>
                          <a:sym typeface="Arial"/>
                        </a:rPr>
                        <a:t>System engineering is concerned with all aspects of computer-based systems development including hardware, software and process engineering. Software engineering is part of this more general process.</a:t>
                      </a:r>
                      <a:endParaRPr sz="1400" u="none" cap="none" strike="noStrike">
                        <a:solidFill>
                          <a:srgbClr val="000000"/>
                        </a:solidFill>
                        <a:latin typeface="Arial"/>
                        <a:ea typeface="Arial"/>
                        <a:cs typeface="Arial"/>
                        <a:sym typeface="Arial"/>
                      </a:endParaRPr>
                    </a:p>
                  </a:txBody>
                  <a:tcPr marT="0" marB="68575" marR="73025" marL="730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8"/>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Frequently asked questions about software engineering</a:t>
            </a:r>
            <a:endParaRPr/>
          </a:p>
        </p:txBody>
      </p:sp>
      <p:graphicFrame>
        <p:nvGraphicFramePr>
          <p:cNvPr id="148" name="Google Shape;148;p8"/>
          <p:cNvGraphicFramePr/>
          <p:nvPr/>
        </p:nvGraphicFramePr>
        <p:xfrm>
          <a:off x="332188" y="1417650"/>
          <a:ext cx="3000000" cy="3000000"/>
        </p:xfrm>
        <a:graphic>
          <a:graphicData uri="http://schemas.openxmlformats.org/drawingml/2006/table">
            <a:tbl>
              <a:tblPr bandRow="1" firstRow="1">
                <a:noFill/>
                <a:tableStyleId>{674B9C31-1BB8-439D-BBCE-53E01667D0F9}</a:tableStyleId>
              </a:tblPr>
              <a:tblGrid>
                <a:gridCol w="3594175"/>
                <a:gridCol w="4885450"/>
              </a:tblGrid>
              <a:tr h="423525">
                <a:tc>
                  <a:txBody>
                    <a:bodyPr/>
                    <a:lstStyle/>
                    <a:p>
                      <a:pPr indent="0" lvl="0" marL="0" marR="0" rtl="0" algn="l">
                        <a:spcBef>
                          <a:spcPts val="0"/>
                        </a:spcBef>
                        <a:spcAft>
                          <a:spcPts val="0"/>
                        </a:spcAft>
                        <a:buNone/>
                      </a:pPr>
                      <a:r>
                        <a:rPr lang="en-US" sz="1400" u="none" cap="none" strike="noStrike">
                          <a:latin typeface="Arial"/>
                          <a:ea typeface="Arial"/>
                          <a:cs typeface="Arial"/>
                          <a:sym typeface="Arial"/>
                        </a:rPr>
                        <a:t>Question</a:t>
                      </a:r>
                      <a:endParaRPr sz="1400">
                        <a:latin typeface="Arial"/>
                        <a:ea typeface="Arial"/>
                        <a:cs typeface="Arial"/>
                        <a:sym typeface="Arial"/>
                      </a:endParaRPr>
                    </a:p>
                  </a:txBody>
                  <a:tcPr marT="45725" marB="45725" marR="91450" marL="91450"/>
                </a:tc>
                <a:tc>
                  <a:txBody>
                    <a:bodyPr/>
                    <a:lstStyle/>
                    <a:p>
                      <a:pPr indent="0" lvl="0" marL="0" marR="0" rtl="0" algn="l">
                        <a:spcBef>
                          <a:spcPts val="0"/>
                        </a:spcBef>
                        <a:spcAft>
                          <a:spcPts val="0"/>
                        </a:spcAft>
                        <a:buNone/>
                      </a:pPr>
                      <a:r>
                        <a:rPr lang="en-US" sz="1400">
                          <a:latin typeface="Arial"/>
                          <a:ea typeface="Arial"/>
                          <a:cs typeface="Arial"/>
                          <a:sym typeface="Arial"/>
                        </a:rPr>
                        <a:t>Answer</a:t>
                      </a:r>
                      <a:endParaRPr sz="1400">
                        <a:latin typeface="Arial"/>
                        <a:ea typeface="Arial"/>
                        <a:cs typeface="Arial"/>
                        <a:sym typeface="Arial"/>
                      </a:endParaRPr>
                    </a:p>
                  </a:txBody>
                  <a:tcPr marT="45725" marB="45725" marR="91450" marL="91450"/>
                </a:tc>
              </a:tr>
              <a:tr h="565650">
                <a:tc>
                  <a:txBody>
                    <a:bodyPr/>
                    <a:lstStyle/>
                    <a:p>
                      <a:pPr indent="0" lvl="0" marL="0" marR="0" rtl="0" algn="just">
                        <a:spcBef>
                          <a:spcPts val="0"/>
                        </a:spcBef>
                        <a:spcAft>
                          <a:spcPts val="0"/>
                        </a:spcAft>
                        <a:buNone/>
                      </a:pPr>
                      <a:r>
                        <a:rPr lang="en-US" sz="1400">
                          <a:latin typeface="Arial"/>
                          <a:ea typeface="Arial"/>
                          <a:cs typeface="Arial"/>
                          <a:sym typeface="Arial"/>
                        </a:rPr>
                        <a:t>What are the key challenges facing software engineering?</a:t>
                      </a:r>
                      <a:endParaRPr sz="1400">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a:latin typeface="Arial"/>
                          <a:ea typeface="Arial"/>
                          <a:cs typeface="Arial"/>
                          <a:sym typeface="Arial"/>
                        </a:rPr>
                        <a:t>Coping with increasing diversity, demands for reduced delivery times and developing trustworthy software.</a:t>
                      </a:r>
                      <a:endParaRPr sz="1400">
                        <a:solidFill>
                          <a:srgbClr val="000000"/>
                        </a:solidFill>
                        <a:latin typeface="Arial"/>
                        <a:ea typeface="Arial"/>
                        <a:cs typeface="Arial"/>
                        <a:sym typeface="Arial"/>
                      </a:endParaRPr>
                    </a:p>
                  </a:txBody>
                  <a:tcPr marT="0" marB="68575" marR="73025" marL="73025"/>
                </a:tc>
              </a:tr>
              <a:tr h="809300">
                <a:tc>
                  <a:txBody>
                    <a:bodyPr/>
                    <a:lstStyle/>
                    <a:p>
                      <a:pPr indent="0" lvl="0" marL="0" marR="0" rtl="0" algn="just">
                        <a:spcBef>
                          <a:spcPts val="0"/>
                        </a:spcBef>
                        <a:spcAft>
                          <a:spcPts val="0"/>
                        </a:spcAft>
                        <a:buNone/>
                      </a:pPr>
                      <a:r>
                        <a:rPr lang="en-US" sz="1400">
                          <a:latin typeface="Arial"/>
                          <a:ea typeface="Arial"/>
                          <a:cs typeface="Arial"/>
                          <a:sym typeface="Arial"/>
                        </a:rPr>
                        <a:t>What are the costs of software engineering?</a:t>
                      </a:r>
                      <a:endParaRPr sz="1400">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a:latin typeface="Arial"/>
                          <a:ea typeface="Arial"/>
                          <a:cs typeface="Arial"/>
                          <a:sym typeface="Arial"/>
                        </a:rPr>
                        <a:t>Roughly 60% of software costs are development costs, 40% are testing costs. For custom software, evolution costs often exceed development costs.</a:t>
                      </a:r>
                      <a:endParaRPr sz="1400">
                        <a:solidFill>
                          <a:srgbClr val="000000"/>
                        </a:solidFill>
                        <a:latin typeface="Arial"/>
                        <a:ea typeface="Arial"/>
                        <a:cs typeface="Arial"/>
                        <a:sym typeface="Arial"/>
                      </a:endParaRPr>
                    </a:p>
                  </a:txBody>
                  <a:tcPr marT="0" marB="68575" marR="73025" marL="73025"/>
                </a:tc>
              </a:tr>
              <a:tr h="2027625">
                <a:tc>
                  <a:txBody>
                    <a:bodyPr/>
                    <a:lstStyle/>
                    <a:p>
                      <a:pPr indent="0" lvl="0" marL="0" marR="0" rtl="0" algn="just">
                        <a:spcBef>
                          <a:spcPts val="0"/>
                        </a:spcBef>
                        <a:spcAft>
                          <a:spcPts val="0"/>
                        </a:spcAft>
                        <a:buNone/>
                      </a:pPr>
                      <a:r>
                        <a:rPr lang="en-US" sz="1400">
                          <a:latin typeface="Arial"/>
                          <a:ea typeface="Arial"/>
                          <a:cs typeface="Arial"/>
                          <a:sym typeface="Arial"/>
                        </a:rPr>
                        <a:t>What are the best software engineering techniques and methods?</a:t>
                      </a:r>
                      <a:endParaRPr sz="1400">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a:latin typeface="Arial"/>
                          <a:ea typeface="Arial"/>
                          <a:cs typeface="Arial"/>
                          <a:sym typeface="Arial"/>
                        </a:rPr>
                        <a:t>While all software projects have to be professionally managed and developed, different techniques are appropriate for different types of system. For example, games should always be developed using a series of prototypes whereas safety critical control systems require a complete and analyzable specification to be developed. You can’t, therefore, say that one method is better than another.</a:t>
                      </a:r>
                      <a:endParaRPr sz="1400">
                        <a:solidFill>
                          <a:srgbClr val="000000"/>
                        </a:solidFill>
                        <a:latin typeface="Arial"/>
                        <a:ea typeface="Arial"/>
                        <a:cs typeface="Arial"/>
                        <a:sym typeface="Arial"/>
                      </a:endParaRPr>
                    </a:p>
                  </a:txBody>
                  <a:tcPr marT="0" marB="68575" marR="73025" marL="73025"/>
                </a:tc>
              </a:tr>
              <a:tr h="1296625">
                <a:tc>
                  <a:txBody>
                    <a:bodyPr/>
                    <a:lstStyle/>
                    <a:p>
                      <a:pPr indent="0" lvl="0" marL="0" marR="0" rtl="0" algn="just">
                        <a:spcBef>
                          <a:spcPts val="0"/>
                        </a:spcBef>
                        <a:spcAft>
                          <a:spcPts val="0"/>
                        </a:spcAft>
                        <a:buNone/>
                      </a:pPr>
                      <a:r>
                        <a:rPr lang="en-US" sz="1400">
                          <a:latin typeface="Arial"/>
                          <a:ea typeface="Arial"/>
                          <a:cs typeface="Arial"/>
                          <a:sym typeface="Arial"/>
                        </a:rPr>
                        <a:t>What differences has the web made to software engineering?</a:t>
                      </a:r>
                      <a:endParaRPr sz="1400">
                        <a:solidFill>
                          <a:srgbClr val="000000"/>
                        </a:solidFill>
                        <a:latin typeface="Arial"/>
                        <a:ea typeface="Arial"/>
                        <a:cs typeface="Arial"/>
                        <a:sym typeface="Arial"/>
                      </a:endParaRPr>
                    </a:p>
                  </a:txBody>
                  <a:tcPr marT="0" marB="68575" marR="73025" marL="73025"/>
                </a:tc>
                <a:tc>
                  <a:txBody>
                    <a:bodyPr/>
                    <a:lstStyle/>
                    <a:p>
                      <a:pPr indent="0" lvl="0" marL="0" marR="0" rtl="0" algn="just">
                        <a:spcBef>
                          <a:spcPts val="0"/>
                        </a:spcBef>
                        <a:spcAft>
                          <a:spcPts val="0"/>
                        </a:spcAft>
                        <a:buNone/>
                      </a:pPr>
                      <a:r>
                        <a:rPr lang="en-US" sz="1400">
                          <a:latin typeface="Arial"/>
                          <a:ea typeface="Arial"/>
                          <a:cs typeface="Arial"/>
                          <a:sym typeface="Arial"/>
                        </a:rPr>
                        <a:t>The web has led to the availability of software services and the possibility of developing highly distributed service-based systems. Web-based systems development has led to important advances in programming languages and software reuse.</a:t>
                      </a:r>
                      <a:endParaRPr sz="1400">
                        <a:solidFill>
                          <a:srgbClr val="000000"/>
                        </a:solidFill>
                        <a:latin typeface="Arial"/>
                        <a:ea typeface="Arial"/>
                        <a:cs typeface="Arial"/>
                        <a:sym typeface="Arial"/>
                      </a:endParaRPr>
                    </a:p>
                  </a:txBody>
                  <a:tcPr marT="0" marB="68575" marR="73025" marL="73025"/>
                </a:tc>
              </a:tr>
            </a:tbl>
          </a:graphicData>
        </a:graphic>
      </p:graphicFrame>
      <p:sp>
        <p:nvSpPr>
          <p:cNvPr id="149" name="Google Shape;149;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50" name="Google Shape;150;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9"/>
          <p:cNvSpPr txBox="1"/>
          <p:nvPr>
            <p:ph type="title"/>
          </p:nvPr>
        </p:nvSpPr>
        <p:spPr>
          <a:xfrm>
            <a:off x="457200" y="274638"/>
            <a:ext cx="7293232"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Essential attributes of good software</a:t>
            </a:r>
            <a:endParaRPr/>
          </a:p>
        </p:txBody>
      </p:sp>
      <p:sp>
        <p:nvSpPr>
          <p:cNvPr id="157" name="Google Shape;157;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Chapter 1  Introduction</a:t>
            </a:r>
            <a:endParaRPr/>
          </a:p>
        </p:txBody>
      </p:sp>
      <p:sp>
        <p:nvSpPr>
          <p:cNvPr id="158" name="Google Shape;158;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59" name="Google Shape;159;p9"/>
          <p:cNvGraphicFramePr/>
          <p:nvPr/>
        </p:nvGraphicFramePr>
        <p:xfrm>
          <a:off x="627850" y="1782763"/>
          <a:ext cx="3000000" cy="3000000"/>
        </p:xfrm>
        <a:graphic>
          <a:graphicData uri="http://schemas.openxmlformats.org/drawingml/2006/table">
            <a:tbl>
              <a:tblPr bandRow="1" firstRow="1">
                <a:noFill/>
                <a:tableStyleId>{1A469814-ABC7-41B6-98A5-F5E54C4BD98A}</a:tableStyleId>
              </a:tblPr>
              <a:tblGrid>
                <a:gridCol w="2392575"/>
                <a:gridCol w="6006850"/>
              </a:tblGrid>
              <a:tr h="552150">
                <a:tc>
                  <a:txBody>
                    <a:bodyPr/>
                    <a:lstStyle/>
                    <a:p>
                      <a:pPr indent="0" lvl="0" marL="0" marR="0" rtl="0" algn="just">
                        <a:spcBef>
                          <a:spcPts val="0"/>
                        </a:spcBef>
                        <a:spcAft>
                          <a:spcPts val="0"/>
                        </a:spcAft>
                        <a:buNone/>
                      </a:pPr>
                      <a:r>
                        <a:rPr lang="en-US" sz="1400">
                          <a:latin typeface="Arial"/>
                          <a:ea typeface="Arial"/>
                          <a:cs typeface="Arial"/>
                          <a:sym typeface="Arial"/>
                        </a:rPr>
                        <a:t>Product characteristic</a:t>
                      </a:r>
                      <a:endParaRPr b="1" sz="1400">
                        <a:solidFill>
                          <a:srgbClr val="000000"/>
                        </a:solidFill>
                        <a:latin typeface="Arial"/>
                        <a:ea typeface="Arial"/>
                        <a:cs typeface="Arial"/>
                        <a:sym typeface="Arial"/>
                      </a:endParaRPr>
                    </a:p>
                  </a:txBody>
                  <a:tcPr marT="91450" marB="91450" marR="54600" marL="54600"/>
                </a:tc>
                <a:tc>
                  <a:txBody>
                    <a:bodyPr/>
                    <a:lstStyle/>
                    <a:p>
                      <a:pPr indent="0" lvl="0" marL="0" marR="0" rtl="0" algn="just">
                        <a:spcBef>
                          <a:spcPts val="0"/>
                        </a:spcBef>
                        <a:spcAft>
                          <a:spcPts val="0"/>
                        </a:spcAft>
                        <a:buNone/>
                      </a:pPr>
                      <a:r>
                        <a:rPr lang="en-US" sz="1400">
                          <a:latin typeface="Arial"/>
                          <a:ea typeface="Arial"/>
                          <a:cs typeface="Arial"/>
                          <a:sym typeface="Arial"/>
                        </a:rPr>
                        <a:t>Description</a:t>
                      </a:r>
                      <a:endParaRPr b="1" sz="1400">
                        <a:solidFill>
                          <a:srgbClr val="000000"/>
                        </a:solidFill>
                        <a:latin typeface="Arial"/>
                        <a:ea typeface="Arial"/>
                        <a:cs typeface="Arial"/>
                        <a:sym typeface="Arial"/>
                      </a:endParaRPr>
                    </a:p>
                  </a:txBody>
                  <a:tcPr marT="91450" marB="91450" marR="54600" marL="54600"/>
                </a:tc>
              </a:tr>
              <a:tr h="1048975">
                <a:tc>
                  <a:txBody>
                    <a:bodyPr/>
                    <a:lstStyle/>
                    <a:p>
                      <a:pPr indent="0" lvl="0" marL="0" marR="0" rtl="0" algn="just">
                        <a:spcBef>
                          <a:spcPts val="0"/>
                        </a:spcBef>
                        <a:spcAft>
                          <a:spcPts val="0"/>
                        </a:spcAft>
                        <a:buNone/>
                      </a:pPr>
                      <a:r>
                        <a:rPr lang="en-US" sz="1400">
                          <a:latin typeface="Arial"/>
                          <a:ea typeface="Arial"/>
                          <a:cs typeface="Arial"/>
                          <a:sym typeface="Arial"/>
                        </a:rPr>
                        <a:t>Maintainability</a:t>
                      </a:r>
                      <a:endParaRPr sz="1400">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lang="en-US" sz="1400">
                          <a:latin typeface="Arial"/>
                          <a:ea typeface="Arial"/>
                          <a:cs typeface="Arial"/>
                          <a:sym typeface="Arial"/>
                        </a:rPr>
                        <a:t>Software should be written in such a way so that it can evolve to meet the changing needs of customers. This is a critical attribute because software change is an inevitable requirement of a changing business environment.</a:t>
                      </a:r>
                      <a:endParaRPr sz="1400">
                        <a:solidFill>
                          <a:srgbClr val="000000"/>
                        </a:solidFill>
                        <a:latin typeface="Arial"/>
                        <a:ea typeface="Arial"/>
                        <a:cs typeface="Arial"/>
                        <a:sym typeface="Arial"/>
                      </a:endParaRPr>
                    </a:p>
                  </a:txBody>
                  <a:tcPr marT="0" marB="91450" marR="54600" marL="54600"/>
                </a:tc>
              </a:tr>
              <a:tr h="1285850">
                <a:tc>
                  <a:txBody>
                    <a:bodyPr/>
                    <a:lstStyle/>
                    <a:p>
                      <a:pPr indent="0" lvl="0" marL="0" marR="0" rtl="0" algn="l">
                        <a:spcBef>
                          <a:spcPts val="0"/>
                        </a:spcBef>
                        <a:spcAft>
                          <a:spcPts val="0"/>
                        </a:spcAft>
                        <a:buNone/>
                      </a:pPr>
                      <a:r>
                        <a:rPr lang="en-US" sz="1400">
                          <a:latin typeface="Arial"/>
                          <a:ea typeface="Arial"/>
                          <a:cs typeface="Arial"/>
                          <a:sym typeface="Arial"/>
                        </a:rPr>
                        <a:t>Dependability and security</a:t>
                      </a:r>
                      <a:endParaRPr sz="1400">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lang="en-US" sz="1400">
                          <a:latin typeface="Arial"/>
                          <a:ea typeface="Arial"/>
                          <a:cs typeface="Arial"/>
                          <a:sym typeface="Arial"/>
                        </a:rPr>
                        <a:t>Software dependability includes a range of characteristics including reliability, security and safety. Dependable software should not cause physical or economic damage in the event of system failure. Malicious users should not be  able to access or damage the system.</a:t>
                      </a:r>
                      <a:endParaRPr sz="1400">
                        <a:solidFill>
                          <a:srgbClr val="000000"/>
                        </a:solidFill>
                        <a:latin typeface="Arial"/>
                        <a:ea typeface="Arial"/>
                        <a:cs typeface="Arial"/>
                        <a:sym typeface="Arial"/>
                      </a:endParaRPr>
                    </a:p>
                  </a:txBody>
                  <a:tcPr marT="0" marB="91450" marR="54600" marL="54600"/>
                </a:tc>
              </a:tr>
              <a:tr h="953075">
                <a:tc>
                  <a:txBody>
                    <a:bodyPr/>
                    <a:lstStyle/>
                    <a:p>
                      <a:pPr indent="0" lvl="0" marL="0" marR="0" rtl="0" algn="just">
                        <a:spcBef>
                          <a:spcPts val="0"/>
                        </a:spcBef>
                        <a:spcAft>
                          <a:spcPts val="0"/>
                        </a:spcAft>
                        <a:buNone/>
                      </a:pPr>
                      <a:r>
                        <a:rPr lang="en-US" sz="1400">
                          <a:latin typeface="Arial"/>
                          <a:ea typeface="Arial"/>
                          <a:cs typeface="Arial"/>
                          <a:sym typeface="Arial"/>
                        </a:rPr>
                        <a:t>Efficiency</a:t>
                      </a:r>
                      <a:endParaRPr sz="1400">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lang="en-US" sz="1400">
                          <a:latin typeface="Arial"/>
                          <a:ea typeface="Arial"/>
                          <a:cs typeface="Arial"/>
                          <a:sym typeface="Arial"/>
                        </a:rPr>
                        <a:t>Software should not make wasteful use of system resources such as memory and processor cycles. Efficiency therefore includes responsiveness, processing time, memory utilisation, etc.</a:t>
                      </a:r>
                      <a:endParaRPr sz="1400">
                        <a:solidFill>
                          <a:srgbClr val="000000"/>
                        </a:solidFill>
                        <a:latin typeface="Arial"/>
                        <a:ea typeface="Arial"/>
                        <a:cs typeface="Arial"/>
                        <a:sym typeface="Arial"/>
                      </a:endParaRPr>
                    </a:p>
                  </a:txBody>
                  <a:tcPr marT="0" marB="91450" marR="54600" marL="54600"/>
                </a:tc>
              </a:tr>
              <a:tr h="812125">
                <a:tc>
                  <a:txBody>
                    <a:bodyPr/>
                    <a:lstStyle/>
                    <a:p>
                      <a:pPr indent="0" lvl="0" marL="0" marR="0" rtl="0" algn="just">
                        <a:spcBef>
                          <a:spcPts val="0"/>
                        </a:spcBef>
                        <a:spcAft>
                          <a:spcPts val="0"/>
                        </a:spcAft>
                        <a:buNone/>
                      </a:pPr>
                      <a:r>
                        <a:rPr lang="en-US" sz="1400">
                          <a:latin typeface="Arial"/>
                          <a:ea typeface="Arial"/>
                          <a:cs typeface="Arial"/>
                          <a:sym typeface="Arial"/>
                        </a:rPr>
                        <a:t>Acceptability</a:t>
                      </a:r>
                      <a:endParaRPr sz="1400">
                        <a:solidFill>
                          <a:srgbClr val="000000"/>
                        </a:solidFill>
                        <a:latin typeface="Arial"/>
                        <a:ea typeface="Arial"/>
                        <a:cs typeface="Arial"/>
                        <a:sym typeface="Arial"/>
                      </a:endParaRPr>
                    </a:p>
                  </a:txBody>
                  <a:tcPr marT="0" marB="91450" marR="54600" marL="54600"/>
                </a:tc>
                <a:tc>
                  <a:txBody>
                    <a:bodyPr/>
                    <a:lstStyle/>
                    <a:p>
                      <a:pPr indent="0" lvl="0" marL="0" marR="0" rtl="0" algn="just">
                        <a:spcBef>
                          <a:spcPts val="0"/>
                        </a:spcBef>
                        <a:spcAft>
                          <a:spcPts val="0"/>
                        </a:spcAft>
                        <a:buNone/>
                      </a:pPr>
                      <a:r>
                        <a:rPr lang="en-US" sz="1400">
                          <a:latin typeface="Arial"/>
                          <a:ea typeface="Arial"/>
                          <a:cs typeface="Arial"/>
                          <a:sym typeface="Arial"/>
                        </a:rPr>
                        <a:t>Software must be acceptable to the type of users for which it is designed. This means that it must be understandable, usable and compatible with other systems that they use. </a:t>
                      </a:r>
                      <a:endParaRPr sz="1400">
                        <a:solidFill>
                          <a:srgbClr val="000000"/>
                        </a:solidFill>
                        <a:latin typeface="Arial"/>
                        <a:ea typeface="Arial"/>
                        <a:cs typeface="Arial"/>
                        <a:sym typeface="Arial"/>
                      </a:endParaRPr>
                    </a:p>
                  </a:txBody>
                  <a:tcPr marT="0" marB="91450" marR="54600" marL="54600"/>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E9">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2009-12-29T10:39:27Z</dcterms:created>
  <dc:creator>Ian Sommerville</dc:creator>
</cp:coreProperties>
</file>