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8"/>
  </p:notesMasterIdLst>
  <p:handoutMasterIdLst>
    <p:handoutMasterId r:id="rId59"/>
  </p:handoutMasterIdLst>
  <p:sldIdLst>
    <p:sldId id="256" r:id="rId2"/>
    <p:sldId id="266" r:id="rId3"/>
    <p:sldId id="296" r:id="rId4"/>
    <p:sldId id="268" r:id="rId5"/>
    <p:sldId id="297" r:id="rId6"/>
    <p:sldId id="257" r:id="rId7"/>
    <p:sldId id="298" r:id="rId8"/>
    <p:sldId id="270" r:id="rId9"/>
    <p:sldId id="299" r:id="rId10"/>
    <p:sldId id="284" r:id="rId11"/>
    <p:sldId id="258" r:id="rId12"/>
    <p:sldId id="285" r:id="rId13"/>
    <p:sldId id="286" r:id="rId14"/>
    <p:sldId id="300" r:id="rId15"/>
    <p:sldId id="313" r:id="rId16"/>
    <p:sldId id="316" r:id="rId17"/>
    <p:sldId id="318" r:id="rId18"/>
    <p:sldId id="314" r:id="rId19"/>
    <p:sldId id="315" r:id="rId20"/>
    <p:sldId id="271" r:id="rId21"/>
    <p:sldId id="275" r:id="rId22"/>
    <p:sldId id="259" r:id="rId23"/>
    <p:sldId id="260" r:id="rId24"/>
    <p:sldId id="265" r:id="rId25"/>
    <p:sldId id="276" r:id="rId26"/>
    <p:sldId id="261" r:id="rId27"/>
    <p:sldId id="262" r:id="rId28"/>
    <p:sldId id="278" r:id="rId29"/>
    <p:sldId id="301" r:id="rId30"/>
    <p:sldId id="303" r:id="rId31"/>
    <p:sldId id="302" r:id="rId32"/>
    <p:sldId id="319" r:id="rId33"/>
    <p:sldId id="304" r:id="rId34"/>
    <p:sldId id="279" r:id="rId35"/>
    <p:sldId id="282" r:id="rId36"/>
    <p:sldId id="305" r:id="rId37"/>
    <p:sldId id="263" r:id="rId38"/>
    <p:sldId id="306" r:id="rId39"/>
    <p:sldId id="307" r:id="rId40"/>
    <p:sldId id="283" r:id="rId41"/>
    <p:sldId id="295" r:id="rId42"/>
    <p:sldId id="308" r:id="rId43"/>
    <p:sldId id="287" r:id="rId44"/>
    <p:sldId id="309" r:id="rId45"/>
    <p:sldId id="264" r:id="rId46"/>
    <p:sldId id="293" r:id="rId47"/>
    <p:sldId id="294" r:id="rId48"/>
    <p:sldId id="310" r:id="rId49"/>
    <p:sldId id="311" r:id="rId50"/>
    <p:sldId id="288" r:id="rId51"/>
    <p:sldId id="289" r:id="rId52"/>
    <p:sldId id="292" r:id="rId53"/>
    <p:sldId id="312" r:id="rId54"/>
    <p:sldId id="291" r:id="rId55"/>
    <p:sldId id="290" r:id="rId56"/>
    <p:sldId id="267"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100" d="100"/>
          <a:sy n="100" d="100"/>
        </p:scale>
        <p:origin x="-946" y="28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61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pPr/>
              <a:t>9/21/2020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B169BA-28E4-4D26-82DF-BE8B21F65D19}" type="slidenum">
              <a:rPr lang="en-IN" smtClean="0"/>
              <a:pPr/>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5ED926C-2523-DB4E-AA42-7803F6FA2B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1302AF-B0FE-B04D-BF0B-28FF6B6CC116}" type="datetime1">
              <a:rPr lang="en-US" smtClean="0"/>
              <a:pPr>
                <a:defRPr/>
              </a:pPr>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E3CE09-9C38-8C47-B896-5AAE5B85712F}" type="datetime1">
              <a:rPr lang="en-US" smtClean="0"/>
              <a:pPr>
                <a:defRPr/>
              </a:pPr>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BB3F2-0F27-B549-9E1D-AF37544203DE}" type="datetime1">
              <a:rPr lang="en-US" smtClean="0"/>
              <a:pPr>
                <a:defRPr/>
              </a:pPr>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ACA2A9F-0038-7C40-A0E6-B6ED49A18EC4}" type="datetime1">
              <a:rPr lang="en-US" smtClean="0"/>
              <a:pPr>
                <a:defRPr/>
              </a:pPr>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B4D06E-3EE6-2C47-9EED-35C28DD1A4A0}" type="datetime1">
              <a:rPr lang="en-US" smtClean="0"/>
              <a:pPr>
                <a:defRPr/>
              </a:pPr>
              <a:t>9/21/2020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DE69796-2C1F-1241-BA92-CD2DCAC39983}" type="datetime1">
              <a:rPr lang="en-US" smtClean="0"/>
              <a:pPr>
                <a:defRPr/>
              </a:pPr>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085B51B-F22F-D94E-85F7-A87D2F5A997A}" type="datetime1">
              <a:rPr lang="en-US" smtClean="0"/>
              <a:pPr>
                <a:defRPr/>
              </a:pPr>
              <a:t>9/21/2020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A61D8B7-97D2-E34F-9818-AC6706E043EE}" type="datetime1">
              <a:rPr lang="en-US" smtClean="0"/>
              <a:pPr>
                <a:defRPr/>
              </a:pPr>
              <a:t>9/21/2020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47749E-B33E-374A-A1D5-05EB9C066F0B}" type="datetime1">
              <a:rPr lang="en-US" smtClean="0"/>
              <a:pPr>
                <a:defRPr/>
              </a:pPr>
              <a:t>9/21/2020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4A01F91-6B95-4E4F-97FF-67732668BA9B}" type="datetime1">
              <a:rPr lang="en-US" smtClean="0"/>
              <a:pPr>
                <a:defRPr/>
              </a:pPr>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A214FCF-23B5-FD43-8088-5C62A499469E}" type="datetime1">
              <a:rPr lang="en-US" smtClean="0"/>
              <a:pPr>
                <a:defRPr/>
              </a:pPr>
              <a:t>9/21/2020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BCDFAE70-21EC-F445-916F-C4476616AD27}" type="datetime1">
              <a:rPr lang="en-US" smtClean="0"/>
              <a:pPr>
                <a:defRPr/>
              </a:pPr>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United_States" TargetMode="External"/><Relationship Id="rId7" Type="http://schemas.openxmlformats.org/officeDocument/2006/relationships/hyperlink" Target="https://en.wikipedia.org/wiki/International_Civil_Aviation_Organiz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en.wikipedia.org/wiki/Re-entry" TargetMode="External"/><Relationship Id="rId5" Type="http://schemas.openxmlformats.org/officeDocument/2006/relationships/hyperlink" Target="https://en.wikipedia.org/wiki/Air_traffic_management" TargetMode="External"/><Relationship Id="rId4" Type="http://schemas.openxmlformats.org/officeDocument/2006/relationships/hyperlink" Target="https://en.wikipedia.org/wiki/Civil_avia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specification</a:t>
            </a:r>
          </a:p>
        </p:txBody>
      </p:sp>
      <p:pic>
        <p:nvPicPr>
          <p:cNvPr id="4" name="Picture 3" descr="3.2 PlanBasedAgi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734750" y="1785249"/>
            <a:ext cx="5731937" cy="4357990"/>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a:xfrm>
            <a:off x="457200" y="1600200"/>
            <a:ext cx="8470900" cy="4525963"/>
          </a:xfrm>
        </p:spPr>
        <p:txBody>
          <a:bodyPr/>
          <a:lstStyle/>
          <a:p>
            <a:pPr lvl="1"/>
            <a:r>
              <a:rPr lang="en-GB" dirty="0" smtClean="0"/>
              <a:t>What type of system is being developed?</a:t>
            </a:r>
          </a:p>
          <a:p>
            <a:pPr lvl="2"/>
            <a:r>
              <a:rPr lang="en-GB" dirty="0" smtClean="0"/>
              <a:t>Plan-driven approaches may be required for systems that require a lot of analysis before implementation (e.g. real-time system with complex timing requirements).</a:t>
            </a:r>
          </a:p>
          <a:p>
            <a:pPr lvl="1"/>
            <a:r>
              <a:rPr lang="en-GB" dirty="0" smtClean="0"/>
              <a:t>What is the expected system lifetime?</a:t>
            </a:r>
          </a:p>
          <a:p>
            <a:pPr lvl="2"/>
            <a:r>
              <a:rPr lang="en-GB" dirty="0" smtClean="0"/>
              <a:t>Long-lifetime systems may require more design documentation to communicate the original intentions of the system developers to the support team.</a:t>
            </a:r>
          </a:p>
          <a:p>
            <a:pPr lvl="1"/>
            <a:r>
              <a:rPr lang="en-GB" dirty="0" smtClean="0"/>
              <a:t>What technologies are available to support system development?</a:t>
            </a:r>
          </a:p>
          <a:p>
            <a:pPr lvl="2"/>
            <a:r>
              <a:rPr lang="en-GB" dirty="0" smtClean="0"/>
              <a:t>Agile methods rely on good tools to keep track of an evolving design</a:t>
            </a:r>
          </a:p>
          <a:p>
            <a:pPr lvl="1"/>
            <a:r>
              <a:rPr lang="en-GB" dirty="0" smtClean="0"/>
              <a:t>How is the development team organized? </a:t>
            </a:r>
          </a:p>
          <a:p>
            <a:pPr lvl="2"/>
            <a:r>
              <a:rPr lang="en-GB" dirty="0" smtClean="0"/>
              <a:t>If the development team is distributed or if part of the development is being outsourced, then you may need to develop design documents to communicate across the development teams. </a:t>
            </a:r>
          </a:p>
          <a:p>
            <a:pPr lvl="1"/>
            <a:endParaRPr lang="en-GB" dirty="0" smtClean="0"/>
          </a:p>
          <a:p>
            <a:pPr lvl="1">
              <a:buNone/>
            </a:pPr>
            <a:endParaRPr/>
          </a:p>
          <a:p>
            <a:pPr lvl="1"/>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human, organizational issues</a:t>
            </a:r>
            <a:endParaRPr lang="en-US" dirty="0"/>
          </a:p>
        </p:txBody>
      </p:sp>
      <p:sp>
        <p:nvSpPr>
          <p:cNvPr id="3" name="Content Placeholder 2"/>
          <p:cNvSpPr>
            <a:spLocks noGrp="1"/>
          </p:cNvSpPr>
          <p:nvPr>
            <p:ph idx="1"/>
          </p:nvPr>
        </p:nvSpPr>
        <p:spPr/>
        <p:txBody>
          <a:bodyPr/>
          <a:lstStyle/>
          <a:p>
            <a:pPr lvl="1"/>
            <a:r>
              <a:rPr lang="en-GB" dirty="0" smtClean="0"/>
              <a:t>Are there cultural or organizational issues that may affect the system development?</a:t>
            </a:r>
          </a:p>
          <a:p>
            <a:pPr lvl="2"/>
            <a:r>
              <a:rPr lang="en-GB" dirty="0" smtClean="0"/>
              <a:t>Traditional engineering organizations have a culture of plan-based development, as this is the norm in engineering.</a:t>
            </a:r>
          </a:p>
          <a:p>
            <a:pPr lvl="1"/>
            <a:r>
              <a:rPr lang="en-GB" dirty="0" smtClean="0"/>
              <a:t>How good are the designers and programmers in the development team?</a:t>
            </a:r>
          </a:p>
          <a:p>
            <a:pPr lvl="2"/>
            <a:r>
              <a:rPr lang="en-GB" dirty="0" smtClean="0"/>
              <a:t>It is sometimes argued that agile methods require higher skill levels than plan-based approaches in which programmers simply translate a detailed design into code</a:t>
            </a:r>
          </a:p>
          <a:p>
            <a:pPr lvl="1"/>
            <a:r>
              <a:rPr lang="en-GB" dirty="0" smtClean="0"/>
              <a:t>Is the system subject to external regulation?</a:t>
            </a:r>
          </a:p>
          <a:p>
            <a:pPr lvl="2"/>
            <a:r>
              <a:rPr lang="en-GB" dirty="0" smtClean="0"/>
              <a:t>If a system has to be approved by an external regulator (e.g. the FAA approve software that is critical to the operation of an aircraft) then you will probably be required to produce detailed documentation as part of the system safety case.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The </a:t>
            </a:r>
            <a:r>
              <a:rPr lang="en-IN" b="1" dirty="0" smtClean="0"/>
              <a:t>Federal Aviation Administration</a:t>
            </a:r>
            <a:r>
              <a:rPr lang="en-IN" dirty="0" smtClean="0"/>
              <a:t> (</a:t>
            </a:r>
            <a:r>
              <a:rPr lang="en-IN" b="1" dirty="0" smtClean="0"/>
              <a:t>FAA</a:t>
            </a:r>
            <a:r>
              <a:rPr lang="en-IN" dirty="0" smtClean="0"/>
              <a:t>) is a governmental body of the </a:t>
            </a:r>
            <a:r>
              <a:rPr lang="en-IN" dirty="0" smtClean="0">
                <a:hlinkClick r:id="rId3" tooltip="United States"/>
              </a:rPr>
              <a:t>United States</a:t>
            </a:r>
            <a:r>
              <a:rPr lang="en-IN" dirty="0" smtClean="0"/>
              <a:t> with powers to regulate all aspects of </a:t>
            </a:r>
            <a:r>
              <a:rPr lang="en-IN" dirty="0" smtClean="0">
                <a:hlinkClick r:id="rId4" tooltip="Civil aviation"/>
              </a:rPr>
              <a:t>civil aviation</a:t>
            </a:r>
            <a:r>
              <a:rPr lang="en-IN" dirty="0" smtClean="0"/>
              <a:t> in that nation as well as over its surrounding international waters. Its powers include the construction and operation of airports, </a:t>
            </a:r>
            <a:r>
              <a:rPr lang="en-IN" dirty="0" smtClean="0">
                <a:hlinkClick r:id="rId5" tooltip="Air traffic management"/>
              </a:rPr>
              <a:t>air traffic management</a:t>
            </a:r>
            <a:r>
              <a:rPr lang="en-IN" dirty="0" smtClean="0"/>
              <a:t>, the certification of personnel and aircraft, and the protection of U.S. assets during the launch or </a:t>
            </a:r>
            <a:r>
              <a:rPr lang="en-IN" dirty="0" smtClean="0">
                <a:hlinkClick r:id="rId6" tooltip="Re-entry"/>
              </a:rPr>
              <a:t>re-entry</a:t>
            </a:r>
            <a:r>
              <a:rPr lang="en-IN" dirty="0" smtClean="0"/>
              <a:t> of commercial space vehicles. Powers over </a:t>
            </a:r>
            <a:r>
              <a:rPr lang="en-IN" dirty="0" err="1" smtClean="0"/>
              <a:t>neighboring</a:t>
            </a:r>
            <a:r>
              <a:rPr lang="en-IN" dirty="0" smtClean="0"/>
              <a:t> international waters were delegated to the FAA by authority of the </a:t>
            </a:r>
            <a:r>
              <a:rPr lang="en-IN" dirty="0" smtClean="0">
                <a:hlinkClick r:id="rId7" tooltip="International Civil Aviation Organization"/>
              </a:rPr>
              <a:t>International Civil Aviation Organization</a:t>
            </a:r>
            <a:r>
              <a:rPr lang="en-IN" dirty="0" smtClean="0"/>
              <a:t>.</a:t>
            </a:r>
            <a:endParaRPr lang="en-IN"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Login to menti.com</a:t>
            </a:r>
            <a:br>
              <a:rPr lang="en-IN" dirty="0" smtClean="0"/>
            </a:br>
            <a:endParaRPr lang="en-IN" dirty="0"/>
          </a:p>
        </p:txBody>
      </p:sp>
      <p:sp>
        <p:nvSpPr>
          <p:cNvPr id="3" name="Content Placeholder 2"/>
          <p:cNvSpPr>
            <a:spLocks noGrp="1"/>
          </p:cNvSpPr>
          <p:nvPr>
            <p:ph idx="1"/>
          </p:nvPr>
        </p:nvSpPr>
        <p:spPr/>
        <p:txBody>
          <a:bodyPr/>
          <a:lstStyle/>
          <a:p>
            <a:r>
              <a:rPr lang="en-IN" b="1" dirty="0" smtClean="0"/>
              <a:t>35 35 93 3</a:t>
            </a:r>
            <a:endParaRPr lang="en-IN"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new household appliance</a:t>
            </a:r>
            <a:endParaRPr lang="en-US" dirty="0"/>
          </a:p>
        </p:txBody>
      </p:sp>
      <p:pic>
        <p:nvPicPr>
          <p:cNvPr id="4" name="Content Placeholder 3"/>
          <p:cNvPicPr>
            <a:picLocks noGrp="1" noChangeAspect="1"/>
          </p:cNvPicPr>
          <p:nvPr>
            <p:ph idx="1"/>
          </p:nvPr>
        </p:nvPicPr>
        <p:blipFill>
          <a:blip r:embed="rId3"/>
          <a:stretch>
            <a:fillRect/>
          </a:stretch>
        </p:blipFill>
        <p:spPr>
          <a:xfrm>
            <a:off x="700089" y="1524001"/>
            <a:ext cx="5657849" cy="3937661"/>
          </a:xfrm>
          <a:prstGeom prst="rect">
            <a:avLst/>
          </a:prstGeom>
        </p:spPr>
      </p:pic>
    </p:spTree>
    <p:extLst>
      <p:ext uri="{BB962C8B-B14F-4D97-AF65-F5344CB8AC3E}">
        <p14:creationId xmlns:p14="http://schemas.microsoft.com/office/powerpoint/2010/main" xmlns="" val="117485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Agile approach prioritized requirements</a:t>
            </a:r>
            <a:endParaRPr lang="en-IN"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457200" y="2254233"/>
            <a:ext cx="8229600" cy="321789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Release</a:t>
            </a:r>
            <a:endParaRPr lang="en-IN"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pic>
        <p:nvPicPr>
          <p:cNvPr id="2050" name="Picture 2"/>
          <p:cNvPicPr>
            <a:picLocks noGrp="1" noChangeAspect="1" noChangeArrowheads="1"/>
          </p:cNvPicPr>
          <p:nvPr>
            <p:ph idx="1"/>
          </p:nvPr>
        </p:nvPicPr>
        <p:blipFill>
          <a:blip r:embed="rId3"/>
          <a:srcRect/>
          <a:stretch>
            <a:fillRect/>
          </a:stretch>
        </p:blipFill>
        <p:spPr bwMode="auto">
          <a:xfrm>
            <a:off x="457200" y="2266952"/>
            <a:ext cx="8229600" cy="319245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Plan-driven and agile development</a:t>
            </a:r>
          </a:p>
          <a:p>
            <a:r>
              <a:rPr lang="en-US" dirty="0" smtClean="0"/>
              <a:t>Extreme programming</a:t>
            </a:r>
          </a:p>
          <a:p>
            <a:r>
              <a:rPr lang="en-US" dirty="0" smtClean="0"/>
              <a:t>Agile project management</a:t>
            </a:r>
          </a:p>
          <a:p>
            <a:r>
              <a:rPr lang="en-US" dirty="0" smtClean="0"/>
              <a:t>Scaling agile methods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type="body" idx="1"/>
          </p:nvPr>
        </p:nvSpPr>
        <p:spPr/>
        <p:txBody>
          <a:bodyPr/>
          <a:lstStyle/>
          <a:p>
            <a:pPr>
              <a:lnSpc>
                <a:spcPct val="90000"/>
              </a:lnSpc>
            </a:pPr>
            <a:r>
              <a:rPr lang="en-US"/>
              <a:t>Perhaps the best-known and most widely used agile method.</a:t>
            </a:r>
          </a:p>
          <a:p>
            <a:pPr>
              <a:lnSpc>
                <a:spcPct val="90000"/>
              </a:lnSpc>
            </a:pPr>
            <a:r>
              <a:rPr lang="en-US"/>
              <a:t>Extreme Programming (XP) takes an ‘extreme’ approach to iterative development. </a:t>
            </a:r>
          </a:p>
          <a:p>
            <a:pPr lvl="1">
              <a:lnSpc>
                <a:spcPct val="90000"/>
              </a:lnSpc>
            </a:pPr>
            <a:r>
              <a:rPr lang="en-US"/>
              <a:t>New versions may be built several times per day;</a:t>
            </a:r>
          </a:p>
          <a:p>
            <a:pPr lvl="1">
              <a:lnSpc>
                <a:spcPct val="90000"/>
              </a:lnSpc>
            </a:pPr>
            <a:r>
              <a:rPr lang="en-US"/>
              <a:t>Increments are delivered to customers every 2 weeks;</a:t>
            </a:r>
          </a:p>
          <a:p>
            <a:pPr lvl="1">
              <a:lnSpc>
                <a:spcPct val="90000"/>
              </a:lnSpc>
            </a:pPr>
            <a:r>
              <a:rPr lang="en-US"/>
              <a:t>All tests must be run for every build and the build is only accepted if tests run successfully.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type="body"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p>
        </p:txBody>
      </p:sp>
      <p:pic>
        <p:nvPicPr>
          <p:cNvPr id="4" name="Picture 3" descr="3.3-XP-ReleaseCycl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92427" y="2372086"/>
            <a:ext cx="6558005" cy="2856274"/>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p>
        </p:txBody>
      </p:sp>
      <p:pic>
        <p:nvPicPr>
          <p:cNvPr id="4" name="Picture 3" descr="3.5 StoryCard.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440914" y="1566747"/>
            <a:ext cx="5968294" cy="47896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333382" y="1760870"/>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a:t>XP and change</a:t>
            </a:r>
          </a:p>
        </p:txBody>
      </p:sp>
      <p:sp>
        <p:nvSpPr>
          <p:cNvPr id="1171459" name="Rectangle 3"/>
          <p:cNvSpPr>
            <a:spLocks noGrp="1" noChangeArrowheads="1"/>
          </p:cNvSpPr>
          <p:nvPr>
            <p:ph type="body"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Rapid software development</a:t>
            </a:r>
          </a:p>
          <a:p>
            <a:pPr lvl="1"/>
            <a:r>
              <a:rPr lang="en-US" dirty="0" smtClean="0"/>
              <a:t>Specification, design and implementation are inter-leaved</a:t>
            </a:r>
          </a:p>
          <a:p>
            <a:pPr lvl="1"/>
            <a:r>
              <a:rPr lang="en-US" dirty="0" smtClean="0"/>
              <a:t>System is developed as a series of versions with stakeholders involved in version evaluation</a:t>
            </a:r>
          </a:p>
          <a:p>
            <a:pPr lvl="1"/>
            <a:r>
              <a:rPr lang="en-US" dirty="0" smtClean="0"/>
              <a:t>User interfaces are often developed using an IDE and graphical toolset.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development, frequent releases of the software, reducing process overheads and producing high-quality code. They involve the customer directly in the development process.</a:t>
            </a:r>
          </a:p>
          <a:p>
            <a:r>
              <a:rPr lang="en-GB" sz="2000" dirty="0" smtClean="0"/>
              <a:t>The decision on whether to use an agile or a plan-driven approach to development should depend on the type of software being developed, the capabilities of the development team and the culture of the company developing the system.</a:t>
            </a:r>
          </a:p>
          <a:p>
            <a:r>
              <a:rPr lang="en-GB" sz="2000" dirty="0" smtClean="0"/>
              <a:t>Extreme programming is a well-known agile method that integrates a range of good programming practices such as frequent releases of the software, continuous software improvement and 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good design is really about solving problems</a:t>
            </a:r>
            <a:endParaRPr lang="en-IN" dirty="0"/>
          </a:p>
        </p:txBody>
      </p:sp>
      <p:sp>
        <p:nvSpPr>
          <p:cNvPr id="3" name="Content Placeholder 2"/>
          <p:cNvSpPr>
            <a:spLocks noGrp="1"/>
          </p:cNvSpPr>
          <p:nvPr>
            <p:ph idx="1"/>
          </p:nvPr>
        </p:nvSpPr>
        <p:spPr/>
        <p:txBody>
          <a:bodyPr/>
          <a:lstStyle/>
          <a:p>
            <a:r>
              <a:rPr lang="en-IN" dirty="0" smtClean="0"/>
              <a:t>Say You </a:t>
            </a:r>
            <a:r>
              <a:rPr lang="en-IN" dirty="0" smtClean="0"/>
              <a:t>work for an organization in </a:t>
            </a:r>
            <a:r>
              <a:rPr lang="en-IN" dirty="0" smtClean="0"/>
              <a:t>Africa</a:t>
            </a:r>
            <a:r>
              <a:rPr lang="en-IN" dirty="0" smtClean="0"/>
              <a:t>. The organization sells treadle pumps (used for farmland irrigation) to the local farmers. After years of operation you notice that in some regions the treadle pumps sell extremely well, while in other regions they don’t sell at all. You’ve been tasked with generating sales of the pumps in those </a:t>
            </a:r>
            <a:r>
              <a:rPr lang="en-IN" dirty="0" smtClean="0"/>
              <a:t>weak-performing </a:t>
            </a:r>
            <a:r>
              <a:rPr lang="en-IN" dirty="0" smtClean="0"/>
              <a:t>regions</a:t>
            </a:r>
            <a:r>
              <a:rPr lang="en-IN" dirty="0" smtClean="0"/>
              <a:t>.</a:t>
            </a:r>
          </a:p>
          <a:p>
            <a:endParaRPr lang="en-IN" dirty="0" smtClean="0"/>
          </a:p>
          <a:p>
            <a:endParaRPr lang="en-IN" dirty="0" smtClean="0"/>
          </a:p>
          <a:p>
            <a:r>
              <a:rPr lang="en-IN" dirty="0" smtClean="0"/>
              <a:t>What do you do?</a:t>
            </a:r>
            <a:endParaRPr lang="en-IN"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a:r>
              <a:rPr lang="en-US" dirty="0" smtClean="0"/>
              <a:t>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a:t>Testing in XP</a:t>
            </a:r>
          </a:p>
        </p:txBody>
      </p:sp>
      <p:sp>
        <p:nvSpPr>
          <p:cNvPr id="1172483" name="Rectangle 3"/>
          <p:cNvSpPr>
            <a:spLocks noGrp="1" noChangeArrowheads="1"/>
          </p:cNvSpPr>
          <p:nvPr>
            <p:ph type="body"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t>Test-first development</a:t>
            </a:r>
          </a:p>
        </p:txBody>
      </p:sp>
      <p:sp>
        <p:nvSpPr>
          <p:cNvPr id="1173507" name="Rectangle 3"/>
          <p:cNvSpPr>
            <a:spLocks noGrp="1" noChangeArrowheads="1"/>
          </p:cNvSpPr>
          <p:nvPr>
            <p:ph type="body"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a:t>
            </a:r>
          </a:p>
          <a:p>
            <a:r>
              <a:rPr lang="en-GB" dirty="0" smtClean="0"/>
              <a:t>The customer who is part of the team writes tests as development proceeds. All new code is therefore validated to ensure that it is what the customer needs.</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p>
        </p:txBody>
      </p:sp>
      <p:pic>
        <p:nvPicPr>
          <p:cNvPr id="4" name="Picture 3" descr="3.7 DoseCheck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805735" y="1950230"/>
            <a:ext cx="7436363" cy="404925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XP testing difficulties</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It’s </a:t>
            </a:r>
            <a:r>
              <a:rPr lang="en-GB" dirty="0" smtClean="0"/>
              <a:t>difficult to judge the completeness of a set of tests. Although you may have a lot of system tests, your test set may not provide complete coverage.</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type="body" idx="1"/>
          </p:nvPr>
        </p:nvSpPr>
        <p:spPr/>
        <p:txBody>
          <a:bodyPr/>
          <a:lstStyle/>
          <a:p>
            <a:pPr>
              <a:lnSpc>
                <a:spcPct val="90000"/>
              </a:lnSpc>
            </a:pPr>
            <a:r>
              <a:rPr lang="en-US" sz="2400"/>
              <a:t>In XP, programmers work in pairs, sitting together to develop code.</a:t>
            </a:r>
          </a:p>
          <a:p>
            <a:pPr>
              <a:lnSpc>
                <a:spcPct val="90000"/>
              </a:lnSpc>
            </a:pPr>
            <a:r>
              <a:rPr lang="en-US" sz="2400"/>
              <a:t>This helps develop common ownership of code and spreads knowledge across the team.</a:t>
            </a:r>
          </a:p>
          <a:p>
            <a:pPr>
              <a:lnSpc>
                <a:spcPct val="90000"/>
              </a:lnSpc>
            </a:pPr>
            <a:r>
              <a:rPr lang="en-US" sz="2400"/>
              <a:t>It serves as an informal review process as each line of code is looked at by more than 1 person.</a:t>
            </a:r>
          </a:p>
          <a:p>
            <a:pPr>
              <a:lnSpc>
                <a:spcPct val="90000"/>
              </a:lnSpc>
            </a:pPr>
            <a:r>
              <a:rPr lang="en-US" sz="2400"/>
              <a:t>It encourages refactoring as the whole team can benefit from this.</a:t>
            </a:r>
          </a:p>
          <a:p>
            <a:pPr>
              <a:lnSpc>
                <a:spcPct val="90000"/>
              </a:lnSpc>
            </a:pPr>
            <a:r>
              <a:rPr lang="en-US" sz="2400"/>
              <a:t>Measurements suggest that development productivity with pair programming is similar to that of two people working independently.</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workstation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evidence that a pair working together is more efficient than 2 programmers working separately. </a:t>
            </a:r>
            <a:endParaRPr lang="en-US" dirty="0" smtClean="0"/>
          </a:p>
          <a:p>
            <a:endParaRPr lang="en-GB" dirty="0" smtClean="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pair programming</a:t>
            </a:r>
            <a:endParaRPr lang="en-US" dirty="0"/>
          </a:p>
        </p:txBody>
      </p:sp>
      <p:sp>
        <p:nvSpPr>
          <p:cNvPr id="3" name="Content Placeholder 2"/>
          <p:cNvSpPr>
            <a:spLocks noGrp="1"/>
          </p:cNvSpPr>
          <p:nvPr>
            <p:ph idx="1"/>
          </p:nvPr>
        </p:nvSpPr>
        <p:spPr/>
        <p:txBody>
          <a:bodyPr/>
          <a:lstStyle/>
          <a:p>
            <a:r>
              <a:rPr lang="en-GB" dirty="0" smtClean="0"/>
              <a:t>It supports the idea of collective ownership and responsibility for the system.</a:t>
            </a:r>
          </a:p>
          <a:p>
            <a:pPr lvl="1"/>
            <a:r>
              <a:rPr lang="en-GB" dirty="0" smtClean="0"/>
              <a:t>Individuals are not held responsible for problems with the code. Instead, the team has collective responsibility for resolving these problems.</a:t>
            </a:r>
          </a:p>
          <a:p>
            <a:r>
              <a:rPr lang="en-GB" dirty="0" smtClean="0"/>
              <a:t>It acts as an informal review process because each line of code is looked at by at least two people.</a:t>
            </a:r>
          </a:p>
          <a:p>
            <a:r>
              <a:rPr lang="en-GB" dirty="0" smtClean="0"/>
              <a:t>It helps support refactoring, which is a process of software improvement.</a:t>
            </a:r>
          </a:p>
          <a:p>
            <a:pPr lvl="1"/>
            <a:r>
              <a:rPr lang="en-GB" dirty="0" smtClean="0"/>
              <a:t>Where pair programming and collective ownership are used, others benefit immediately from the refactoring so they are likely to support the process. </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a:t>
            </a:r>
          </a:p>
          <a:p>
            <a:r>
              <a:rPr lang="en-GB" dirty="0" smtClean="0"/>
              <a:t>The standard approach to project management is plan-driven. Managers draw up a plan for the project showing what should be delivered, when it should be delivered and who will work on the development of the project deliverables.</a:t>
            </a:r>
          </a:p>
          <a:p>
            <a:r>
              <a:rPr lang="en-GB" dirty="0" smtClean="0"/>
              <a:t>Agile project management requires a different approach, which is adapted to incremental development and the particular strengths of agile methods.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r>
              <a:rPr lang="en-GB" dirty="0" smtClean="0"/>
              <a:t> </a:t>
            </a:r>
            <a:r>
              <a:rPr lang="en-GB" dirty="0" smtClean="0"/>
              <a:t> </a:t>
            </a:r>
            <a:r>
              <a:rPr lang="en-GB" dirty="0" smtClean="0"/>
              <a:t>managing iterative development </a:t>
            </a:r>
            <a:endParaRPr lang="en-US" dirty="0"/>
          </a:p>
        </p:txBody>
      </p:sp>
      <p:sp>
        <p:nvSpPr>
          <p:cNvPr id="3" name="Content Placeholder 2"/>
          <p:cNvSpPr>
            <a:spLocks noGrp="1"/>
          </p:cNvSpPr>
          <p:nvPr>
            <p:ph idx="1"/>
          </p:nvPr>
        </p:nvSpPr>
        <p:spPr/>
        <p:txBody>
          <a:bodyPr/>
          <a:lstStyle/>
          <a:p>
            <a:r>
              <a:rPr lang="en-GB" dirty="0" smtClean="0"/>
              <a:t>The Scrum approach is a general agile method but its focus is on managing iterative development rather than specific agile practices.</a:t>
            </a:r>
          </a:p>
          <a:p>
            <a:r>
              <a:rPr lang="en-GB" dirty="0" smtClean="0"/>
              <a:t>There are three phases in Scrum.</a:t>
            </a:r>
          </a:p>
          <a:p>
            <a:pPr lvl="1"/>
            <a:r>
              <a:rPr lang="en-GB" dirty="0" smtClean="0"/>
              <a:t>The initial phase is an outline planning phase where you establish the general objectives for the project and design the software architecture.</a:t>
            </a:r>
          </a:p>
          <a:p>
            <a:pPr lvl="1"/>
            <a:r>
              <a:rPr lang="en-GB" dirty="0" smtClean="0"/>
              <a:t>This is followed by a series of sprint cycles, where each cycle develops an increment of the system.</a:t>
            </a:r>
          </a:p>
          <a:p>
            <a:pPr lvl="1"/>
            <a:r>
              <a:rPr lang="en-GB" dirty="0" smtClean="0"/>
              <a:t>The project closure phase wraps up the project, completes required documentation such as system help frames and user manuals and assesses the lessons learned from the project.</a:t>
            </a:r>
          </a:p>
          <a:p>
            <a:endParaRP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4810" y="2637646"/>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software.During this stage the team is isolated from the customer and the organization, with all communications channelled through the so-called ‘Scrum master’.</a:t>
            </a:r>
          </a:p>
          <a:p>
            <a:r>
              <a:rPr lang="en-GB" dirty="0" smtClean="0"/>
              <a:t>The role of the Scrum master is to protect the development team from external distractions. </a:t>
            </a:r>
          </a:p>
          <a:p>
            <a:r>
              <a:rPr lang="en-GB" dirty="0" smtClean="0"/>
              <a:t>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systems development</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a:t>
            </a:r>
          </a:p>
          <a:p>
            <a:r>
              <a:rPr lang="en-GB" dirty="0" smtClean="0"/>
              <a:t>Large systems usually have a diverse set of stakeholders.It is practically impossible to involve all of these different stakeholders in the development process. </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essential 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For large systems development, it is not possible to focus only on the code of the system. You need to do more up-front design and system documentation</a:t>
            </a:r>
          </a:p>
          <a:p>
            <a:r>
              <a:rPr lang="en-GB" sz="2200" dirty="0" smtClean="0"/>
              <a:t>Cross-team communication mechanisms have to be designed and used. This should involve regular phone and video conferences between team members and frequent, short electronic meetings where teams update each other on progress.</a:t>
            </a:r>
          </a:p>
          <a:p>
            <a:r>
              <a:rPr lang="en-GB" sz="2200" dirty="0" smtClean="0"/>
              <a:t>Continuous integration, where the whole system is built every time any developer checks in a change, is practically impossible. However, it is essential to maintain frequent system builds and regular releases of the system.</a:t>
            </a:r>
            <a:endParaRPr lang="en-US" sz="2200"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to large companies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A particular strength of extreme programming is the development of automated tests before a program feature is created. All tests must successfully execute when an increment is integrated into a system.</a:t>
            </a:r>
          </a:p>
          <a:p>
            <a:r>
              <a:rPr lang="en-GB" dirty="0" smtClean="0"/>
              <a:t>The Scrum method is an agile method that provides a project management framework. It is centred round a set of sprints, which are fixed time periods when a system increment is developed.</a:t>
            </a:r>
          </a:p>
          <a:p>
            <a:r>
              <a:rPr lang="en-GB" dirty="0" smtClean="0"/>
              <a:t>Scaling agile methods for large systems is difficult. Large systems need up-front design and some documentation.</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a:t>
            </a:r>
          </a:p>
          <a:p>
            <a:r>
              <a:rPr lang="en-GB" dirty="0" smtClean="0"/>
              <a:t>Custom system development within an organization, where there is a clear commitment from the customer to become involved in the development process and where there are not a lot of external rules and regulations that affect the software.</a:t>
            </a:r>
          </a:p>
          <a:p>
            <a:r>
              <a:rPr lang="en-GB" dirty="0" smtClean="0"/>
              <a:t>Because of their focus on small, tightly-integrated teams, there are problems in scaling agile methods to large systems.</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3279</TotalTime>
  <Words>4382</Words>
  <Application>Microsoft Macintosh PowerPoint</Application>
  <PresentationFormat>On-screen Show (4:3)</PresentationFormat>
  <Paragraphs>427</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SE9</vt:lpstr>
      <vt:lpstr>Chapter 3 – Agile Software Development</vt:lpstr>
      <vt:lpstr>Topics covered</vt:lpstr>
      <vt:lpstr>Rapid software development</vt:lpstr>
      <vt:lpstr>Agile methods</vt:lpstr>
      <vt:lpstr>Agile manifesto </vt:lpstr>
      <vt:lpstr>The principles of agile methods</vt:lpstr>
      <vt:lpstr>Agile method applicability</vt:lpstr>
      <vt:lpstr>Problems with agile methods</vt:lpstr>
      <vt:lpstr>Agile methods and software maintenance</vt:lpstr>
      <vt:lpstr>Plan-driven and agile development</vt:lpstr>
      <vt:lpstr>Plan-driven and agile specification</vt:lpstr>
      <vt:lpstr>Technical, human, organizational issues</vt:lpstr>
      <vt:lpstr>Technical, human, organizational issues</vt:lpstr>
      <vt:lpstr>Technical, human, organizational issues</vt:lpstr>
      <vt:lpstr>Slide 15</vt:lpstr>
      <vt:lpstr>Login to menti.com </vt:lpstr>
      <vt:lpstr>Create a new household appliance</vt:lpstr>
      <vt:lpstr>Agile approach prioritized requirements</vt:lpstr>
      <vt:lpstr>Release</vt:lpstr>
      <vt:lpstr>Extreme programming</vt:lpstr>
      <vt:lpstr>XP and agile principles</vt:lpstr>
      <vt:lpstr>The extreme programming release cycle</vt:lpstr>
      <vt:lpstr>Extreme programming practices (a)</vt:lpstr>
      <vt:lpstr>Extreme programming practices (b)</vt:lpstr>
      <vt:lpstr>Requirements scenarios</vt:lpstr>
      <vt:lpstr>A ‘prescribing medication’ story</vt:lpstr>
      <vt:lpstr>Examples of task cards for prescribing medication </vt:lpstr>
      <vt:lpstr>XP and change</vt:lpstr>
      <vt:lpstr>Refactoring</vt:lpstr>
      <vt:lpstr>Examples of refactoring</vt:lpstr>
      <vt:lpstr>Key points</vt:lpstr>
      <vt:lpstr>A good design is really about solving problems</vt:lpstr>
      <vt:lpstr>Agile Software Development</vt:lpstr>
      <vt:lpstr>Testing in XP</vt:lpstr>
      <vt:lpstr>Test-first development</vt:lpstr>
      <vt:lpstr>Customer involvement</vt:lpstr>
      <vt:lpstr>Test case description for dose checking</vt:lpstr>
      <vt:lpstr>Test automation</vt:lpstr>
      <vt:lpstr>XP testing difficulties</vt:lpstr>
      <vt:lpstr>Pair programming</vt:lpstr>
      <vt:lpstr>Pair programming</vt:lpstr>
      <vt:lpstr>Advantages of pair programming</vt:lpstr>
      <vt:lpstr>Agile project management</vt:lpstr>
      <vt:lpstr>Scrum-  managing iterative development </vt:lpstr>
      <vt:lpstr>The Scrum process</vt:lpstr>
      <vt:lpstr>The Sprint cycle</vt:lpstr>
      <vt:lpstr>The Sprint cycle</vt:lpstr>
      <vt:lpstr>Teamwork in Scrum</vt:lpstr>
      <vt:lpstr>Scrum benefits</vt:lpstr>
      <vt:lpstr>Scaling agile methods</vt:lpstr>
      <vt:lpstr>Large systems development</vt:lpstr>
      <vt:lpstr>Large system development</vt:lpstr>
      <vt:lpstr>Scaling out and scaling up</vt:lpstr>
      <vt:lpstr>Scaling up to large systems</vt:lpstr>
      <vt:lpstr>Scaling out to large companies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user</cp:lastModifiedBy>
  <cp:revision>28</cp:revision>
  <dcterms:created xsi:type="dcterms:W3CDTF">2010-01-06T20:28:26Z</dcterms:created>
  <dcterms:modified xsi:type="dcterms:W3CDTF">2020-09-22T03:14:17Z</dcterms:modified>
</cp:coreProperties>
</file>