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3" r:id="rId11"/>
    <p:sldId id="266" r:id="rId12"/>
    <p:sldId id="268" r:id="rId13"/>
    <p:sldId id="275" r:id="rId14"/>
    <p:sldId id="278" r:id="rId15"/>
    <p:sldId id="277" r:id="rId16"/>
    <p:sldId id="279" r:id="rId17"/>
    <p:sldId id="280" r:id="rId18"/>
    <p:sldId id="281" r:id="rId19"/>
    <p:sldId id="285" r:id="rId20"/>
    <p:sldId id="286" r:id="rId21"/>
    <p:sldId id="284" r:id="rId22"/>
    <p:sldId id="287" r:id="rId23"/>
    <p:sldId id="282" r:id="rId24"/>
    <p:sldId id="288" r:id="rId25"/>
    <p:sldId id="283" r:id="rId26"/>
    <p:sldId id="289" r:id="rId27"/>
    <p:sldId id="290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1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0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5425"/>
            <a:ext cx="8712969" cy="640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8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34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17" y="2346204"/>
            <a:ext cx="65246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17" y="3586117"/>
            <a:ext cx="65817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2358"/>
            <a:ext cx="8712969" cy="639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103480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Show that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and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i="1" dirty="0">
                <a:latin typeface="Times New Roman" pitchFamily="18" charset="0"/>
              </a:rPr>
              <a:t>q</a:t>
            </a:r>
            <a:r>
              <a:rPr lang="en-US" dirty="0"/>
              <a:t> are logically equivalent.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63" y="1556792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Show that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dirty="0">
                <a:latin typeface="Times New Roman" pitchFamily="18" charset="0"/>
              </a:rPr>
              <a:t> (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</a:rPr>
              <a:t>))</a:t>
            </a:r>
            <a:r>
              <a:rPr lang="en-US" dirty="0"/>
              <a:t> and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i="1" dirty="0">
                <a:latin typeface="Times New Roman" pitchFamily="18" charset="0"/>
              </a:rPr>
              <a:t>q</a:t>
            </a:r>
            <a:r>
              <a:rPr lang="en-US" dirty="0"/>
              <a:t> are logically equivalent.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10" y="2060848"/>
            <a:ext cx="38671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2" y="2636912"/>
            <a:ext cx="40100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516057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64389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488832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76478"/>
            <a:ext cx="6840760" cy="13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0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31775"/>
            <a:ext cx="8856985" cy="639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3286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01" y="3068960"/>
            <a:ext cx="4238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568863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005064"/>
            <a:ext cx="4608513" cy="61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4" y="1628800"/>
            <a:ext cx="7315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9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43063"/>
            <a:ext cx="82200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6294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4" y="2780929"/>
            <a:ext cx="55245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9" y="5013176"/>
            <a:ext cx="6515100" cy="146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196752"/>
            <a:ext cx="850265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4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60840" cy="4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7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184274"/>
            <a:ext cx="8464550" cy="476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5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344816" cy="345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9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2493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3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34300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8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91314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00800" cy="14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5429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4455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3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6" y="1186248"/>
            <a:ext cx="7777828" cy="303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1127"/>
            <a:ext cx="6334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0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533525"/>
            <a:ext cx="86201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632848" cy="163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69350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87456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3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4176"/>
            <a:ext cx="7488832" cy="24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3657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14513" y="428625"/>
            <a:ext cx="484571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3200" dirty="0" smtClean="0"/>
              <a:t>Mathematical Logic</a:t>
            </a:r>
            <a:endParaRPr lang="en-US" altLang="zh-TW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95313" y="1890713"/>
            <a:ext cx="34955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Basic </a:t>
            </a:r>
            <a:r>
              <a:rPr lang="en-US" altLang="zh-TW" dirty="0"/>
              <a:t>connectives and truth tables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19113" y="2500313"/>
            <a:ext cx="839628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/>
            <a:r>
              <a:rPr lang="en-US" altLang="zh-TW" dirty="0"/>
              <a:t>Def. 2.1. A compound statement is called a </a:t>
            </a:r>
            <a:r>
              <a:rPr lang="en-US" altLang="zh-TW" b="1" i="1" dirty="0"/>
              <a:t>tautology(T</a:t>
            </a:r>
            <a:r>
              <a:rPr lang="en-US" altLang="zh-TW" b="1" baseline="-25000" dirty="0"/>
              <a:t>0</a:t>
            </a:r>
            <a:r>
              <a:rPr lang="en-US" altLang="zh-TW" b="1" i="1" dirty="0"/>
              <a:t>)</a:t>
            </a:r>
            <a:r>
              <a:rPr lang="en-US" altLang="zh-TW" dirty="0"/>
              <a:t> if it is </a:t>
            </a:r>
            <a:r>
              <a:rPr lang="en-US" altLang="zh-TW" dirty="0" smtClean="0"/>
              <a:t> true </a:t>
            </a:r>
            <a:r>
              <a:rPr lang="en-US" altLang="zh-TW" dirty="0"/>
              <a:t>for all truth value assignments for its component statements.  </a:t>
            </a:r>
          </a:p>
          <a:p>
            <a:pPr algn="just"/>
            <a:r>
              <a:rPr lang="en-US" altLang="zh-TW" dirty="0"/>
              <a:t>If a compound statement is false for all such assignments, then it is called a </a:t>
            </a:r>
            <a:r>
              <a:rPr lang="en-US" altLang="zh-TW" b="1" i="1" dirty="0"/>
              <a:t>contradiction(F</a:t>
            </a:r>
            <a:r>
              <a:rPr lang="en-US" altLang="zh-TW" b="1" baseline="-25000" dirty="0"/>
              <a:t>0</a:t>
            </a:r>
            <a:r>
              <a:rPr lang="en-US" altLang="zh-TW" b="1" i="1" dirty="0"/>
              <a:t>)</a:t>
            </a:r>
            <a:r>
              <a:rPr lang="en-US" altLang="zh-TW" dirty="0"/>
              <a:t>.</a:t>
            </a:r>
          </a:p>
        </p:txBody>
      </p:sp>
      <p:graphicFrame>
        <p:nvGraphicFramePr>
          <p:cNvPr id="102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7400" y="4800600"/>
          <a:ext cx="18938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1903320" imgH="1230120" progId="Equation.2">
                  <p:embed/>
                </p:oleObj>
              </mc:Choice>
              <mc:Fallback>
                <p:oleObj name="Equation" r:id="rId3" imgW="1903320" imgH="12301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189388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733800" y="4648200"/>
            <a:ext cx="1490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: tautology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733800" y="5105400"/>
            <a:ext cx="19462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: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7424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44475"/>
            <a:ext cx="8712969" cy="636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4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170</Words>
  <Application>Microsoft Office PowerPoint</Application>
  <PresentationFormat>On-screen Show (4:3)</PresentationFormat>
  <Paragraphs>58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PowerPoint Presentation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PowerPoint Presentation</vt:lpstr>
      <vt:lpstr>PowerPoint Presentation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21</cp:revision>
  <dcterms:created xsi:type="dcterms:W3CDTF">2018-09-19T04:01:19Z</dcterms:created>
  <dcterms:modified xsi:type="dcterms:W3CDTF">2024-05-20T04:22:56Z</dcterms:modified>
</cp:coreProperties>
</file>