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nva Sans" panose="020B0604020202020204" charset="0"/>
      <p:regular r:id="rId13"/>
    </p:embeddedFont>
    <p:embeddedFont>
      <p:font typeface="Helios Bold" panose="020B0604020202020204" charset="0"/>
      <p:regular r:id="rId14"/>
    </p:embeddedFont>
    <p:embeddedFont>
      <p:font typeface="Klein Bold" panose="020B0604020202020204" charset="0"/>
      <p:regular r:id="rId15"/>
    </p:embeddedFont>
    <p:embeddedFont>
      <p:font typeface="Open Sans" panose="020B0606030504020204" pitchFamily="34" charset="0"/>
      <p:regular r:id="rId16"/>
    </p:embeddedFont>
    <p:embeddedFont>
      <p:font typeface="Times New Roman Bold" panose="02020803070505020304" pitchFamily="18" charset="0"/>
      <p:regular r:id="rId17"/>
      <p:bold r:id="rId18"/>
    </p:embeddedFont>
    <p:embeddedFont>
      <p:font typeface="TT Octosquares Compresse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113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6.png"/><Relationship Id="rId7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39.svg"/><Relationship Id="rId4" Type="http://schemas.openxmlformats.org/officeDocument/2006/relationships/image" Target="../media/image7.sv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image" Target="../media/image28.png"/><Relationship Id="rId5" Type="http://schemas.openxmlformats.org/officeDocument/2006/relationships/image" Target="../media/image1.png"/><Relationship Id="rId10" Type="http://schemas.openxmlformats.org/officeDocument/2006/relationships/image" Target="../media/image27.svg"/><Relationship Id="rId4" Type="http://schemas.openxmlformats.org/officeDocument/2006/relationships/image" Target="../media/image7.sv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33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12" Type="http://schemas.openxmlformats.org/officeDocument/2006/relationships/image" Target="../media/image3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image" Target="../media/image31.png"/><Relationship Id="rId5" Type="http://schemas.openxmlformats.org/officeDocument/2006/relationships/image" Target="../media/image1.png"/><Relationship Id="rId15" Type="http://schemas.openxmlformats.org/officeDocument/2006/relationships/image" Target="../media/image35.png"/><Relationship Id="rId10" Type="http://schemas.openxmlformats.org/officeDocument/2006/relationships/image" Target="../media/image30.svg"/><Relationship Id="rId4" Type="http://schemas.openxmlformats.org/officeDocument/2006/relationships/image" Target="../media/image7.sv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12" Type="http://schemas.openxmlformats.org/officeDocument/2006/relationships/image" Target="../media/image3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image" Target="../media/image31.png"/><Relationship Id="rId5" Type="http://schemas.openxmlformats.org/officeDocument/2006/relationships/image" Target="../media/image1.png"/><Relationship Id="rId10" Type="http://schemas.openxmlformats.org/officeDocument/2006/relationships/image" Target="../media/image30.svg"/><Relationship Id="rId4" Type="http://schemas.openxmlformats.org/officeDocument/2006/relationships/image" Target="../media/image7.sv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12" Type="http://schemas.openxmlformats.org/officeDocument/2006/relationships/image" Target="../media/image3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image" Target="../media/image31.png"/><Relationship Id="rId5" Type="http://schemas.openxmlformats.org/officeDocument/2006/relationships/image" Target="../media/image1.png"/><Relationship Id="rId10" Type="http://schemas.openxmlformats.org/officeDocument/2006/relationships/image" Target="../media/image30.svg"/><Relationship Id="rId4" Type="http://schemas.openxmlformats.org/officeDocument/2006/relationships/image" Target="../media/image7.sv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66927" y="-4280359"/>
            <a:ext cx="10812392" cy="10812392"/>
          </a:xfrm>
          <a:custGeom>
            <a:avLst/>
            <a:gdLst/>
            <a:ahLst/>
            <a:cxnLst/>
            <a:rect l="l" t="t" r="r" b="b"/>
            <a:pathLst>
              <a:path w="10812392" h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407200" y="4432068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7078" y="7902203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7132320" y="3137679"/>
            <a:ext cx="10378153" cy="1817683"/>
            <a:chOff x="0" y="0"/>
            <a:chExt cx="13837537" cy="2423577"/>
          </a:xfrm>
        </p:grpSpPr>
        <p:sp>
          <p:nvSpPr>
            <p:cNvPr id="6" name="TextBox 6"/>
            <p:cNvSpPr txBox="1"/>
            <p:nvPr/>
          </p:nvSpPr>
          <p:spPr>
            <a:xfrm>
              <a:off x="0" y="-161925"/>
              <a:ext cx="13837537" cy="1787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645"/>
                </a:lnSpc>
              </a:pPr>
              <a:r>
                <a:rPr lang="en-US" sz="8037" b="1">
                  <a:solidFill>
                    <a:srgbClr val="2A2E3A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Team members: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826129"/>
              <a:ext cx="13426485" cy="5974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1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958147" y="4650951"/>
            <a:ext cx="6293162" cy="749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4076" lvl="1" indent="-417038" algn="l">
              <a:lnSpc>
                <a:spcPts val="5408"/>
              </a:lnSpc>
              <a:buFont typeface="Arial"/>
              <a:buChar char="•"/>
            </a:pPr>
            <a:r>
              <a:rPr lang="en-US" sz="386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Hruthika Manojhna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958147" y="5322686"/>
            <a:ext cx="3146581" cy="749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4076" lvl="1" indent="-417038" algn="l">
              <a:lnSpc>
                <a:spcPts val="5408"/>
              </a:lnSpc>
              <a:buFont typeface="Arial"/>
              <a:buChar char="•"/>
            </a:pPr>
            <a:r>
              <a:rPr lang="en-US" sz="386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Shreya K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958147" y="5997990"/>
            <a:ext cx="2944623" cy="749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4076" lvl="1" indent="-417038" algn="l">
              <a:lnSpc>
                <a:spcPts val="5408"/>
              </a:lnSpc>
              <a:buFont typeface="Arial"/>
              <a:buChar char="•"/>
            </a:pPr>
            <a:r>
              <a:rPr lang="en-US" sz="386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Amulya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958147" y="6740533"/>
            <a:ext cx="2773573" cy="749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4076" lvl="1" indent="-417038" algn="l">
              <a:lnSpc>
                <a:spcPts val="5408"/>
              </a:lnSpc>
              <a:buFont typeface="Arial"/>
              <a:buChar char="•"/>
            </a:pPr>
            <a:r>
              <a:rPr lang="en-US" sz="386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Yasasri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958147" y="7413931"/>
            <a:ext cx="4436118" cy="749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4076" lvl="1" indent="-417038" algn="l">
              <a:lnSpc>
                <a:spcPts val="5408"/>
              </a:lnSpc>
              <a:buFont typeface="Arial"/>
              <a:buChar char="•"/>
            </a:pPr>
            <a:r>
              <a:rPr lang="en-US" sz="386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Shanmukh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722051" y="8498810"/>
            <a:ext cx="6964561" cy="95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Mentor - </a:t>
            </a:r>
            <a:r>
              <a:rPr lang="en-US" sz="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Suramya Biswas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428336" y="613196"/>
            <a:ext cx="6851766" cy="900702"/>
            <a:chOff x="0" y="0"/>
            <a:chExt cx="9135688" cy="120093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44164" cy="1200936"/>
            </a:xfrm>
            <a:custGeom>
              <a:avLst/>
              <a:gdLst/>
              <a:ahLst/>
              <a:cxnLst/>
              <a:rect l="l" t="t" r="r" b="b"/>
              <a:pathLst>
                <a:path w="1144164" h="1200936">
                  <a:moveTo>
                    <a:pt x="0" y="0"/>
                  </a:moveTo>
                  <a:lnTo>
                    <a:pt x="1144164" y="0"/>
                  </a:lnTo>
                  <a:lnTo>
                    <a:pt x="1144164" y="1200936"/>
                  </a:lnTo>
                  <a:lnTo>
                    <a:pt x="0" y="12009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TextBox 16"/>
            <p:cNvSpPr txBox="1"/>
            <p:nvPr/>
          </p:nvSpPr>
          <p:spPr>
            <a:xfrm>
              <a:off x="1631435" y="165680"/>
              <a:ext cx="7504252" cy="7933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897"/>
                </a:lnSpc>
                <a:spcBef>
                  <a:spcPct val="0"/>
                </a:spcBef>
              </a:pPr>
              <a:r>
                <a:rPr lang="en-US" sz="3498" b="1">
                  <a:solidFill>
                    <a:srgbClr val="F4F4F4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CAR RENTAL </a:t>
              </a:r>
              <a:r>
                <a:rPr lang="en-US" sz="3498" b="1">
                  <a:solidFill>
                    <a:srgbClr val="000000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SYSTEM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25" y="0"/>
            <a:ext cx="18302942" cy="2471460"/>
            <a:chOff x="0" y="0"/>
            <a:chExt cx="24403923" cy="329528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14000"/>
            </a:blip>
            <a:srcRect t="33283" b="46449"/>
            <a:stretch>
              <a:fillRect/>
            </a:stretch>
          </p:blipFill>
          <p:spPr>
            <a:xfrm>
              <a:off x="0" y="0"/>
              <a:ext cx="24403923" cy="3295280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24467" y="2471460"/>
            <a:ext cx="18288000" cy="7815540"/>
            <a:chOff x="0" y="0"/>
            <a:chExt cx="4816593" cy="20584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2058414"/>
            </a:xfrm>
            <a:custGeom>
              <a:avLst/>
              <a:gdLst/>
              <a:ahLst/>
              <a:cxnLst/>
              <a:rect l="l" t="t" r="r" b="b"/>
              <a:pathLst>
                <a:path w="4816592" h="2058414">
                  <a:moveTo>
                    <a:pt x="0" y="0"/>
                  </a:moveTo>
                  <a:lnTo>
                    <a:pt x="4816592" y="0"/>
                  </a:lnTo>
                  <a:lnTo>
                    <a:pt x="4816592" y="2058414"/>
                  </a:lnTo>
                  <a:lnTo>
                    <a:pt x="0" y="2058414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4816593" cy="21250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8333203" y="-1109791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333203" y="9678747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594784" y="4294780"/>
            <a:ext cx="1382401" cy="1772309"/>
          </a:xfrm>
          <a:custGeom>
            <a:avLst/>
            <a:gdLst/>
            <a:ahLst/>
            <a:cxnLst/>
            <a:rect l="l" t="t" r="r" b="b"/>
            <a:pathLst>
              <a:path w="1382401" h="1772309">
                <a:moveTo>
                  <a:pt x="0" y="0"/>
                </a:moveTo>
                <a:lnTo>
                  <a:pt x="1382400" y="0"/>
                </a:lnTo>
                <a:lnTo>
                  <a:pt x="1382400" y="1772309"/>
                </a:lnTo>
                <a:lnTo>
                  <a:pt x="0" y="17723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594784" y="7895545"/>
            <a:ext cx="1783203" cy="1783203"/>
          </a:xfrm>
          <a:custGeom>
            <a:avLst/>
            <a:gdLst/>
            <a:ahLst/>
            <a:cxnLst/>
            <a:rect l="l" t="t" r="r" b="b"/>
            <a:pathLst>
              <a:path w="1783203" h="1783203">
                <a:moveTo>
                  <a:pt x="0" y="0"/>
                </a:moveTo>
                <a:lnTo>
                  <a:pt x="1783202" y="0"/>
                </a:lnTo>
                <a:lnTo>
                  <a:pt x="1783202" y="1783202"/>
                </a:lnTo>
                <a:lnTo>
                  <a:pt x="0" y="178320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215616" y="952500"/>
            <a:ext cx="15905704" cy="1042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20"/>
              </a:lnSpc>
            </a:pPr>
            <a:r>
              <a:rPr lang="en-US" sz="6400" b="1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Conclusion And Future Enhancements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63343" y="2610485"/>
            <a:ext cx="13420642" cy="6647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/>
          </a:p>
          <a:p>
            <a:pPr algn="ctr">
              <a:lnSpc>
                <a:spcPts val="4759"/>
              </a:lnSpc>
            </a:pPr>
            <a:endParaRPr/>
          </a:p>
          <a:p>
            <a:pPr algn="ctr">
              <a:lnSpc>
                <a:spcPts val="4759"/>
              </a:lnSpc>
            </a:pPr>
            <a:endParaRPr/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Mobile Application:</a:t>
            </a: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Develop a mobile app to provide on-the-go access to booking, cancellation, and real-time updates.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Real-time Chat Support:</a:t>
            </a: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Implement a real-time chat feature for instant customer support and query resolution.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Integration with Payment Gateways:</a:t>
            </a: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Integrate with multiple payment gateways to offer flexible payment options.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528483" y="2766735"/>
            <a:ext cx="9279970" cy="1050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 b="1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FUTURE ENHANCEMENTS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57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/>
          <a:stretch>
            <a:fillRect/>
          </a:stretch>
        </p:blipFill>
        <p:spPr>
          <a:xfrm>
            <a:off x="1028700" y="1085850"/>
            <a:ext cx="16230600" cy="81153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447699" y="3990980"/>
            <a:ext cx="9392603" cy="2066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 b="1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25" y="0"/>
            <a:ext cx="18302942" cy="2471460"/>
            <a:chOff x="0" y="0"/>
            <a:chExt cx="24403923" cy="329528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14000"/>
            </a:blip>
            <a:srcRect t="33283" b="46449"/>
            <a:stretch>
              <a:fillRect/>
            </a:stretch>
          </p:blipFill>
          <p:spPr>
            <a:xfrm>
              <a:off x="0" y="0"/>
              <a:ext cx="24403923" cy="3295280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9525" y="2471460"/>
            <a:ext cx="18288000" cy="7815540"/>
            <a:chOff x="0" y="0"/>
            <a:chExt cx="4816593" cy="20584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2058414"/>
            </a:xfrm>
            <a:custGeom>
              <a:avLst/>
              <a:gdLst/>
              <a:ahLst/>
              <a:cxnLst/>
              <a:rect l="l" t="t" r="r" b="b"/>
              <a:pathLst>
                <a:path w="4816592" h="2058414">
                  <a:moveTo>
                    <a:pt x="0" y="0"/>
                  </a:moveTo>
                  <a:lnTo>
                    <a:pt x="4816592" y="0"/>
                  </a:lnTo>
                  <a:lnTo>
                    <a:pt x="4816592" y="2058414"/>
                  </a:lnTo>
                  <a:lnTo>
                    <a:pt x="0" y="2058414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4816593" cy="21250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8333203" y="-1109791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333203" y="9678747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639504" y="712648"/>
            <a:ext cx="9008992" cy="1042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20"/>
              </a:lnSpc>
            </a:pPr>
            <a:r>
              <a:rPr lang="en-US" sz="6400" b="1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Agenda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4360604"/>
            <a:ext cx="16723200" cy="405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50" lvl="1" indent="-485775" algn="l">
              <a:lnSpc>
                <a:spcPts val="6299"/>
              </a:lnSpc>
              <a:buFont typeface="Arial"/>
              <a:buChar char="•"/>
            </a:pPr>
            <a:r>
              <a:rPr lang="en-US" sz="45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INTRODUCTION</a:t>
            </a:r>
          </a:p>
          <a:p>
            <a:pPr marL="971550" lvl="1" indent="-485775" algn="l">
              <a:lnSpc>
                <a:spcPts val="6299"/>
              </a:lnSpc>
              <a:buFont typeface="Arial"/>
              <a:buChar char="•"/>
            </a:pPr>
            <a:r>
              <a:rPr lang="en-US" sz="45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TECHNOLOGY AND TOOLS</a:t>
            </a:r>
          </a:p>
          <a:p>
            <a:pPr marL="971550" lvl="1" indent="-485775" algn="l">
              <a:lnSpc>
                <a:spcPts val="6299"/>
              </a:lnSpc>
              <a:buFont typeface="Arial"/>
              <a:buChar char="•"/>
            </a:pPr>
            <a:r>
              <a:rPr lang="en-US" sz="45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MODULES TO BE IMPLEMENTED</a:t>
            </a:r>
          </a:p>
          <a:p>
            <a:pPr marL="971550" lvl="1" indent="-485775" algn="l">
              <a:lnSpc>
                <a:spcPts val="6299"/>
              </a:lnSpc>
              <a:buFont typeface="Arial"/>
              <a:buChar char="•"/>
            </a:pPr>
            <a:r>
              <a:rPr lang="en-US" sz="45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OUTPUT</a:t>
            </a:r>
          </a:p>
          <a:p>
            <a:pPr marL="971550" lvl="1" indent="-485775" algn="l">
              <a:lnSpc>
                <a:spcPts val="6299"/>
              </a:lnSpc>
              <a:buFont typeface="Arial"/>
              <a:buChar char="•"/>
            </a:pPr>
            <a:r>
              <a:rPr lang="en-US" sz="45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 AND FUTURE ENHANCEMENTS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25" y="0"/>
            <a:ext cx="18302942" cy="2471460"/>
            <a:chOff x="0" y="0"/>
            <a:chExt cx="24403923" cy="329528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14000"/>
            </a:blip>
            <a:srcRect t="33283" b="46449"/>
            <a:stretch>
              <a:fillRect/>
            </a:stretch>
          </p:blipFill>
          <p:spPr>
            <a:xfrm>
              <a:off x="0" y="0"/>
              <a:ext cx="24403923" cy="3295280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0" y="2471460"/>
            <a:ext cx="18288000" cy="7815540"/>
            <a:chOff x="0" y="0"/>
            <a:chExt cx="4816593" cy="20584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2058414"/>
            </a:xfrm>
            <a:custGeom>
              <a:avLst/>
              <a:gdLst/>
              <a:ahLst/>
              <a:cxnLst/>
              <a:rect l="l" t="t" r="r" b="b"/>
              <a:pathLst>
                <a:path w="4816592" h="2058414">
                  <a:moveTo>
                    <a:pt x="0" y="0"/>
                  </a:moveTo>
                  <a:lnTo>
                    <a:pt x="4816592" y="0"/>
                  </a:lnTo>
                  <a:lnTo>
                    <a:pt x="4816592" y="2058414"/>
                  </a:lnTo>
                  <a:lnTo>
                    <a:pt x="0" y="2058414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4816593" cy="21250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8333203" y="-1109791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333203" y="9678747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639504" y="712648"/>
            <a:ext cx="9008992" cy="1042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20"/>
              </a:lnSpc>
            </a:pPr>
            <a:r>
              <a:rPr lang="en-US" sz="6400" b="1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Introduction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83598" y="3718591"/>
            <a:ext cx="16723200" cy="628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40"/>
              </a:lnSpc>
            </a:pPr>
            <a:endParaRPr/>
          </a:p>
          <a:p>
            <a:pPr algn="ctr">
              <a:lnSpc>
                <a:spcPts val="6079"/>
              </a:lnSpc>
            </a:pPr>
            <a:endParaRPr/>
          </a:p>
          <a:p>
            <a:pPr marL="755651" lvl="1" indent="-377825" algn="l">
              <a:lnSpc>
                <a:spcPts val="532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Consolidated Platform: Aggregates data  from  multiple car rental services.</a:t>
            </a:r>
          </a:p>
          <a:p>
            <a:pPr marL="755651" lvl="1" indent="-377825" algn="l">
              <a:lnSpc>
                <a:spcPts val="532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Updates: Provides up-to-date details and rates.</a:t>
            </a:r>
          </a:p>
          <a:p>
            <a:pPr marL="755651" lvl="1" indent="-377825" algn="l">
              <a:lnSpc>
                <a:spcPts val="532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Flexible Booking: Enables easy booking, cancellation, viewing, and updating of reservations.</a:t>
            </a:r>
          </a:p>
          <a:p>
            <a:pPr marL="755651" lvl="1" indent="-377825" algn="l">
              <a:lnSpc>
                <a:spcPts val="532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Management: Simplifies the management of bookings, cars, schedules, and routes.</a:t>
            </a:r>
          </a:p>
          <a:p>
            <a:pPr algn="ctr">
              <a:lnSpc>
                <a:spcPts val="4560"/>
              </a:lnSpc>
            </a:pPr>
            <a:endParaRPr lang="en-US" sz="3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52187" y="2304773"/>
            <a:ext cx="7922300" cy="1504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60"/>
              </a:lnSpc>
            </a:pPr>
            <a:r>
              <a:rPr lang="en-US" sz="79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Car Rental System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62344" y="4256405"/>
            <a:ext cx="938829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Real-time Booking Solution: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296844" y="-1836715"/>
            <a:ext cx="13960430" cy="13960430"/>
          </a:xfrm>
          <a:custGeom>
            <a:avLst/>
            <a:gdLst/>
            <a:ahLst/>
            <a:cxnLst/>
            <a:rect l="l" t="t" r="r" b="b"/>
            <a:pathLst>
              <a:path w="13960430" h="13960430">
                <a:moveTo>
                  <a:pt x="0" y="0"/>
                </a:moveTo>
                <a:lnTo>
                  <a:pt x="13960431" y="0"/>
                </a:lnTo>
                <a:lnTo>
                  <a:pt x="13960431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501196" y="486406"/>
            <a:ext cx="1821708" cy="1821708"/>
          </a:xfrm>
          <a:custGeom>
            <a:avLst/>
            <a:gdLst/>
            <a:ahLst/>
            <a:cxnLst/>
            <a:rect l="l" t="t" r="r" b="b"/>
            <a:pathLst>
              <a:path w="1821708" h="1821708">
                <a:moveTo>
                  <a:pt x="0" y="0"/>
                </a:moveTo>
                <a:lnTo>
                  <a:pt x="1821708" y="0"/>
                </a:lnTo>
                <a:lnTo>
                  <a:pt x="1821708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4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690368" y="675577"/>
            <a:ext cx="1443365" cy="1443365"/>
          </a:xfrm>
          <a:custGeom>
            <a:avLst/>
            <a:gdLst/>
            <a:ahLst/>
            <a:cxnLst/>
            <a:rect l="l" t="t" r="r" b="b"/>
            <a:pathLst>
              <a:path w="1443365" h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663587" y="2866355"/>
            <a:ext cx="1821708" cy="1821708"/>
          </a:xfrm>
          <a:custGeom>
            <a:avLst/>
            <a:gdLst/>
            <a:ahLst/>
            <a:cxnLst/>
            <a:rect l="l" t="t" r="r" b="b"/>
            <a:pathLst>
              <a:path w="1821708" h="1821708">
                <a:moveTo>
                  <a:pt x="0" y="0"/>
                </a:moveTo>
                <a:lnTo>
                  <a:pt x="1821708" y="0"/>
                </a:lnTo>
                <a:lnTo>
                  <a:pt x="1821708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44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852758" y="3055527"/>
            <a:ext cx="1443365" cy="1443365"/>
          </a:xfrm>
          <a:custGeom>
            <a:avLst/>
            <a:gdLst/>
            <a:ahLst/>
            <a:cxnLst/>
            <a:rect l="l" t="t" r="r" b="b"/>
            <a:pathLst>
              <a:path w="1443365" h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663587" y="5313245"/>
            <a:ext cx="1821708" cy="1821708"/>
          </a:xfrm>
          <a:custGeom>
            <a:avLst/>
            <a:gdLst/>
            <a:ahLst/>
            <a:cxnLst/>
            <a:rect l="l" t="t" r="r" b="b"/>
            <a:pathLst>
              <a:path w="1821708" h="1821708">
                <a:moveTo>
                  <a:pt x="0" y="0"/>
                </a:moveTo>
                <a:lnTo>
                  <a:pt x="1821708" y="0"/>
                </a:lnTo>
                <a:lnTo>
                  <a:pt x="1821708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44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852758" y="5502416"/>
            <a:ext cx="1443365" cy="1443365"/>
          </a:xfrm>
          <a:custGeom>
            <a:avLst/>
            <a:gdLst/>
            <a:ahLst/>
            <a:cxnLst/>
            <a:rect l="l" t="t" r="r" b="b"/>
            <a:pathLst>
              <a:path w="1443365" h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239212" y="3444022"/>
            <a:ext cx="670457" cy="676608"/>
          </a:xfrm>
          <a:custGeom>
            <a:avLst/>
            <a:gdLst/>
            <a:ahLst/>
            <a:cxnLst/>
            <a:rect l="l" t="t" r="r" b="b"/>
            <a:pathLst>
              <a:path w="670457" h="676608">
                <a:moveTo>
                  <a:pt x="0" y="0"/>
                </a:moveTo>
                <a:lnTo>
                  <a:pt x="670458" y="0"/>
                </a:lnTo>
                <a:lnTo>
                  <a:pt x="670458" y="676609"/>
                </a:lnTo>
                <a:lnTo>
                  <a:pt x="0" y="67660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838777" y="823987"/>
            <a:ext cx="1146546" cy="1146546"/>
          </a:xfrm>
          <a:custGeom>
            <a:avLst/>
            <a:gdLst/>
            <a:ahLst/>
            <a:cxnLst/>
            <a:rect l="l" t="t" r="r" b="b"/>
            <a:pathLst>
              <a:path w="1146546" h="1146546">
                <a:moveTo>
                  <a:pt x="0" y="0"/>
                </a:moveTo>
                <a:lnTo>
                  <a:pt x="1146546" y="0"/>
                </a:lnTo>
                <a:lnTo>
                  <a:pt x="1146546" y="1146546"/>
                </a:lnTo>
                <a:lnTo>
                  <a:pt x="0" y="114654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690368" y="7847100"/>
            <a:ext cx="1443365" cy="1443365"/>
          </a:xfrm>
          <a:custGeom>
            <a:avLst/>
            <a:gdLst/>
            <a:ahLst/>
            <a:cxnLst/>
            <a:rect l="l" t="t" r="r" b="b"/>
            <a:pathLst>
              <a:path w="1443365" h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501196" y="7657929"/>
            <a:ext cx="1821708" cy="1821708"/>
          </a:xfrm>
          <a:custGeom>
            <a:avLst/>
            <a:gdLst/>
            <a:ahLst/>
            <a:cxnLst/>
            <a:rect l="l" t="t" r="r" b="b"/>
            <a:pathLst>
              <a:path w="1821708" h="1821708">
                <a:moveTo>
                  <a:pt x="0" y="0"/>
                </a:moveTo>
                <a:lnTo>
                  <a:pt x="1821708" y="0"/>
                </a:lnTo>
                <a:lnTo>
                  <a:pt x="1821708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44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6838777" y="8075031"/>
            <a:ext cx="1013297" cy="987504"/>
          </a:xfrm>
          <a:custGeom>
            <a:avLst/>
            <a:gdLst/>
            <a:ahLst/>
            <a:cxnLst/>
            <a:rect l="l" t="t" r="r" b="b"/>
            <a:pathLst>
              <a:path w="1013297" h="987504">
                <a:moveTo>
                  <a:pt x="0" y="0"/>
                </a:moveTo>
                <a:lnTo>
                  <a:pt x="1013297" y="0"/>
                </a:lnTo>
                <a:lnTo>
                  <a:pt x="1013297" y="987504"/>
                </a:lnTo>
                <a:lnTo>
                  <a:pt x="0" y="98750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9144000" y="5794573"/>
            <a:ext cx="906226" cy="859052"/>
          </a:xfrm>
          <a:custGeom>
            <a:avLst/>
            <a:gdLst/>
            <a:ahLst/>
            <a:cxnLst/>
            <a:rect l="l" t="t" r="r" b="b"/>
            <a:pathLst>
              <a:path w="906226" h="859052">
                <a:moveTo>
                  <a:pt x="0" y="0"/>
                </a:moveTo>
                <a:lnTo>
                  <a:pt x="906226" y="0"/>
                </a:lnTo>
                <a:lnTo>
                  <a:pt x="906226" y="859052"/>
                </a:lnTo>
                <a:lnTo>
                  <a:pt x="0" y="85905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966794" y="3807924"/>
            <a:ext cx="5534402" cy="2416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>
                <a:solidFill>
                  <a:srgbClr val="2A2E3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Technology</a:t>
            </a:r>
          </a:p>
          <a:p>
            <a:pPr algn="l">
              <a:lnSpc>
                <a:spcPts val="9099"/>
              </a:lnSpc>
            </a:pPr>
            <a:r>
              <a:rPr lang="en-US" sz="6999" b="1">
                <a:solidFill>
                  <a:srgbClr val="2A2E3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</a:t>
            </a:r>
            <a:r>
              <a:rPr lang="en-US" sz="6999" b="1">
                <a:solidFill>
                  <a:srgbClr val="718BA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And Tools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1174834" y="2527483"/>
            <a:ext cx="3887104" cy="2499453"/>
            <a:chOff x="0" y="0"/>
            <a:chExt cx="5182806" cy="3332604"/>
          </a:xfrm>
        </p:grpSpPr>
        <p:sp>
          <p:nvSpPr>
            <p:cNvPr id="17" name="TextBox 17"/>
            <p:cNvSpPr txBox="1"/>
            <p:nvPr/>
          </p:nvSpPr>
          <p:spPr>
            <a:xfrm>
              <a:off x="0" y="0"/>
              <a:ext cx="5182806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9"/>
                </a:lnSpc>
                <a:spcBef>
                  <a:spcPct val="0"/>
                </a:spcBef>
              </a:pPr>
              <a:r>
                <a:rPr lang="en-US" sz="3799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#Backend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877482"/>
              <a:ext cx="5182806" cy="24551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2A2E3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Java 17</a:t>
              </a:r>
            </a:p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Spring Boot 3 (Spring MVC, Spring Data JPA, Spring Security)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8663587" y="7547656"/>
            <a:ext cx="4595357" cy="2042253"/>
            <a:chOff x="0" y="0"/>
            <a:chExt cx="6127143" cy="2723004"/>
          </a:xfrm>
        </p:grpSpPr>
        <p:sp>
          <p:nvSpPr>
            <p:cNvPr id="20" name="TextBox 20"/>
            <p:cNvSpPr txBox="1"/>
            <p:nvPr/>
          </p:nvSpPr>
          <p:spPr>
            <a:xfrm>
              <a:off x="0" y="-76200"/>
              <a:ext cx="6127143" cy="838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9"/>
                </a:lnSpc>
                <a:spcBef>
                  <a:spcPct val="0"/>
                </a:spcBef>
              </a:pPr>
              <a:r>
                <a:rPr lang="en-US" sz="3799" b="1">
                  <a:solidFill>
                    <a:srgbClr val="2A2E3A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#Tools &amp; Others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877482"/>
              <a:ext cx="6127143" cy="18455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39"/>
                </a:lnSpc>
              </a:pPr>
              <a:r>
                <a:rPr lang="en-US" sz="2599" b="1">
                  <a:solidFill>
                    <a:srgbClr val="2A2E3A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Build Tool:  Maven</a:t>
              </a:r>
            </a:p>
            <a:p>
              <a:pPr algn="l">
                <a:lnSpc>
                  <a:spcPts val="3639"/>
                </a:lnSpc>
              </a:pPr>
              <a:r>
                <a:rPr lang="en-US" sz="2599" b="1">
                  <a:solidFill>
                    <a:srgbClr val="2A2E3A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Web-Server: Tomcat</a:t>
              </a:r>
            </a:p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 b="1">
                  <a:solidFill>
                    <a:srgbClr val="2A2E3A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IDE: Eclipse IDE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8513404" y="380643"/>
            <a:ext cx="4604982" cy="2499453"/>
            <a:chOff x="0" y="0"/>
            <a:chExt cx="6139976" cy="3332604"/>
          </a:xfrm>
        </p:grpSpPr>
        <p:sp>
          <p:nvSpPr>
            <p:cNvPr id="23" name="TextBox 23"/>
            <p:cNvSpPr txBox="1"/>
            <p:nvPr/>
          </p:nvSpPr>
          <p:spPr>
            <a:xfrm>
              <a:off x="0" y="-76200"/>
              <a:ext cx="6139976" cy="838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9"/>
                </a:lnSpc>
                <a:spcBef>
                  <a:spcPct val="0"/>
                </a:spcBef>
              </a:pPr>
              <a:r>
                <a:rPr lang="en-US" sz="3799" b="1">
                  <a:solidFill>
                    <a:srgbClr val="2A2E3A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#Frontend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877482"/>
              <a:ext cx="6139976" cy="24551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2A2E3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Java Server Page(JSP)</a:t>
              </a:r>
            </a:p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2A2E3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Cascading Style Sheets(CSS)</a:t>
              </a:r>
            </a:p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2A2E3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JavaScript, HTML5</a:t>
              </a:r>
            </a:p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endParaRPr lang="en-US" sz="2599">
                <a:solidFill>
                  <a:srgbClr val="2A2E3A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1174834" y="5817928"/>
            <a:ext cx="3887104" cy="1127853"/>
            <a:chOff x="0" y="0"/>
            <a:chExt cx="5182806" cy="1503804"/>
          </a:xfrm>
        </p:grpSpPr>
        <p:sp>
          <p:nvSpPr>
            <p:cNvPr id="26" name="TextBox 26"/>
            <p:cNvSpPr txBox="1"/>
            <p:nvPr/>
          </p:nvSpPr>
          <p:spPr>
            <a:xfrm>
              <a:off x="0" y="-76200"/>
              <a:ext cx="5182806" cy="838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9"/>
                </a:lnSpc>
                <a:spcBef>
                  <a:spcPct val="0"/>
                </a:spcBef>
              </a:pPr>
              <a:r>
                <a:rPr lang="en-US" sz="3799" b="1">
                  <a:solidFill>
                    <a:srgbClr val="2A2E3A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#Database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877482"/>
              <a:ext cx="5182806" cy="6263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MYSQL 8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25" y="0"/>
            <a:ext cx="18302942" cy="2471460"/>
            <a:chOff x="0" y="0"/>
            <a:chExt cx="24403923" cy="329528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14000"/>
            </a:blip>
            <a:srcRect t="33283" b="46449"/>
            <a:stretch>
              <a:fillRect/>
            </a:stretch>
          </p:blipFill>
          <p:spPr>
            <a:xfrm>
              <a:off x="0" y="0"/>
              <a:ext cx="24403923" cy="3295280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24467" y="2471460"/>
            <a:ext cx="18288000" cy="7815540"/>
            <a:chOff x="0" y="0"/>
            <a:chExt cx="4816593" cy="20584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2058414"/>
            </a:xfrm>
            <a:custGeom>
              <a:avLst/>
              <a:gdLst/>
              <a:ahLst/>
              <a:cxnLst/>
              <a:rect l="l" t="t" r="r" b="b"/>
              <a:pathLst>
                <a:path w="4816592" h="2058414">
                  <a:moveTo>
                    <a:pt x="0" y="0"/>
                  </a:moveTo>
                  <a:lnTo>
                    <a:pt x="4816592" y="0"/>
                  </a:lnTo>
                  <a:lnTo>
                    <a:pt x="4816592" y="2058414"/>
                  </a:lnTo>
                  <a:lnTo>
                    <a:pt x="0" y="2058414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4816593" cy="21250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8333203" y="-1109791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333203" y="9678747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806868" y="4186258"/>
            <a:ext cx="16723200" cy="4204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User Authentication and Registration</a:t>
            </a:r>
          </a:p>
          <a:p>
            <a:pPr algn="just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Customer module</a:t>
            </a:r>
          </a:p>
          <a:p>
            <a:pPr algn="just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Car Variant module</a:t>
            </a:r>
          </a:p>
          <a:p>
            <a:pPr algn="just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Car module</a:t>
            </a:r>
          </a:p>
          <a:p>
            <a:pPr algn="just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Car Booking</a:t>
            </a:r>
          </a:p>
        </p:txBody>
      </p:sp>
      <p:sp>
        <p:nvSpPr>
          <p:cNvPr id="10" name="Freeform 10"/>
          <p:cNvSpPr/>
          <p:nvPr/>
        </p:nvSpPr>
        <p:spPr>
          <a:xfrm>
            <a:off x="13521898" y="3872085"/>
            <a:ext cx="3529584" cy="4700415"/>
          </a:xfrm>
          <a:custGeom>
            <a:avLst/>
            <a:gdLst/>
            <a:ahLst/>
            <a:cxnLst/>
            <a:rect l="l" t="t" r="r" b="b"/>
            <a:pathLst>
              <a:path w="3529584" h="4700415">
                <a:moveTo>
                  <a:pt x="0" y="0"/>
                </a:moveTo>
                <a:lnTo>
                  <a:pt x="3529584" y="0"/>
                </a:lnTo>
                <a:lnTo>
                  <a:pt x="3529584" y="4700415"/>
                </a:lnTo>
                <a:lnTo>
                  <a:pt x="0" y="470041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5437644" y="7595755"/>
            <a:ext cx="2084952" cy="1213063"/>
          </a:xfrm>
          <a:custGeom>
            <a:avLst/>
            <a:gdLst/>
            <a:ahLst/>
            <a:cxnLst/>
            <a:rect l="l" t="t" r="r" b="b"/>
            <a:pathLst>
              <a:path w="2084952" h="1213063">
                <a:moveTo>
                  <a:pt x="0" y="0"/>
                </a:moveTo>
                <a:lnTo>
                  <a:pt x="2084952" y="0"/>
                </a:lnTo>
                <a:lnTo>
                  <a:pt x="2084952" y="1213063"/>
                </a:lnTo>
                <a:lnTo>
                  <a:pt x="0" y="121306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344984" y="5484510"/>
            <a:ext cx="1883413" cy="2111245"/>
          </a:xfrm>
          <a:custGeom>
            <a:avLst/>
            <a:gdLst/>
            <a:ahLst/>
            <a:cxnLst/>
            <a:rect l="l" t="t" r="r" b="b"/>
            <a:pathLst>
              <a:path w="1883413" h="2111245">
                <a:moveTo>
                  <a:pt x="0" y="0"/>
                </a:moveTo>
                <a:lnTo>
                  <a:pt x="1883412" y="0"/>
                </a:lnTo>
                <a:lnTo>
                  <a:pt x="1883412" y="2111245"/>
                </a:lnTo>
                <a:lnTo>
                  <a:pt x="0" y="211124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871860" y="817897"/>
            <a:ext cx="11906770" cy="1156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20"/>
              </a:lnSpc>
            </a:pPr>
            <a:r>
              <a:rPr lang="en-US" sz="640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Modules To Be Implemented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25" y="0"/>
            <a:ext cx="18302942" cy="2471460"/>
            <a:chOff x="0" y="0"/>
            <a:chExt cx="24403923" cy="329528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14000"/>
            </a:blip>
            <a:srcRect t="33283" b="46449"/>
            <a:stretch>
              <a:fillRect/>
            </a:stretch>
          </p:blipFill>
          <p:spPr>
            <a:xfrm>
              <a:off x="0" y="0"/>
              <a:ext cx="24403923" cy="3295280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24467" y="2471460"/>
            <a:ext cx="18288000" cy="7815540"/>
            <a:chOff x="0" y="0"/>
            <a:chExt cx="4816593" cy="20584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2058414"/>
            </a:xfrm>
            <a:custGeom>
              <a:avLst/>
              <a:gdLst/>
              <a:ahLst/>
              <a:cxnLst/>
              <a:rect l="l" t="t" r="r" b="b"/>
              <a:pathLst>
                <a:path w="4816592" h="2058414">
                  <a:moveTo>
                    <a:pt x="0" y="0"/>
                  </a:moveTo>
                  <a:lnTo>
                    <a:pt x="4816592" y="0"/>
                  </a:lnTo>
                  <a:lnTo>
                    <a:pt x="4816592" y="2058414"/>
                  </a:lnTo>
                  <a:lnTo>
                    <a:pt x="0" y="2058414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4816593" cy="21250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8333203" y="-1109791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333203" y="9678747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280555" y="335028"/>
            <a:ext cx="6851766" cy="900702"/>
            <a:chOff x="0" y="0"/>
            <a:chExt cx="9135688" cy="120093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44164" cy="1200936"/>
            </a:xfrm>
            <a:custGeom>
              <a:avLst/>
              <a:gdLst/>
              <a:ahLst/>
              <a:cxnLst/>
              <a:rect l="l" t="t" r="r" b="b"/>
              <a:pathLst>
                <a:path w="1144164" h="1200936">
                  <a:moveTo>
                    <a:pt x="0" y="0"/>
                  </a:moveTo>
                  <a:lnTo>
                    <a:pt x="1144164" y="0"/>
                  </a:lnTo>
                  <a:lnTo>
                    <a:pt x="1144164" y="1200936"/>
                  </a:lnTo>
                  <a:lnTo>
                    <a:pt x="0" y="12009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TextBox 11"/>
            <p:cNvSpPr txBox="1"/>
            <p:nvPr/>
          </p:nvSpPr>
          <p:spPr>
            <a:xfrm>
              <a:off x="1631435" y="165680"/>
              <a:ext cx="7504252" cy="7933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897"/>
                </a:lnSpc>
                <a:spcBef>
                  <a:spcPct val="0"/>
                </a:spcBef>
              </a:pPr>
              <a:r>
                <a:rPr lang="en-US" sz="3498" b="1">
                  <a:solidFill>
                    <a:srgbClr val="F4F4F4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CAR RENTAL </a:t>
              </a:r>
              <a:r>
                <a:rPr lang="en-US" sz="3498" b="1">
                  <a:solidFill>
                    <a:srgbClr val="000000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SYSTEM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17106267" y="2099948"/>
            <a:ext cx="306065" cy="336000"/>
          </a:xfrm>
          <a:custGeom>
            <a:avLst/>
            <a:gdLst/>
            <a:ahLst/>
            <a:cxnLst/>
            <a:rect l="l" t="t" r="r" b="b"/>
            <a:pathLst>
              <a:path w="306065" h="336000">
                <a:moveTo>
                  <a:pt x="0" y="0"/>
                </a:moveTo>
                <a:lnTo>
                  <a:pt x="306066" y="0"/>
                </a:lnTo>
                <a:lnTo>
                  <a:pt x="306066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861230" y="1341714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5661676" y="785379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11869785" y="6172200"/>
            <a:ext cx="6030975" cy="4114800"/>
            <a:chOff x="0" y="0"/>
            <a:chExt cx="8041300" cy="54864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041300" cy="5486400"/>
            </a:xfrm>
            <a:custGeom>
              <a:avLst/>
              <a:gdLst/>
              <a:ahLst/>
              <a:cxnLst/>
              <a:rect l="l" t="t" r="r" b="b"/>
              <a:pathLst>
                <a:path w="8041300" h="5486400">
                  <a:moveTo>
                    <a:pt x="0" y="0"/>
                  </a:moveTo>
                  <a:lnTo>
                    <a:pt x="8041300" y="0"/>
                  </a:lnTo>
                  <a:lnTo>
                    <a:pt x="80413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/>
              </a:stretch>
            </a:blipFill>
          </p:spPr>
        </p:sp>
      </p:grpSp>
      <p:grpSp>
        <p:nvGrpSpPr>
          <p:cNvPr id="17" name="Group 17"/>
          <p:cNvGrpSpPr/>
          <p:nvPr/>
        </p:nvGrpSpPr>
        <p:grpSpPr>
          <a:xfrm>
            <a:off x="387703" y="6172200"/>
            <a:ext cx="6030975" cy="4114800"/>
            <a:chOff x="0" y="0"/>
            <a:chExt cx="8041300" cy="5486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041300" cy="5486400"/>
            </a:xfrm>
            <a:custGeom>
              <a:avLst/>
              <a:gdLst/>
              <a:ahLst/>
              <a:cxnLst/>
              <a:rect l="l" t="t" r="r" b="b"/>
              <a:pathLst>
                <a:path w="8041300" h="5486400">
                  <a:moveTo>
                    <a:pt x="0" y="0"/>
                  </a:moveTo>
                  <a:lnTo>
                    <a:pt x="8041300" y="0"/>
                  </a:lnTo>
                  <a:lnTo>
                    <a:pt x="80413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/>
              </a:stretch>
            </a:blipFill>
          </p:spPr>
        </p:sp>
      </p:grpSp>
      <p:grpSp>
        <p:nvGrpSpPr>
          <p:cNvPr id="19" name="Group 19"/>
          <p:cNvGrpSpPr/>
          <p:nvPr/>
        </p:nvGrpSpPr>
        <p:grpSpPr>
          <a:xfrm>
            <a:off x="6128513" y="2804835"/>
            <a:ext cx="6030975" cy="4114800"/>
            <a:chOff x="0" y="0"/>
            <a:chExt cx="8041300" cy="54864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041300" cy="5486400"/>
            </a:xfrm>
            <a:custGeom>
              <a:avLst/>
              <a:gdLst/>
              <a:ahLst/>
              <a:cxnLst/>
              <a:rect l="l" t="t" r="r" b="b"/>
              <a:pathLst>
                <a:path w="8041300" h="5486400">
                  <a:moveTo>
                    <a:pt x="0" y="0"/>
                  </a:moveTo>
                  <a:lnTo>
                    <a:pt x="8041300" y="0"/>
                  </a:lnTo>
                  <a:lnTo>
                    <a:pt x="80413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/>
              </a:stretch>
            </a:blipFill>
          </p:spPr>
        </p:sp>
      </p:grpSp>
      <p:sp>
        <p:nvSpPr>
          <p:cNvPr id="21" name="TextBox 21"/>
          <p:cNvSpPr txBox="1"/>
          <p:nvPr/>
        </p:nvSpPr>
        <p:spPr>
          <a:xfrm>
            <a:off x="7705107" y="669929"/>
            <a:ext cx="2973704" cy="147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OUTPUTS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464905" y="2159437"/>
            <a:ext cx="8097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611491" y="2159437"/>
            <a:ext cx="735456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567613" y="2159437"/>
            <a:ext cx="1060497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4683216" y="2159437"/>
            <a:ext cx="9784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977280" y="5464717"/>
            <a:ext cx="272319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ADMIN PAGE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051591" y="5464717"/>
            <a:ext cx="366736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CUSTOMER PAGE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834729" y="7052204"/>
            <a:ext cx="261854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LOGIN PAGE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25" y="0"/>
            <a:ext cx="18302942" cy="2471460"/>
            <a:chOff x="0" y="0"/>
            <a:chExt cx="24403923" cy="329528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14000"/>
            </a:blip>
            <a:srcRect t="33283" b="46449"/>
            <a:stretch>
              <a:fillRect/>
            </a:stretch>
          </p:blipFill>
          <p:spPr>
            <a:xfrm>
              <a:off x="0" y="0"/>
              <a:ext cx="24403923" cy="3295280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24467" y="2471460"/>
            <a:ext cx="18288000" cy="7815540"/>
            <a:chOff x="0" y="0"/>
            <a:chExt cx="4816593" cy="20584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2058414"/>
            </a:xfrm>
            <a:custGeom>
              <a:avLst/>
              <a:gdLst/>
              <a:ahLst/>
              <a:cxnLst/>
              <a:rect l="l" t="t" r="r" b="b"/>
              <a:pathLst>
                <a:path w="4816592" h="2058414">
                  <a:moveTo>
                    <a:pt x="0" y="0"/>
                  </a:moveTo>
                  <a:lnTo>
                    <a:pt x="4816592" y="0"/>
                  </a:lnTo>
                  <a:lnTo>
                    <a:pt x="4816592" y="2058414"/>
                  </a:lnTo>
                  <a:lnTo>
                    <a:pt x="0" y="2058414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4816593" cy="21250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8333203" y="-1109791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333203" y="9678747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280555" y="335028"/>
            <a:ext cx="6851766" cy="900702"/>
            <a:chOff x="0" y="0"/>
            <a:chExt cx="9135688" cy="120093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44164" cy="1200936"/>
            </a:xfrm>
            <a:custGeom>
              <a:avLst/>
              <a:gdLst/>
              <a:ahLst/>
              <a:cxnLst/>
              <a:rect l="l" t="t" r="r" b="b"/>
              <a:pathLst>
                <a:path w="1144164" h="1200936">
                  <a:moveTo>
                    <a:pt x="0" y="0"/>
                  </a:moveTo>
                  <a:lnTo>
                    <a:pt x="1144164" y="0"/>
                  </a:lnTo>
                  <a:lnTo>
                    <a:pt x="1144164" y="1200936"/>
                  </a:lnTo>
                  <a:lnTo>
                    <a:pt x="0" y="12009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TextBox 11"/>
            <p:cNvSpPr txBox="1"/>
            <p:nvPr/>
          </p:nvSpPr>
          <p:spPr>
            <a:xfrm>
              <a:off x="1631435" y="165680"/>
              <a:ext cx="7504252" cy="7933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897"/>
                </a:lnSpc>
                <a:spcBef>
                  <a:spcPct val="0"/>
                </a:spcBef>
              </a:pPr>
              <a:r>
                <a:rPr lang="en-US" sz="3498" b="1">
                  <a:solidFill>
                    <a:srgbClr val="F4F4F4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CAR RENTAL </a:t>
              </a:r>
              <a:r>
                <a:rPr lang="en-US" sz="3498" b="1">
                  <a:solidFill>
                    <a:srgbClr val="000000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SYSTEM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17106267" y="2099948"/>
            <a:ext cx="306065" cy="336000"/>
          </a:xfrm>
          <a:custGeom>
            <a:avLst/>
            <a:gdLst/>
            <a:ahLst/>
            <a:cxnLst/>
            <a:rect l="l" t="t" r="r" b="b"/>
            <a:pathLst>
              <a:path w="306065" h="336000">
                <a:moveTo>
                  <a:pt x="0" y="0"/>
                </a:moveTo>
                <a:lnTo>
                  <a:pt x="306066" y="0"/>
                </a:lnTo>
                <a:lnTo>
                  <a:pt x="306066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861230" y="1341714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5661676" y="785379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7705107" y="669929"/>
            <a:ext cx="2973704" cy="147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OUTPUTS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464905" y="2159437"/>
            <a:ext cx="8097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611491" y="2159437"/>
            <a:ext cx="735456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567613" y="2159437"/>
            <a:ext cx="1060497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4683216" y="2159437"/>
            <a:ext cx="9784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28700" y="3672987"/>
            <a:ext cx="16288533" cy="5041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22"/>
              </a:lnSpc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administrator can:</a:t>
            </a:r>
          </a:p>
          <a:p>
            <a:pPr marL="906780" lvl="1" indent="-453390" algn="l">
              <a:lnSpc>
                <a:spcPts val="8022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 into the application.</a:t>
            </a:r>
          </a:p>
          <a:p>
            <a:pPr marL="906780" lvl="1" indent="-453390" algn="l">
              <a:lnSpc>
                <a:spcPts val="8022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cars, variant and car details.</a:t>
            </a:r>
          </a:p>
          <a:p>
            <a:pPr marL="906780" lvl="1" indent="-453390" algn="l">
              <a:lnSpc>
                <a:spcPts val="8022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the car, schedule and trip details.</a:t>
            </a:r>
          </a:p>
          <a:p>
            <a:pPr marL="906780" lvl="1" indent="-453390" algn="l">
              <a:lnSpc>
                <a:spcPts val="8022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Cancel or modify the car, schedule and payment details.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928545" y="2662014"/>
            <a:ext cx="4430911" cy="991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ADMIN PAGE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25" y="0"/>
            <a:ext cx="18302942" cy="2471460"/>
            <a:chOff x="0" y="0"/>
            <a:chExt cx="24403923" cy="329528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14000"/>
            </a:blip>
            <a:srcRect t="33283" b="46449"/>
            <a:stretch>
              <a:fillRect/>
            </a:stretch>
          </p:blipFill>
          <p:spPr>
            <a:xfrm>
              <a:off x="0" y="0"/>
              <a:ext cx="24403923" cy="3295280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24467" y="2471460"/>
            <a:ext cx="18288000" cy="7815540"/>
            <a:chOff x="0" y="0"/>
            <a:chExt cx="4816593" cy="20584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2058414"/>
            </a:xfrm>
            <a:custGeom>
              <a:avLst/>
              <a:gdLst/>
              <a:ahLst/>
              <a:cxnLst/>
              <a:rect l="l" t="t" r="r" b="b"/>
              <a:pathLst>
                <a:path w="4816592" h="2058414">
                  <a:moveTo>
                    <a:pt x="0" y="0"/>
                  </a:moveTo>
                  <a:lnTo>
                    <a:pt x="4816592" y="0"/>
                  </a:lnTo>
                  <a:lnTo>
                    <a:pt x="4816592" y="2058414"/>
                  </a:lnTo>
                  <a:lnTo>
                    <a:pt x="0" y="2058414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4816593" cy="21250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8333203" y="-1109791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333203" y="9678747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280555" y="335028"/>
            <a:ext cx="6851766" cy="900702"/>
            <a:chOff x="0" y="0"/>
            <a:chExt cx="9135688" cy="120093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44164" cy="1200936"/>
            </a:xfrm>
            <a:custGeom>
              <a:avLst/>
              <a:gdLst/>
              <a:ahLst/>
              <a:cxnLst/>
              <a:rect l="l" t="t" r="r" b="b"/>
              <a:pathLst>
                <a:path w="1144164" h="1200936">
                  <a:moveTo>
                    <a:pt x="0" y="0"/>
                  </a:moveTo>
                  <a:lnTo>
                    <a:pt x="1144164" y="0"/>
                  </a:lnTo>
                  <a:lnTo>
                    <a:pt x="1144164" y="1200936"/>
                  </a:lnTo>
                  <a:lnTo>
                    <a:pt x="0" y="12009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TextBox 11"/>
            <p:cNvSpPr txBox="1"/>
            <p:nvPr/>
          </p:nvSpPr>
          <p:spPr>
            <a:xfrm>
              <a:off x="1631435" y="165680"/>
              <a:ext cx="7504252" cy="7933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897"/>
                </a:lnSpc>
                <a:spcBef>
                  <a:spcPct val="0"/>
                </a:spcBef>
              </a:pPr>
              <a:r>
                <a:rPr lang="en-US" sz="3498" b="1">
                  <a:solidFill>
                    <a:srgbClr val="F4F4F4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CAR RENTAL </a:t>
              </a:r>
              <a:r>
                <a:rPr lang="en-US" sz="3498" b="1">
                  <a:solidFill>
                    <a:srgbClr val="000000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SYSTEM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17106267" y="2099948"/>
            <a:ext cx="306065" cy="336000"/>
          </a:xfrm>
          <a:custGeom>
            <a:avLst/>
            <a:gdLst/>
            <a:ahLst/>
            <a:cxnLst/>
            <a:rect l="l" t="t" r="r" b="b"/>
            <a:pathLst>
              <a:path w="306065" h="336000">
                <a:moveTo>
                  <a:pt x="0" y="0"/>
                </a:moveTo>
                <a:lnTo>
                  <a:pt x="306066" y="0"/>
                </a:lnTo>
                <a:lnTo>
                  <a:pt x="306066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861230" y="1341714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5661676" y="785379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7705107" y="669929"/>
            <a:ext cx="2973704" cy="147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OUTPUTS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464905" y="2159437"/>
            <a:ext cx="8097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611491" y="2159437"/>
            <a:ext cx="735456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567613" y="2159437"/>
            <a:ext cx="1060497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4683216" y="2159437"/>
            <a:ext cx="9784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28700" y="3496739"/>
            <a:ext cx="16288533" cy="5923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85"/>
              </a:lnSpc>
            </a:pPr>
            <a:r>
              <a:rPr lang="en-US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customer can:</a:t>
            </a:r>
          </a:p>
          <a:p>
            <a:pPr marL="755651" lvl="1" indent="-377825" algn="l">
              <a:lnSpc>
                <a:spcPts val="6685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his user account.</a:t>
            </a:r>
          </a:p>
          <a:p>
            <a:pPr marL="755651" lvl="1" indent="-377825" algn="l">
              <a:lnSpc>
                <a:spcPts val="6685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 into the application.</a:t>
            </a:r>
          </a:p>
          <a:p>
            <a:pPr marL="755651" lvl="1" indent="-377825" algn="l">
              <a:lnSpc>
                <a:spcPts val="6685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for available cars.</a:t>
            </a:r>
          </a:p>
          <a:p>
            <a:pPr marL="755651" lvl="1" indent="-377825" algn="l">
              <a:lnSpc>
                <a:spcPts val="6685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 booking.</a:t>
            </a:r>
          </a:p>
          <a:p>
            <a:pPr marL="755651" lvl="1" indent="-377825" algn="l">
              <a:lnSpc>
                <a:spcPts val="6685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the bookings made.</a:t>
            </a:r>
          </a:p>
          <a:p>
            <a:pPr marL="755651" lvl="1" indent="-377825" algn="l">
              <a:lnSpc>
                <a:spcPts val="6685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Cancel or modify a booking.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07100" y="2552493"/>
            <a:ext cx="16288533" cy="991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CUSTOMER PAGE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25" y="0"/>
            <a:ext cx="18302942" cy="2471460"/>
            <a:chOff x="0" y="0"/>
            <a:chExt cx="24403923" cy="329528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14000"/>
            </a:blip>
            <a:srcRect t="33283" b="46449"/>
            <a:stretch>
              <a:fillRect/>
            </a:stretch>
          </p:blipFill>
          <p:spPr>
            <a:xfrm>
              <a:off x="0" y="0"/>
              <a:ext cx="24403923" cy="3295280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24467" y="2471460"/>
            <a:ext cx="18288000" cy="7815540"/>
            <a:chOff x="0" y="0"/>
            <a:chExt cx="4816593" cy="20584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2058414"/>
            </a:xfrm>
            <a:custGeom>
              <a:avLst/>
              <a:gdLst/>
              <a:ahLst/>
              <a:cxnLst/>
              <a:rect l="l" t="t" r="r" b="b"/>
              <a:pathLst>
                <a:path w="4816592" h="2058414">
                  <a:moveTo>
                    <a:pt x="0" y="0"/>
                  </a:moveTo>
                  <a:lnTo>
                    <a:pt x="4816592" y="0"/>
                  </a:lnTo>
                  <a:lnTo>
                    <a:pt x="4816592" y="2058414"/>
                  </a:lnTo>
                  <a:lnTo>
                    <a:pt x="0" y="2058414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4816593" cy="21250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8333203" y="-1109791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333203" y="9678747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215616" y="952500"/>
            <a:ext cx="15905704" cy="1042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20"/>
              </a:lnSpc>
            </a:pPr>
            <a:r>
              <a:rPr lang="en-US" sz="6400" b="1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Conclusion And Future Enhancements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3571236"/>
            <a:ext cx="16288533" cy="654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3"/>
              </a:lnSpc>
            </a:pPr>
            <a:endParaRPr/>
          </a:p>
          <a:p>
            <a:pPr algn="l">
              <a:lnSpc>
                <a:spcPts val="6493"/>
              </a:lnSpc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Car Rental Management System offers a comprehensive solution for both users and administrators. By centralizing booking processes and providing real-time updates, it streamlines operations and enhances user experience. The system's ability to aggregate data from multiple providers empowers users to make informed decisions and find the best deals.</a:t>
            </a:r>
          </a:p>
          <a:p>
            <a:pPr algn="l">
              <a:lnSpc>
                <a:spcPts val="6493"/>
              </a:lnSpc>
            </a:pPr>
            <a:endParaRPr lang="en-US" sz="33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6493"/>
              </a:lnSpc>
            </a:pPr>
            <a:endParaRPr lang="en-US" sz="33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398145" y="2755261"/>
            <a:ext cx="4926211" cy="201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  <a:p>
            <a:pPr algn="ctr">
              <a:lnSpc>
                <a:spcPts val="7699"/>
              </a:lnSpc>
            </a:pPr>
            <a:endParaRPr lang="en-US" sz="5499" b="1" u="sng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406</Words>
  <Application>Microsoft Office PowerPoint</Application>
  <PresentationFormat>Custom</PresentationFormat>
  <Paragraphs>94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Times New Roman Bold</vt:lpstr>
      <vt:lpstr>Arial</vt:lpstr>
      <vt:lpstr>Calibri</vt:lpstr>
      <vt:lpstr>TT Octosquares Compressed</vt:lpstr>
      <vt:lpstr>Open Sans</vt:lpstr>
      <vt:lpstr>Klein Bold</vt:lpstr>
      <vt:lpstr>Canva Sans</vt:lpstr>
      <vt:lpstr>Times New Roman</vt:lpstr>
      <vt:lpstr>Helios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</dc:title>
  <dc:creator>Amulya Thammineni</dc:creator>
  <cp:lastModifiedBy>Amulya Thammineni</cp:lastModifiedBy>
  <cp:revision>1</cp:revision>
  <dcterms:created xsi:type="dcterms:W3CDTF">2006-08-16T00:00:00Z</dcterms:created>
  <dcterms:modified xsi:type="dcterms:W3CDTF">2024-12-04T11:39:50Z</dcterms:modified>
  <dc:identifier>DAGXg_P7WQs</dc:identifier>
</cp:coreProperties>
</file>