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276671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04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5fc5699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5fc5699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5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5fc5699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5fc5699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88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5fc56999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5fc56999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12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5fc569997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5fc56999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9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5fc56999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5fc56999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81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5fca30a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5fca30a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78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5fca30a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5fca30a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19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5fc56999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5fc5699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64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rodneybrooks.com/forai-the-origins-of-artificial-intelligenc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rodneybrooks.com/the-seven-deadly-sins-of-predicting-the-future-of-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IST 402</a:t>
            </a:r>
            <a:endParaRPr dirty="0">
              <a:solidFill>
                <a:schemeClr val="bg1"/>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Ryan </a:t>
            </a:r>
            <a:r>
              <a:rPr lang="en" dirty="0" err="1">
                <a:solidFill>
                  <a:schemeClr val="bg1"/>
                </a:solidFill>
              </a:rPr>
              <a:t>Bogniak</a:t>
            </a:r>
            <a:r>
              <a:rPr lang="en" dirty="0">
                <a:solidFill>
                  <a:schemeClr val="bg1"/>
                </a:solidFill>
              </a:rPr>
              <a:t>, Josh </a:t>
            </a:r>
            <a:r>
              <a:rPr lang="en" dirty="0" err="1">
                <a:solidFill>
                  <a:schemeClr val="bg1"/>
                </a:solidFill>
              </a:rPr>
              <a:t>Iovine</a:t>
            </a:r>
            <a:r>
              <a:rPr lang="en" dirty="0">
                <a:solidFill>
                  <a:schemeClr val="bg1"/>
                </a:solidFill>
              </a:rPr>
              <a:t>, Nick </a:t>
            </a:r>
            <a:r>
              <a:rPr lang="en" dirty="0" err="1">
                <a:solidFill>
                  <a:schemeClr val="bg1"/>
                </a:solidFill>
              </a:rPr>
              <a:t>Carradorini</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rPr>
              <a:t>“The Origins of Artificial Intelligence” </a:t>
            </a:r>
            <a:endParaRPr>
              <a:solidFill>
                <a:schemeClr val="bg1"/>
              </a:solidFill>
            </a:endParaRPr>
          </a:p>
        </p:txBody>
      </p:sp>
      <p:sp>
        <p:nvSpPr>
          <p:cNvPr id="61" name="Google Shape;61;p14"/>
          <p:cNvSpPr txBox="1">
            <a:spLocks noGrp="1"/>
          </p:cNvSpPr>
          <p:nvPr>
            <p:ph type="body" idx="1"/>
          </p:nvPr>
        </p:nvSpPr>
        <p:spPr>
          <a:xfrm>
            <a:off x="311700" y="1387800"/>
            <a:ext cx="4854300" cy="3416400"/>
          </a:xfrm>
          <a:prstGeom prst="rect">
            <a:avLst/>
          </a:prstGeom>
        </p:spPr>
        <p:txBody>
          <a:bodyPr spcFirstLastPara="1" wrap="square" lIns="91425" tIns="91425" rIns="91425" bIns="91425" anchor="t" anchorCtr="0">
            <a:noAutofit/>
          </a:bodyPr>
          <a:lstStyle/>
          <a:p>
            <a:pPr marL="914400" lvl="0" indent="-317500" algn="l" rtl="0">
              <a:lnSpc>
                <a:spcPct val="200000"/>
              </a:lnSpc>
              <a:spcBef>
                <a:spcPts val="0"/>
              </a:spcBef>
              <a:spcAft>
                <a:spcPts val="0"/>
              </a:spcAft>
              <a:buClr>
                <a:srgbClr val="FFFFFF"/>
              </a:buClr>
              <a:buSzPts val="1400"/>
              <a:buFont typeface="Times New Roman"/>
              <a:buChar char="➢"/>
            </a:pPr>
            <a:r>
              <a:rPr lang="en" sz="1400" dirty="0">
                <a:solidFill>
                  <a:schemeClr val="bg1"/>
                </a:solidFill>
                <a:latin typeface="Times New Roman"/>
                <a:ea typeface="Times New Roman"/>
                <a:cs typeface="Times New Roman"/>
                <a:sym typeface="Times New Roman"/>
              </a:rPr>
              <a:t>The term, “Artificial Intelligence,” was first mentioned in a proposal that was written in 1956</a:t>
            </a:r>
            <a:endParaRPr sz="1400" dirty="0">
              <a:solidFill>
                <a:schemeClr val="bg1"/>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rgbClr val="FFFFFF"/>
              </a:buClr>
              <a:buSzPts val="1400"/>
              <a:buFont typeface="Times New Roman"/>
              <a:buChar char="➢"/>
            </a:pPr>
            <a:r>
              <a:rPr lang="en" sz="1400" dirty="0">
                <a:solidFill>
                  <a:schemeClr val="bg1"/>
                </a:solidFill>
                <a:latin typeface="Times New Roman"/>
                <a:ea typeface="Times New Roman"/>
                <a:cs typeface="Times New Roman"/>
                <a:sym typeface="Times New Roman"/>
              </a:rPr>
              <a:t>Original </a:t>
            </a:r>
            <a:r>
              <a:rPr lang="en" sz="1400" dirty="0" err="1">
                <a:solidFill>
                  <a:schemeClr val="bg1"/>
                </a:solidFill>
                <a:latin typeface="Times New Roman"/>
                <a:ea typeface="Times New Roman"/>
                <a:cs typeface="Times New Roman"/>
                <a:sym typeface="Times New Roman"/>
              </a:rPr>
              <a:t>ideators</a:t>
            </a:r>
            <a:r>
              <a:rPr lang="en" sz="1400" dirty="0">
                <a:solidFill>
                  <a:schemeClr val="bg1"/>
                </a:solidFill>
                <a:latin typeface="Times New Roman"/>
                <a:ea typeface="Times New Roman"/>
                <a:cs typeface="Times New Roman"/>
                <a:sym typeface="Times New Roman"/>
              </a:rPr>
              <a:t> of AI set the precedent for how ML would function with detailed sketches</a:t>
            </a:r>
            <a:endParaRPr sz="1400" dirty="0">
              <a:solidFill>
                <a:schemeClr val="bg1"/>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rgbClr val="FFFFFF"/>
              </a:buClr>
              <a:buSzPts val="1400"/>
              <a:buFont typeface="Times New Roman"/>
              <a:buChar char="➢"/>
            </a:pPr>
            <a:r>
              <a:rPr lang="en" sz="1400" dirty="0">
                <a:solidFill>
                  <a:schemeClr val="bg1"/>
                </a:solidFill>
                <a:latin typeface="Times New Roman"/>
                <a:ea typeface="Times New Roman"/>
                <a:cs typeface="Times New Roman"/>
                <a:sym typeface="Times New Roman"/>
              </a:rPr>
              <a:t>In the early days of AI there were very few ways to connect sensors to digital computers or to let those computers control actuators in the world.</a:t>
            </a:r>
            <a:endParaRPr sz="1400" dirty="0">
              <a:solidFill>
                <a:schemeClr val="bg1"/>
              </a:solidFill>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345175" y="1152463"/>
            <a:ext cx="3731550" cy="248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99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“The Origins of Artificial Intelligence” </a:t>
            </a:r>
            <a:endParaRPr dirty="0">
              <a:solidFill>
                <a:schemeClr val="bg1"/>
              </a:solidFill>
            </a:endParaRPr>
          </a:p>
          <a:p>
            <a:pPr marL="0" lvl="0" indent="0" algn="l" rtl="0">
              <a:spcBef>
                <a:spcPts val="0"/>
              </a:spcBef>
              <a:spcAft>
                <a:spcPts val="0"/>
              </a:spcAft>
              <a:buNone/>
            </a:pPr>
            <a:r>
              <a:rPr lang="en" dirty="0">
                <a:solidFill>
                  <a:schemeClr val="bg1"/>
                </a:solidFill>
              </a:rPr>
              <a:t> Takeaways</a:t>
            </a:r>
            <a:endParaRPr dirty="0">
              <a:solidFill>
                <a:schemeClr val="bg1"/>
              </a:solidFill>
            </a:endParaRPr>
          </a:p>
        </p:txBody>
      </p:sp>
      <p:sp>
        <p:nvSpPr>
          <p:cNvPr id="68" name="Google Shape;68;p15"/>
          <p:cNvSpPr txBox="1">
            <a:spLocks noGrp="1"/>
          </p:cNvSpPr>
          <p:nvPr>
            <p:ph type="body" idx="1"/>
          </p:nvPr>
        </p:nvSpPr>
        <p:spPr>
          <a:xfrm>
            <a:off x="311700" y="1600700"/>
            <a:ext cx="8520600" cy="2702400"/>
          </a:xfrm>
          <a:prstGeom prst="rect">
            <a:avLst/>
          </a:prstGeom>
        </p:spPr>
        <p:txBody>
          <a:bodyPr spcFirstLastPara="1" wrap="square" lIns="91425" tIns="91425" rIns="91425" bIns="91425" anchor="t" anchorCtr="0">
            <a:noAutofit/>
          </a:bodyPr>
          <a:lstStyle/>
          <a:p>
            <a:pPr marL="914400" lvl="0" indent="-317500" algn="l" rtl="0">
              <a:lnSpc>
                <a:spcPct val="200000"/>
              </a:lnSpc>
              <a:spcBef>
                <a:spcPts val="0"/>
              </a:spcBef>
              <a:spcAft>
                <a:spcPts val="0"/>
              </a:spcAft>
              <a:buClr>
                <a:srgbClr val="FFFFFF"/>
              </a:buClr>
              <a:buSzPts val="1400"/>
              <a:buFont typeface="Times New Roman"/>
              <a:buChar char="➢"/>
            </a:pPr>
            <a:r>
              <a:rPr lang="en" sz="1400" dirty="0">
                <a:solidFill>
                  <a:schemeClr val="bg1"/>
                </a:solidFill>
                <a:latin typeface="Times New Roman"/>
                <a:ea typeface="Times New Roman"/>
                <a:cs typeface="Times New Roman"/>
                <a:sym typeface="Times New Roman"/>
              </a:rPr>
              <a:t>The main focus for now is to make systems as functional as possible and ensure the system’s recognition functions properly for the time being.</a:t>
            </a:r>
            <a:endParaRPr sz="1400" dirty="0">
              <a:solidFill>
                <a:schemeClr val="bg1"/>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rgbClr val="FFFFFF"/>
              </a:buClr>
              <a:buSzPts val="1400"/>
              <a:buFont typeface="Times New Roman"/>
              <a:buChar char="➢"/>
            </a:pPr>
            <a:r>
              <a:rPr lang="en" sz="1400" dirty="0">
                <a:solidFill>
                  <a:schemeClr val="bg1"/>
                </a:solidFill>
                <a:latin typeface="Times New Roman"/>
                <a:ea typeface="Times New Roman"/>
                <a:cs typeface="Times New Roman"/>
                <a:sym typeface="Times New Roman"/>
              </a:rPr>
              <a:t>The origin of AI began with an abstract idea that slowly turned moved into the design and development stages following decades of research.</a:t>
            </a:r>
            <a:endParaRPr sz="1400" dirty="0">
              <a:solidFill>
                <a:schemeClr val="bg1"/>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rgbClr val="FFFFFF"/>
              </a:buClr>
              <a:buSzPts val="1400"/>
              <a:buFont typeface="Times New Roman"/>
              <a:buChar char="➢"/>
            </a:pPr>
            <a:r>
              <a:rPr lang="en" sz="1400" dirty="0">
                <a:solidFill>
                  <a:schemeClr val="bg1"/>
                </a:solidFill>
                <a:latin typeface="Times New Roman"/>
                <a:ea typeface="Times New Roman"/>
                <a:cs typeface="Times New Roman"/>
                <a:sym typeface="Times New Roman"/>
              </a:rPr>
              <a:t>Although AI technologies are rapidly being improved and developed, processing speeds and compatibility issues can be further improved.</a:t>
            </a:r>
            <a:endParaRPr sz="1400" dirty="0">
              <a:solidFill>
                <a:schemeClr val="bg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400" dirty="0">
              <a:solidFill>
                <a:schemeClr val="bg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4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bg1"/>
                </a:solidFill>
              </a:rPr>
              <a:t>“The Seven Deadly Sins of Predicting the Future of AI”</a:t>
            </a:r>
            <a:endParaRPr sz="2400">
              <a:solidFill>
                <a:schemeClr val="bg1"/>
              </a:solidFill>
            </a:endParaRPr>
          </a:p>
        </p:txBody>
      </p:sp>
      <p:sp>
        <p:nvSpPr>
          <p:cNvPr id="74" name="Google Shape;74;p16"/>
          <p:cNvSpPr txBox="1"/>
          <p:nvPr/>
        </p:nvSpPr>
        <p:spPr>
          <a:xfrm>
            <a:off x="799075" y="1487950"/>
            <a:ext cx="7549800" cy="3251400"/>
          </a:xfrm>
          <a:prstGeom prst="rect">
            <a:avLst/>
          </a:prstGeom>
          <a:noFill/>
          <a:ln>
            <a:noFill/>
          </a:ln>
        </p:spPr>
        <p:txBody>
          <a:bodyPr spcFirstLastPara="1" wrap="square" lIns="91425" tIns="91425" rIns="91425" bIns="91425" anchor="t" anchorCtr="0">
            <a:noAutofit/>
          </a:bodyPr>
          <a:lstStyle/>
          <a:p>
            <a:pPr marL="914400" lvl="0" indent="-317500" algn="l" rtl="0">
              <a:lnSpc>
                <a:spcPct val="200000"/>
              </a:lnSpc>
              <a:spcBef>
                <a:spcPts val="0"/>
              </a:spcBef>
              <a:spcAft>
                <a:spcPts val="0"/>
              </a:spcAft>
              <a:buClr>
                <a:srgbClr val="FFFFFF"/>
              </a:buClr>
              <a:buSzPts val="1400"/>
              <a:buChar char="➢"/>
            </a:pPr>
            <a:r>
              <a:rPr lang="en" dirty="0">
                <a:solidFill>
                  <a:schemeClr val="bg1"/>
                </a:solidFill>
                <a:latin typeface="Times New Roman"/>
                <a:ea typeface="Times New Roman"/>
                <a:cs typeface="Times New Roman"/>
                <a:sym typeface="Times New Roman"/>
              </a:rPr>
              <a:t>This article speaks about the dangers that we could face by making extremely large speculations regarding AI. </a:t>
            </a:r>
            <a:endParaRPr dirty="0">
              <a:solidFill>
                <a:schemeClr val="bg1"/>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rgbClr val="FFFFFF"/>
              </a:buClr>
              <a:buSzPts val="1400"/>
              <a:buFont typeface="Times New Roman"/>
              <a:buChar char="➢"/>
            </a:pPr>
            <a:r>
              <a:rPr lang="en" dirty="0">
                <a:solidFill>
                  <a:schemeClr val="bg1"/>
                </a:solidFill>
                <a:latin typeface="Times New Roman"/>
                <a:ea typeface="Times New Roman"/>
                <a:cs typeface="Times New Roman"/>
                <a:sym typeface="Times New Roman"/>
              </a:rPr>
              <a:t>“Mistaken predictions lead to fear of things that are not going to happen.”</a:t>
            </a:r>
            <a:endParaRPr dirty="0">
              <a:solidFill>
                <a:schemeClr val="bg1"/>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rgbClr val="FFFFFF"/>
              </a:buClr>
              <a:buSzPts val="1400"/>
              <a:buFont typeface="Times New Roman"/>
              <a:buChar char="➢"/>
            </a:pPr>
            <a:r>
              <a:rPr lang="en" dirty="0">
                <a:solidFill>
                  <a:schemeClr val="bg1"/>
                </a:solidFill>
                <a:latin typeface="Times New Roman"/>
                <a:ea typeface="Times New Roman"/>
                <a:cs typeface="Times New Roman"/>
                <a:sym typeface="Times New Roman"/>
              </a:rPr>
              <a:t>The seven sins of predicting the future of AI starts off with the first sin being “over and underestimating”. This is the idea that we overestimate the effect of technology in the short run and underestimate the effect in the long run.</a:t>
            </a:r>
            <a:endParaRPr dirty="0">
              <a:solidFill>
                <a:schemeClr val="bg1"/>
              </a:solidFill>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6057150" y="3629400"/>
            <a:ext cx="2775150" cy="138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bg1"/>
                </a:solidFill>
              </a:rPr>
              <a:t>“The Seven Deadly Sins of Predicting the Future of AI” cont.</a:t>
            </a:r>
            <a:endParaRPr sz="2400">
              <a:solidFill>
                <a:schemeClr val="bg1"/>
              </a:solidFill>
            </a:endParaRPr>
          </a:p>
          <a:p>
            <a:pPr marL="0" lvl="0" indent="0" algn="l" rtl="0">
              <a:spcBef>
                <a:spcPts val="0"/>
              </a:spcBef>
              <a:spcAft>
                <a:spcPts val="0"/>
              </a:spcAft>
              <a:buNone/>
            </a:pPr>
            <a:endParaRPr>
              <a:solidFill>
                <a:schemeClr val="bg1"/>
              </a:solidFill>
            </a:endParaRPr>
          </a:p>
        </p:txBody>
      </p:sp>
      <p:sp>
        <p:nvSpPr>
          <p:cNvPr id="81" name="Google Shape;81;p17"/>
          <p:cNvSpPr txBox="1"/>
          <p:nvPr/>
        </p:nvSpPr>
        <p:spPr>
          <a:xfrm>
            <a:off x="2544200" y="1258325"/>
            <a:ext cx="6512100" cy="3627300"/>
          </a:xfrm>
          <a:prstGeom prst="rect">
            <a:avLst/>
          </a:prstGeom>
          <a:noFill/>
          <a:ln>
            <a:noFill/>
          </a:ln>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Clr>
                <a:srgbClr val="FFFFFF"/>
              </a:buClr>
              <a:buSzPts val="1200"/>
              <a:buFont typeface="Times New Roman"/>
              <a:buChar char="➢"/>
            </a:pPr>
            <a:r>
              <a:rPr lang="en" sz="1200">
                <a:solidFill>
                  <a:schemeClr val="bg1"/>
                </a:solidFill>
                <a:latin typeface="Times New Roman"/>
                <a:ea typeface="Times New Roman"/>
                <a:cs typeface="Times New Roman"/>
                <a:sym typeface="Times New Roman"/>
              </a:rPr>
              <a:t>The second sin is “imagining magic” and this has to do with people imagining technology that we do not even know is capable yet, and therefore equal to magic. The author wants to draw people away from relying on a faith-based argument and not a scientific one. </a:t>
            </a:r>
            <a:endParaRPr sz="1200">
              <a:solidFill>
                <a:schemeClr val="bg1"/>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rgbClr val="FFFFFF"/>
              </a:buClr>
              <a:buSzPts val="1200"/>
              <a:buFont typeface="Times New Roman"/>
              <a:buChar char="➢"/>
            </a:pPr>
            <a:r>
              <a:rPr lang="en" sz="1200">
                <a:solidFill>
                  <a:schemeClr val="bg1"/>
                </a:solidFill>
                <a:latin typeface="Times New Roman"/>
                <a:ea typeface="Times New Roman"/>
                <a:cs typeface="Times New Roman"/>
                <a:sym typeface="Times New Roman"/>
              </a:rPr>
              <a:t>The third sin is “performance versus competence” and this involves individuals making generalizations about AI and comparing their task performance to the competence of a person. These two differ from each other in so many ways that it is best to stay away from making these generalizations. </a:t>
            </a:r>
            <a:endParaRPr sz="1200">
              <a:solidFill>
                <a:schemeClr val="bg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FFFFFF"/>
              </a:buClr>
              <a:buSzPts val="1200"/>
              <a:buFont typeface="Times New Roman"/>
              <a:buChar char="➢"/>
            </a:pPr>
            <a:r>
              <a:rPr lang="en" sz="1200">
                <a:solidFill>
                  <a:schemeClr val="bg1"/>
                </a:solidFill>
                <a:latin typeface="Times New Roman"/>
                <a:ea typeface="Times New Roman"/>
                <a:cs typeface="Times New Roman"/>
                <a:sym typeface="Times New Roman"/>
              </a:rPr>
              <a:t>The fourth sin is called “suitcase words” and these words are applied to machines but they have completely separate meanings when they are applied to humans.</a:t>
            </a:r>
            <a:endParaRPr sz="1200">
              <a:solidFill>
                <a:schemeClr val="bg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bg1"/>
              </a:solidFill>
            </a:endParaRPr>
          </a:p>
        </p:txBody>
      </p:sp>
      <p:pic>
        <p:nvPicPr>
          <p:cNvPr id="82" name="Google Shape;82;p17"/>
          <p:cNvPicPr preferRelativeResize="0"/>
          <p:nvPr/>
        </p:nvPicPr>
        <p:blipFill>
          <a:blip r:embed="rId3">
            <a:alphaModFix/>
          </a:blip>
          <a:stretch>
            <a:fillRect/>
          </a:stretch>
        </p:blipFill>
        <p:spPr>
          <a:xfrm>
            <a:off x="202075" y="2221375"/>
            <a:ext cx="2149249" cy="120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bg1"/>
                </a:solidFill>
              </a:rPr>
              <a:t>“The Seven Deadly Sins of Predicting the Future of AI” cont.</a:t>
            </a:r>
            <a:endParaRPr sz="2400">
              <a:solidFill>
                <a:schemeClr val="bg1"/>
              </a:solidFill>
            </a:endParaRPr>
          </a:p>
          <a:p>
            <a:pPr marL="0" lvl="0" indent="0" algn="l" rtl="0">
              <a:spcBef>
                <a:spcPts val="0"/>
              </a:spcBef>
              <a:spcAft>
                <a:spcPts val="0"/>
              </a:spcAft>
              <a:buNone/>
            </a:pPr>
            <a:endParaRPr>
              <a:solidFill>
                <a:schemeClr val="bg1"/>
              </a:solidFill>
            </a:endParaRPr>
          </a:p>
        </p:txBody>
      </p:sp>
      <p:sp>
        <p:nvSpPr>
          <p:cNvPr id="88" name="Google Shape;88;p18"/>
          <p:cNvSpPr txBox="1">
            <a:spLocks noGrp="1"/>
          </p:cNvSpPr>
          <p:nvPr>
            <p:ph type="body" idx="1"/>
          </p:nvPr>
        </p:nvSpPr>
        <p:spPr>
          <a:xfrm>
            <a:off x="311700" y="1083225"/>
            <a:ext cx="6255600" cy="38949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Clr>
                <a:srgbClr val="FFFFFF"/>
              </a:buClr>
              <a:buSzPts val="1200"/>
              <a:buFont typeface="Times New Roman"/>
              <a:buChar char="➢"/>
            </a:pPr>
            <a:r>
              <a:rPr lang="en" sz="1200">
                <a:solidFill>
                  <a:schemeClr val="bg1"/>
                </a:solidFill>
                <a:latin typeface="Times New Roman"/>
                <a:ea typeface="Times New Roman"/>
                <a:cs typeface="Times New Roman"/>
                <a:sym typeface="Times New Roman"/>
              </a:rPr>
              <a:t>The fifth sin is titled “exponentials” and it speaks about the idea that not all exponentials are real so when they are used in an argument they can not always be taken seriously.</a:t>
            </a:r>
            <a:endParaRPr sz="1200">
              <a:solidFill>
                <a:schemeClr val="bg1"/>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rgbClr val="FFFFFF"/>
              </a:buClr>
              <a:buSzPts val="1200"/>
              <a:buFont typeface="Times New Roman"/>
              <a:buChar char="➢"/>
            </a:pPr>
            <a:r>
              <a:rPr lang="en" sz="1200">
                <a:solidFill>
                  <a:schemeClr val="bg1"/>
                </a:solidFill>
                <a:latin typeface="Times New Roman"/>
                <a:ea typeface="Times New Roman"/>
                <a:cs typeface="Times New Roman"/>
                <a:sym typeface="Times New Roman"/>
              </a:rPr>
              <a:t>The sixth sin is “hollywood scenarios” and the author describes these to be when people spend time worrying about shock scenarios in the future. This is not helpful because the instances do not happen as often as you would expect and they typically do not have a connection to what happens in the future. </a:t>
            </a:r>
            <a:endParaRPr sz="1200">
              <a:solidFill>
                <a:schemeClr val="bg1"/>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rgbClr val="FFFFFF"/>
              </a:buClr>
              <a:buSzPts val="1200"/>
              <a:buFont typeface="Times New Roman"/>
              <a:buChar char="➢"/>
            </a:pPr>
            <a:r>
              <a:rPr lang="en" sz="1200">
                <a:solidFill>
                  <a:schemeClr val="bg1"/>
                </a:solidFill>
                <a:latin typeface="Times New Roman"/>
                <a:ea typeface="Times New Roman"/>
                <a:cs typeface="Times New Roman"/>
                <a:sym typeface="Times New Roman"/>
              </a:rPr>
              <a:t>The seventh and final sin “speed of deployment” has to do with people assuming that once a new technology is announced that it will be ready for deployment soon. The development of this technology, and the importance to perfect it makes this development process run longer than anticipated.</a:t>
            </a:r>
            <a:endParaRPr sz="1200">
              <a:solidFill>
                <a:schemeClr val="bg1"/>
              </a:solidFill>
              <a:latin typeface="Times New Roman"/>
              <a:ea typeface="Times New Roman"/>
              <a:cs typeface="Times New Roman"/>
              <a:sym typeface="Times New Roman"/>
            </a:endParaRPr>
          </a:p>
          <a:p>
            <a:pPr marL="0" lvl="0" indent="0" algn="l" rtl="0">
              <a:spcBef>
                <a:spcPts val="0"/>
              </a:spcBef>
              <a:spcAft>
                <a:spcPts val="1600"/>
              </a:spcAft>
              <a:buNone/>
            </a:pPr>
            <a:endParaRPr>
              <a:solidFill>
                <a:schemeClr val="bg1"/>
              </a:solidFill>
            </a:endParaRPr>
          </a:p>
        </p:txBody>
      </p:sp>
      <p:pic>
        <p:nvPicPr>
          <p:cNvPr id="89" name="Google Shape;89;p18"/>
          <p:cNvPicPr preferRelativeResize="0"/>
          <p:nvPr/>
        </p:nvPicPr>
        <p:blipFill>
          <a:blip r:embed="rId3">
            <a:alphaModFix/>
          </a:blip>
          <a:stretch>
            <a:fillRect/>
          </a:stretch>
        </p:blipFill>
        <p:spPr>
          <a:xfrm>
            <a:off x="6728050" y="3335275"/>
            <a:ext cx="2190400" cy="164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rPr>
              <a:t>Advancements in ML through games</a:t>
            </a:r>
            <a:endParaRPr>
              <a:solidFill>
                <a:schemeClr val="bg1"/>
              </a:solidFill>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chemeClr val="bg1"/>
                </a:solidFill>
              </a:rPr>
              <a:t>The idea for ML started with Alan Turing and Donald Michie when they were sitting playing checkers and were trying to figure out a way for a computer to play checkers on its own.</a:t>
            </a:r>
            <a:endParaRPr>
              <a:solidFill>
                <a:schemeClr val="bg1"/>
              </a:solidFill>
            </a:endParaRPr>
          </a:p>
          <a:p>
            <a:pPr marL="457200" lvl="0" indent="-342900" algn="l" rtl="0">
              <a:spcBef>
                <a:spcPts val="0"/>
              </a:spcBef>
              <a:spcAft>
                <a:spcPts val="0"/>
              </a:spcAft>
              <a:buSzPts val="1800"/>
              <a:buChar char="-"/>
            </a:pPr>
            <a:r>
              <a:rPr lang="en">
                <a:solidFill>
                  <a:schemeClr val="bg1"/>
                </a:solidFill>
              </a:rPr>
              <a:t>ML has  advanced a great amount in recent history and a big factor to that is that games have become more and more complicated causing people to figure out how to make machines answer more complicated problems and predict more.  </a:t>
            </a:r>
            <a:endParaRPr>
              <a:solidFill>
                <a:schemeClr val="bg1"/>
              </a:solidFill>
            </a:endParaRPr>
          </a:p>
        </p:txBody>
      </p:sp>
      <p:pic>
        <p:nvPicPr>
          <p:cNvPr id="96" name="Google Shape;96;p19"/>
          <p:cNvPicPr preferRelativeResize="0"/>
          <p:nvPr/>
        </p:nvPicPr>
        <p:blipFill>
          <a:blip r:embed="rId3">
            <a:alphaModFix/>
          </a:blip>
          <a:stretch>
            <a:fillRect/>
          </a:stretch>
        </p:blipFill>
        <p:spPr>
          <a:xfrm>
            <a:off x="5996100" y="3184900"/>
            <a:ext cx="1954250" cy="1846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rPr>
              <a:t>Matchboxes and the future</a:t>
            </a:r>
            <a:endParaRPr>
              <a:solidFill>
                <a:schemeClr val="bg1"/>
              </a:solidFill>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rPr>
              <a:t>MENACE was described in a paper written 1963 explaining how Donald Michie started playing against and operating the machine in order to play tic-tac-toe against a computer.</a:t>
            </a:r>
            <a:endParaRPr>
              <a:solidFill>
                <a:schemeClr val="bg1"/>
              </a:solidFill>
            </a:endParaRPr>
          </a:p>
          <a:p>
            <a:pPr marL="0" lvl="0" indent="0" algn="l" rtl="0">
              <a:spcBef>
                <a:spcPts val="1600"/>
              </a:spcBef>
              <a:spcAft>
                <a:spcPts val="0"/>
              </a:spcAft>
              <a:buNone/>
            </a:pPr>
            <a:r>
              <a:rPr lang="en">
                <a:solidFill>
                  <a:schemeClr val="bg1"/>
                </a:solidFill>
              </a:rPr>
              <a:t>Eventually the machine got better and better and soon began to win.</a:t>
            </a:r>
            <a:endParaRPr>
              <a:solidFill>
                <a:schemeClr val="bg1"/>
              </a:solidFill>
            </a:endParaRPr>
          </a:p>
          <a:p>
            <a:pPr marL="0" lvl="0" indent="0" algn="l" rtl="0">
              <a:spcBef>
                <a:spcPts val="1600"/>
              </a:spcBef>
              <a:spcAft>
                <a:spcPts val="1600"/>
              </a:spcAft>
              <a:buNone/>
            </a:pPr>
            <a:r>
              <a:rPr lang="en">
                <a:solidFill>
                  <a:schemeClr val="bg1"/>
                </a:solidFill>
              </a:rPr>
              <a:t>The process which was being completed is still used today just on a much larger scale with more variables but it is based on the same thing.</a:t>
            </a:r>
            <a:endParaRPr>
              <a:solidFill>
                <a:schemeClr val="bg1"/>
              </a:solidFill>
            </a:endParaRPr>
          </a:p>
        </p:txBody>
      </p:sp>
      <p:pic>
        <p:nvPicPr>
          <p:cNvPr id="103" name="Google Shape;103;p20"/>
          <p:cNvPicPr preferRelativeResize="0"/>
          <p:nvPr/>
        </p:nvPicPr>
        <p:blipFill>
          <a:blip r:embed="rId3">
            <a:alphaModFix/>
          </a:blip>
          <a:stretch>
            <a:fillRect/>
          </a:stretch>
        </p:blipFill>
        <p:spPr>
          <a:xfrm flipH="1">
            <a:off x="6611058" y="3312550"/>
            <a:ext cx="2032866" cy="152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rPr>
              <a:t>References</a:t>
            </a:r>
            <a:endParaRPr>
              <a:solidFill>
                <a:schemeClr val="bg1"/>
              </a:solidFill>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400" u="sng">
                <a:solidFill>
                  <a:schemeClr val="bg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https://rodneybrooks.com/forai-the-origins-of-artificial-intelligence/</a:t>
            </a:r>
            <a:endParaRPr sz="1400" u="sng">
              <a:solidFill>
                <a:schemeClr val="bg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400" u="sng">
                <a:solidFill>
                  <a:schemeClr val="bg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https://rodneybrooks.com/the-seven-deadly-sins-of-predicting-the-future-of-ai/</a:t>
            </a:r>
            <a:endParaRPr sz="1400" u="sng">
              <a:solidFill>
                <a:schemeClr val="bg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400" u="sng">
                <a:solidFill>
                  <a:schemeClr val="bg1"/>
                </a:solidFill>
                <a:latin typeface="Times New Roman"/>
                <a:ea typeface="Times New Roman"/>
                <a:cs typeface="Times New Roman"/>
                <a:sym typeface="Times New Roman"/>
              </a:rPr>
              <a:t>https://rodneybrooks.com/forai-machine-learning-explained/</a:t>
            </a:r>
            <a:endParaRPr sz="1400" u="sng">
              <a:solidFill>
                <a:schemeClr val="bg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732</Words>
  <Application>Microsoft Macintosh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Dark</vt:lpstr>
      <vt:lpstr>IST 402</vt:lpstr>
      <vt:lpstr>“The Origins of Artificial Intelligence” </vt:lpstr>
      <vt:lpstr>“The Origins of Artificial Intelligence”   Takeaways</vt:lpstr>
      <vt:lpstr>“The Seven Deadly Sins of Predicting the Future of AI”</vt:lpstr>
      <vt:lpstr>“The Seven Deadly Sins of Predicting the Future of AI” cont. </vt:lpstr>
      <vt:lpstr>“The Seven Deadly Sins of Predicting the Future of AI” cont. </vt:lpstr>
      <vt:lpstr>Advancements in ML through games</vt:lpstr>
      <vt:lpstr>Matchboxes and the future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402</dc:title>
  <cp:lastModifiedBy>Liang Sr., Yu</cp:lastModifiedBy>
  <cp:revision>2</cp:revision>
  <dcterms:modified xsi:type="dcterms:W3CDTF">2019-12-16T19:39:58Z</dcterms:modified>
</cp:coreProperties>
</file>