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D8C2B-6309-EFF9-7526-3B4FD91CF850}" v="395" dt="2019-10-17T19:34:51.156"/>
    <p1510:client id="{96935CFF-9BCF-711A-F293-C20E4EF4216D}" v="185" dt="2019-10-18T00:48:41.563"/>
    <p1510:client id="{B5759950-CE8C-9145-5543-AC4DDDAD6E8B}" v="216" dt="2019-10-16T17:49:07.841"/>
    <p1510:client id="{CC985B5E-83F6-E7D7-F527-BE6C53E265BE}" v="2944" dt="2019-10-17T17:53:14.538"/>
    <p1510:client id="{CD041AE4-B4A7-3C9A-321F-52E5CD14D329}" v="996" dt="2019-10-17T22:41:26.719"/>
    <p1510:client id="{EB36F9EE-1519-46F3-876F-01ADCE6096F5}" v="261" dt="2019-10-17T20:10:2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AB9-CF34-8041-B147-06FE2364B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2A1A-CA03-8544-ADD6-2B59E1D99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5AC6-6C75-3E41-8632-CF5FB8A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A734-A18F-3A4B-84FB-9D0B59E2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3D3C-F59C-194E-8258-FEE3A6FF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8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C2F5-4ECD-6246-B974-7AED062C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02710-D6B3-7849-A2F2-C45662B0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5242-0133-A44C-844F-13724DB1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1C24-7A5C-7E44-B8E1-A39F52C1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C897-BEF5-7644-804A-DD86E201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140DA-0B8F-F944-A84A-B4308CC0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65FE5-E867-E14F-BF68-3CB8132B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4655-292E-6C47-8AA7-E4AA6F6B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4DFC-B584-334E-84D8-0D27195B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908F-DFBE-6940-B143-0E39A80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8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3018-70C9-0E45-86CA-E3146B8B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189E-3A61-5E43-BA27-16A2D973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1ED8-E041-334C-AC95-47696D25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1C5C-1685-474F-8605-9F550941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8DBF-BCA0-5749-B147-9BA905F1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3135-CB33-9D47-BB58-3E943026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5B688-849F-0248-99DD-7DD3D40D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1C678-1F69-914A-A637-3F53C287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B445-DCA5-934C-B5D7-D634F10C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AF0D-3658-524D-97FC-41CD303E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7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7B87-8BE7-1B41-AFF1-5C98CFA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89F4-0877-9042-BFDD-9BB5C3D9A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B0296-0497-EE43-B87F-3C55E78A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A5C6-94BF-2A44-8A29-83BA8C72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A2F7-CB7E-A648-9701-F6F34FF4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7A449-5535-434A-92E7-F380E1B6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E310-CBCE-A645-86A5-EC1CD6F0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4FE6-81B4-2F46-B443-7940C3032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9991-3C9A-3B48-85A8-DA0DAAD2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F4F03-EA28-3F45-8204-98EE48980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5A416-0273-4543-86E4-53C757C4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7783C-B50E-BA4A-9A62-CAFC9007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F1A7C-A85D-E444-BC7F-F09A43C3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2697E-8219-2147-930A-C9CE738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83BD-017D-064F-8099-908CE4EA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92D3C-5DEE-8E48-BBD2-06841D6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07013-F850-DE45-B0A2-B42074A9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49FAC-AD87-114D-AA59-0AB28179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6EEAA-8A62-0E48-8668-4631A0F1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8029A-388B-864E-842D-AF88C590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0D7C-85A7-9B4F-96A4-DF6E1AB7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105F-DB8A-944B-948C-F6DFC3A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54D2-030F-004C-874A-75066328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00F4-7529-AB4B-95AF-F442D79E0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FFAAF-E621-7B41-8061-EC9A9669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01B7-9AE0-634D-8A57-5E43B256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084A-796A-7F4D-8127-92C6F58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90CD-50D5-6245-9A11-83E1496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BA18A-13C9-6748-99D1-E5275953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4DC9-3D06-B944-A573-1F6206A3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3C20-B28E-F546-8E7E-AE8E77AE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10/25/19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41C81-B7D7-0A4C-9DE8-1E0B647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79E6-3A8A-9F4B-8730-9AEACFCA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5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08A53-4B59-BE4A-980D-1DAE7F9A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01780-765B-C047-8DBD-EE5B7F688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0B63-1E85-BC46-8014-E747E056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8E9DE-FA10-0F4B-A7FD-D6829B0DF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B962-11D6-9F4F-91BA-FE354335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6A562C-EAC8-418D-AA20-C71633CD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1284" y="1138405"/>
            <a:ext cx="9689432" cy="274378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Week 7 Scribe Notes</a:t>
            </a:r>
            <a:endParaRPr lang="en-US" sz="6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73B5-7782-4ADD-A0D2-F4480EB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Interpretable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4470-583D-4131-AB8C-F5E4BC45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Schoolbook"/>
              </a:rPr>
              <a:t>Decision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3C64D-5EB9-4071-BFAB-A9DF93B89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b="1" u="sng" dirty="0">
                <a:latin typeface="Century Schoolbook"/>
                <a:ea typeface="+mn-lt"/>
                <a:cs typeface="+mn-lt"/>
              </a:rPr>
              <a:t>Pros</a:t>
            </a:r>
            <a:endParaRPr lang="en-US" sz="2600" dirty="0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sz="2600" dirty="0">
                <a:latin typeface="Century Schoolbook"/>
                <a:ea typeface="+mn-lt"/>
                <a:cs typeface="+mn-lt"/>
              </a:rPr>
              <a:t>Graphical Structure</a:t>
            </a:r>
          </a:p>
          <a:p>
            <a:pPr lvl="1"/>
            <a:r>
              <a:rPr lang="en-US" sz="2600" dirty="0">
                <a:latin typeface="Century Schoolbook"/>
                <a:ea typeface="+mn-lt"/>
                <a:cs typeface="+mn-lt"/>
              </a:rPr>
              <a:t>Work with a subset of attributes</a:t>
            </a:r>
          </a:p>
          <a:p>
            <a:pPr lvl="1"/>
            <a:r>
              <a:rPr lang="en-US" sz="2600" dirty="0">
                <a:latin typeface="Century Schoolbook"/>
                <a:ea typeface="+mn-lt"/>
                <a:cs typeface="+mn-lt"/>
              </a:rPr>
              <a:t>Hierarchical representation dictates the order features are considered in</a:t>
            </a:r>
          </a:p>
          <a:p>
            <a:r>
              <a:rPr lang="en-US" sz="2600" b="1" u="sng" dirty="0">
                <a:latin typeface="Century Schoolbook"/>
                <a:ea typeface="+mn-lt"/>
                <a:cs typeface="+mn-lt"/>
              </a:rPr>
              <a:t>Cons</a:t>
            </a:r>
            <a:endParaRPr lang="en-US" sz="2600" dirty="0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sz="2600" dirty="0">
                <a:latin typeface="Century Schoolbook"/>
                <a:ea typeface="+mn-lt"/>
                <a:cs typeface="+mn-lt"/>
              </a:rPr>
              <a:t>Irrelevant attribute splits</a:t>
            </a:r>
          </a:p>
          <a:p>
            <a:pPr lvl="1"/>
            <a:r>
              <a:rPr lang="en-US" sz="2600" dirty="0">
                <a:latin typeface="Century Schoolbook"/>
                <a:ea typeface="+mn-lt"/>
                <a:cs typeface="+mn-lt"/>
              </a:rPr>
              <a:t>Data Fragmentation due to irrelevant splits</a:t>
            </a:r>
          </a:p>
          <a:p>
            <a:endParaRPr lang="en-US" dirty="0">
              <a:latin typeface="Century Schoolbook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8CE2-4798-4AAC-ABFE-2D697477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entury Schoolbook"/>
              </a:rPr>
              <a:t>Classification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0CC4B-3360-48C3-891B-18D71E52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610828" cy="3987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900" i="1" dirty="0">
                <a:latin typeface="Century Schoolbook"/>
                <a:ea typeface="+mn-lt"/>
                <a:cs typeface="+mn-lt"/>
              </a:rPr>
              <a:t>List of if-then-else logical statements*</a:t>
            </a:r>
          </a:p>
          <a:p>
            <a:r>
              <a:rPr lang="en-US" sz="1900" b="1" u="sng" dirty="0">
                <a:latin typeface="Century Schoolbook"/>
                <a:ea typeface="+mn-lt"/>
                <a:cs typeface="+mn-lt"/>
              </a:rPr>
              <a:t>Pros</a:t>
            </a:r>
          </a:p>
          <a:p>
            <a:pPr lvl="1"/>
            <a:r>
              <a:rPr lang="en-US" sz="1900" dirty="0">
                <a:latin typeface="Century Schoolbook"/>
                <a:ea typeface="+mn-lt"/>
                <a:cs typeface="+mn-lt"/>
              </a:rPr>
              <a:t>More interpretable</a:t>
            </a:r>
          </a:p>
          <a:p>
            <a:pPr lvl="1"/>
            <a:r>
              <a:rPr lang="en-US" sz="1900" dirty="0">
                <a:latin typeface="Century Schoolbook"/>
                <a:ea typeface="+mn-lt"/>
                <a:cs typeface="+mn-lt"/>
              </a:rPr>
              <a:t>Easier to understand modular pieces</a:t>
            </a:r>
          </a:p>
          <a:p>
            <a:pPr lvl="1"/>
            <a:r>
              <a:rPr lang="en-US" sz="1900" dirty="0">
                <a:latin typeface="Century Schoolbook"/>
                <a:ea typeface="+mn-lt"/>
                <a:cs typeface="+mn-lt"/>
              </a:rPr>
              <a:t>Enable aggressive pruning/limit number of conditions that are present inside these rules</a:t>
            </a:r>
          </a:p>
          <a:p>
            <a:pPr lvl="3"/>
            <a:r>
              <a:rPr lang="en-US" sz="1900" dirty="0">
                <a:latin typeface="Century Schoolbook"/>
                <a:ea typeface="+mn-lt"/>
                <a:cs typeface="+mn-lt"/>
              </a:rPr>
              <a:t>Irrelevant splits can be removed</a:t>
            </a:r>
          </a:p>
          <a:p>
            <a:r>
              <a:rPr lang="en-US" sz="1900" b="1" u="sng" dirty="0">
                <a:latin typeface="Century Schoolbook"/>
                <a:ea typeface="+mn-lt"/>
                <a:cs typeface="+mn-lt"/>
              </a:rPr>
              <a:t>Cons:</a:t>
            </a:r>
          </a:p>
          <a:p>
            <a:pPr lvl="1"/>
            <a:r>
              <a:rPr lang="en-US" sz="1900" dirty="0">
                <a:latin typeface="Century Schoolbook"/>
                <a:ea typeface="+mn-lt"/>
                <a:cs typeface="+mn-lt"/>
              </a:rPr>
              <a:t>No ordering of clauses, how to figure out which ones are more important?</a:t>
            </a:r>
          </a:p>
          <a:p>
            <a:pPr lvl="1"/>
            <a:r>
              <a:rPr lang="en-US" sz="1900" dirty="0">
                <a:latin typeface="Century Schoolbook"/>
                <a:ea typeface="+mn-lt"/>
                <a:cs typeface="+mn-lt"/>
              </a:rPr>
              <a:t>How to measure feature importance? Average number of rule conditions tested</a:t>
            </a:r>
          </a:p>
          <a:p>
            <a:endParaRPr lang="en-US" sz="1600" dirty="0">
              <a:latin typeface="Century Schoolbook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8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73B5-7782-4ADD-A0D2-F4480EB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Intrinsically Interpretable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4470-583D-4131-AB8C-F5E4BC45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235" y="2111205"/>
            <a:ext cx="3876860" cy="640080"/>
          </a:xfrm>
        </p:spPr>
        <p:txBody>
          <a:bodyPr/>
          <a:lstStyle/>
          <a:p>
            <a:r>
              <a:rPr lang="en-US" dirty="0">
                <a:latin typeface="Century Schoolbook"/>
                <a:ea typeface="+mn-lt"/>
                <a:cs typeface="+mn-lt"/>
              </a:rPr>
              <a:t>Decision Tables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3C64D-5EB9-4071-BFAB-A9DF93B89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241" y="2829343"/>
            <a:ext cx="3334352" cy="31638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i="1" dirty="0">
                <a:latin typeface="Century Schoolbook"/>
                <a:ea typeface="+mn-lt"/>
                <a:cs typeface="+mn-lt"/>
              </a:rPr>
              <a:t>Tabular representation of data*</a:t>
            </a:r>
            <a:endParaRPr lang="en-US" sz="2000" dirty="0">
              <a:latin typeface="Century Schoolbook"/>
              <a:ea typeface="+mn-lt"/>
              <a:cs typeface="+mn-lt"/>
            </a:endParaRPr>
          </a:p>
          <a:p>
            <a:r>
              <a:rPr lang="en-US" sz="2000" b="1" u="sng" dirty="0">
                <a:latin typeface="Century Schoolbook"/>
                <a:ea typeface="+mn-lt"/>
                <a:cs typeface="+mn-lt"/>
              </a:rPr>
              <a:t>Pros</a:t>
            </a:r>
            <a:endParaRPr lang="en-US" sz="2000" dirty="0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Century Schoolbook"/>
                <a:ea typeface="+mn-lt"/>
                <a:cs typeface="+mn-lt"/>
              </a:rPr>
              <a:t>Fairly interpretable </a:t>
            </a:r>
          </a:p>
          <a:p>
            <a:pPr lvl="1"/>
            <a:r>
              <a:rPr lang="en-US" sz="2000" dirty="0">
                <a:latin typeface="Century Schoolbook"/>
                <a:ea typeface="+mn-lt"/>
                <a:cs typeface="+mn-lt"/>
              </a:rPr>
              <a:t>Legitimately a table</a:t>
            </a:r>
            <a:endParaRPr lang="en-US" sz="2000" dirty="0">
              <a:latin typeface="Century Schoolbook"/>
            </a:endParaRPr>
          </a:p>
          <a:p>
            <a:r>
              <a:rPr lang="en-US" sz="2000" b="1" u="sng" dirty="0">
                <a:latin typeface="Century Schoolbook"/>
                <a:ea typeface="+mn-lt"/>
                <a:cs typeface="+mn-lt"/>
              </a:rPr>
              <a:t>Cons</a:t>
            </a:r>
            <a:endParaRPr lang="en-US" sz="2000" dirty="0">
              <a:latin typeface="Century Schoolbook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Century Schoolbook"/>
                <a:ea typeface="+mn-lt"/>
                <a:cs typeface="+mn-lt"/>
              </a:rPr>
              <a:t>Size of these tables can grow prohibitively long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A8CE2-4798-4AAC-ABFE-2D6974772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88358" y="2148076"/>
            <a:ext cx="4663440" cy="640080"/>
          </a:xfrm>
        </p:spPr>
        <p:txBody>
          <a:bodyPr/>
          <a:lstStyle/>
          <a:p>
            <a:r>
              <a:rPr lang="en-US" dirty="0">
                <a:latin typeface="Century Schoolbook"/>
                <a:ea typeface="+mn-lt"/>
                <a:cs typeface="+mn-lt"/>
              </a:rPr>
              <a:t>Nearest-Neighbors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0CC4B-3360-48C3-891B-18D71E52E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88358" y="2866213"/>
            <a:ext cx="3650933" cy="36266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i="1" dirty="0">
                <a:latin typeface="Century Schoolbook"/>
                <a:ea typeface="+mn-lt"/>
                <a:cs typeface="+mn-lt"/>
              </a:rPr>
              <a:t>For any data point, look at nearby data points, whichever data point has majority, then the selected data point will match*</a:t>
            </a:r>
          </a:p>
          <a:p>
            <a:r>
              <a:rPr lang="en-US" sz="1800" b="1" u="sng" dirty="0">
                <a:latin typeface="Century Schoolbook"/>
                <a:ea typeface="+mn-lt"/>
                <a:cs typeface="+mn-lt"/>
              </a:rPr>
              <a:t>Pros</a:t>
            </a:r>
          </a:p>
          <a:p>
            <a:pPr lvl="1"/>
            <a:r>
              <a:rPr lang="en-US" sz="1600" dirty="0">
                <a:latin typeface="Century Schoolbook"/>
                <a:ea typeface="+mn-lt"/>
                <a:cs typeface="+mn-lt"/>
              </a:rPr>
              <a:t>Can be improved using </a:t>
            </a:r>
            <a:r>
              <a:rPr lang="en-US" sz="1600" b="1" dirty="0">
                <a:latin typeface="Century Schoolbook"/>
                <a:ea typeface="+mn-lt"/>
                <a:cs typeface="+mn-lt"/>
              </a:rPr>
              <a:t>prototype points</a:t>
            </a:r>
          </a:p>
          <a:p>
            <a:pPr lvl="2"/>
            <a:r>
              <a:rPr lang="en-US" sz="1400" i="1" dirty="0">
                <a:latin typeface="Century Schoolbook"/>
                <a:ea typeface="+mn-lt"/>
                <a:cs typeface="+mn-lt"/>
              </a:rPr>
              <a:t>Single points representing one class category</a:t>
            </a:r>
            <a:endParaRPr lang="en-US" sz="1400" i="1" dirty="0">
              <a:latin typeface="Century Schoolbook"/>
            </a:endParaRPr>
          </a:p>
          <a:p>
            <a:r>
              <a:rPr lang="en-US" sz="1800" b="1" u="sng" dirty="0">
                <a:latin typeface="Century Schoolbook"/>
                <a:ea typeface="+mn-lt"/>
                <a:cs typeface="+mn-lt"/>
              </a:rPr>
              <a:t>Cons:</a:t>
            </a:r>
          </a:p>
          <a:p>
            <a:pPr lvl="1"/>
            <a:r>
              <a:rPr lang="en-US" sz="1600" dirty="0">
                <a:latin typeface="Century Schoolbook"/>
                <a:ea typeface="+mn-lt"/>
                <a:cs typeface="+mn-lt"/>
              </a:rPr>
              <a:t>Explanation is different for every data point </a:t>
            </a:r>
          </a:p>
          <a:p>
            <a:pPr lvl="2"/>
            <a:r>
              <a:rPr lang="en-US" sz="1400" b="1" dirty="0">
                <a:latin typeface="Century Schoolbook"/>
                <a:ea typeface="+mn-lt"/>
                <a:cs typeface="+mn-lt"/>
              </a:rPr>
              <a:t>Each data point </a:t>
            </a:r>
            <a:r>
              <a:rPr lang="en-US" sz="1400" dirty="0">
                <a:latin typeface="Century Schoolbook"/>
                <a:ea typeface="+mn-lt"/>
                <a:cs typeface="+mn-lt"/>
              </a:rPr>
              <a:t>has a </a:t>
            </a:r>
            <a:r>
              <a:rPr lang="en-US" sz="1400" b="1" dirty="0">
                <a:latin typeface="Century Schoolbook"/>
                <a:ea typeface="+mn-lt"/>
                <a:cs typeface="+mn-lt"/>
              </a:rPr>
              <a:t>different set of nearest neighbors</a:t>
            </a:r>
            <a:endParaRPr lang="en-US" sz="1400" dirty="0">
              <a:latin typeface="Century Schoolbook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F56E86-CA4E-40F0-8273-BFA5D9E0B11C}"/>
              </a:ext>
            </a:extLst>
          </p:cNvPr>
          <p:cNvSpPr txBox="1">
            <a:spLocks/>
          </p:cNvSpPr>
          <p:nvPr/>
        </p:nvSpPr>
        <p:spPr>
          <a:xfrm>
            <a:off x="7827854" y="2165283"/>
            <a:ext cx="466344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entury Schoolbook"/>
                <a:ea typeface="+mn-lt"/>
                <a:cs typeface="+mn-lt"/>
              </a:rPr>
              <a:t>Bayesian Network Classifiers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ADFF37B-BD4A-492A-BD12-8C807F386752}"/>
              </a:ext>
            </a:extLst>
          </p:cNvPr>
          <p:cNvSpPr txBox="1">
            <a:spLocks/>
          </p:cNvSpPr>
          <p:nvPr/>
        </p:nvSpPr>
        <p:spPr>
          <a:xfrm>
            <a:off x="7827854" y="2883420"/>
            <a:ext cx="3532731" cy="31645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entury Schoolbook"/>
                <a:ea typeface="+mn-lt"/>
                <a:cs typeface="+mn-lt"/>
              </a:rPr>
              <a:t>How to improve?</a:t>
            </a:r>
          </a:p>
          <a:p>
            <a:pPr lvl="1"/>
            <a:r>
              <a:rPr lang="en-US" sz="1800" dirty="0">
                <a:latin typeface="Century Schoolbook"/>
                <a:ea typeface="+mn-lt"/>
                <a:cs typeface="+mn-lt"/>
              </a:rPr>
              <a:t>Don't use model size as a single measure of interpretability</a:t>
            </a:r>
          </a:p>
          <a:p>
            <a:pPr lvl="1"/>
            <a:r>
              <a:rPr lang="en-US" dirty="0">
                <a:latin typeface="Century Schoolbook"/>
                <a:ea typeface="+mn-lt"/>
                <a:cs typeface="+mn-lt"/>
              </a:rPr>
              <a:t>Introduce semantic monotonicity constraints in model building</a:t>
            </a:r>
          </a:p>
          <a:p>
            <a:pPr lvl="2"/>
            <a:r>
              <a:rPr lang="en-US" sz="1800" dirty="0">
                <a:latin typeface="Century Schoolbook"/>
                <a:ea typeface="+mn-lt"/>
                <a:cs typeface="+mn-lt"/>
              </a:rPr>
              <a:t>Probability of someone having cancer is going to go up as the age of a person goes up</a:t>
            </a:r>
          </a:p>
          <a:p>
            <a:endParaRPr lang="en-US" i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9688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27BD-4AFD-47D1-8B4E-C44994E3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Uncertainty Bias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052A-E217-47CB-9602-B2D56C76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What is it?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One group is under-represented in the sample, therefore there is more uncertainty associated with predictions about that group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algorithm is risk averse, so with other conditions remaining the same, it will prefer to make decisions based on predictions about which they are more confident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13A5-7B8A-460F-AF57-AF59C19A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GDPR (General Data Protection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C413-23FD-43DB-8FEB-9409F022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b="1" dirty="0"/>
              <a:t>What is it?</a:t>
            </a:r>
            <a:r>
              <a:rPr lang="en-US" sz="2400" dirty="0"/>
              <a:t>- Legal framework that sets guidelines for processing and collection of information from individuals living in the European Union</a:t>
            </a:r>
          </a:p>
          <a:p>
            <a:pPr lvl="1"/>
            <a:r>
              <a:rPr lang="en-US" dirty="0"/>
              <a:t>Went into effect in April 2018, replacing previous 1995 EU Data Protection Directive</a:t>
            </a:r>
          </a:p>
          <a:p>
            <a:pPr lvl="1"/>
            <a:r>
              <a:rPr lang="en-US" dirty="0"/>
              <a:t>Carries large penalties (20M euros or 4% global revenue) for violation as it is law, rather than a directive.</a:t>
            </a:r>
          </a:p>
          <a:p>
            <a:r>
              <a:rPr lang="en-US" sz="2400" b="1" dirty="0"/>
              <a:t>Article 22</a:t>
            </a:r>
            <a:r>
              <a:rPr lang="en-US" sz="2400" dirty="0"/>
              <a:t> – Prohibits any automated decision making unless conditions are met</a:t>
            </a:r>
          </a:p>
          <a:p>
            <a:pPr lvl="1"/>
            <a:r>
              <a:rPr lang="en-US" dirty="0"/>
              <a:t>Claims algorithmic profiling is discriminatory</a:t>
            </a:r>
          </a:p>
          <a:p>
            <a:pPr lvl="1"/>
            <a:r>
              <a:rPr lang="en-US" b="1" dirty="0"/>
              <a:t>Paragraph 71 – </a:t>
            </a:r>
            <a:r>
              <a:rPr lang="en-US" dirty="0"/>
              <a:t>specifically addresses discrimination from profiling that makes use of sensitive data</a:t>
            </a:r>
          </a:p>
          <a:p>
            <a:r>
              <a:rPr lang="en-US" sz="2400" b="1" dirty="0"/>
              <a:t>Article 13 - </a:t>
            </a:r>
            <a:r>
              <a:rPr lang="en-US" sz="2400" dirty="0"/>
              <a:t> Data subjects have a right to access information collected about them</a:t>
            </a:r>
          </a:p>
          <a:p>
            <a:r>
              <a:rPr lang="en-US" sz="2400" b="1" dirty="0"/>
              <a:t>Article 14</a:t>
            </a:r>
            <a:r>
              <a:rPr lang="en-US" sz="2400" dirty="0"/>
              <a:t> - Subjects should be notified of data being collected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B094-CC42-4344-B55E-23ACC58A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Interpretations of GDPR Article 22 Paragraph 71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623B3-B9BE-4643-A9F6-123CFACB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Two interpretations - </a:t>
            </a:r>
            <a:r>
              <a:rPr lang="en-US" sz="2000" dirty="0"/>
              <a:t> There exist two ways of viewing this section of GDPR and how it pertains to identifying/discriminatory features</a:t>
            </a:r>
          </a:p>
          <a:p>
            <a:r>
              <a:rPr lang="en-US" sz="2000" b="1" dirty="0"/>
              <a:t>Minimal Interpretation – </a:t>
            </a:r>
            <a:r>
              <a:rPr lang="en-US" sz="2000" dirty="0"/>
              <a:t>Just get rid of protected features</a:t>
            </a:r>
          </a:p>
          <a:p>
            <a:pPr lvl="1"/>
            <a:r>
              <a:rPr lang="en-US" sz="2000" dirty="0"/>
              <a:t>Pros: Simple to implement</a:t>
            </a:r>
          </a:p>
          <a:p>
            <a:pPr lvl="1"/>
            <a:r>
              <a:rPr lang="en-US" sz="2000" dirty="0"/>
              <a:t>Cons: Does not address correlations between protected and unprotected features</a:t>
            </a:r>
          </a:p>
          <a:p>
            <a:r>
              <a:rPr lang="en-US" sz="2000" b="1" dirty="0"/>
              <a:t>Maximal Interpretation</a:t>
            </a:r>
            <a:r>
              <a:rPr lang="en-US" sz="2000" dirty="0"/>
              <a:t> - Get rid of all features that might be correlated with protected features</a:t>
            </a:r>
          </a:p>
          <a:p>
            <a:pPr lvl="1"/>
            <a:r>
              <a:rPr lang="en-US" sz="2000" dirty="0"/>
              <a:t>Pros: You have a legal model</a:t>
            </a:r>
          </a:p>
          <a:p>
            <a:pPr lvl="1"/>
            <a:r>
              <a:rPr lang="en-US" sz="2000" dirty="0"/>
              <a:t>Cons: You might lose predictive accuracy</a:t>
            </a:r>
          </a:p>
          <a:p>
            <a:pPr lvl="1"/>
            <a:r>
              <a:rPr lang="en-US" sz="2000" dirty="0"/>
              <a:t>Cons: You might run into the problem of uncertainty bias</a:t>
            </a:r>
          </a:p>
          <a:p>
            <a:r>
              <a:rPr lang="en-US" sz="2000" b="1" dirty="0"/>
              <a:t>Uncertainty bias</a:t>
            </a:r>
          </a:p>
          <a:p>
            <a:pPr lvl="1"/>
            <a:r>
              <a:rPr lang="en-US" sz="2000" dirty="0"/>
              <a:t>One group is underrepresented in the sample, so there is more uncertainty associated with predictions about that group</a:t>
            </a:r>
          </a:p>
          <a:p>
            <a:pPr lvl="1"/>
            <a:r>
              <a:rPr lang="en-US" sz="2000" dirty="0"/>
              <a:t>Algorithm is risk-averse, so will prefer to make decisions from higher confidence decisions</a:t>
            </a:r>
          </a:p>
        </p:txBody>
      </p:sp>
    </p:spTree>
    <p:extLst>
      <p:ext uri="{BB962C8B-B14F-4D97-AF65-F5344CB8AC3E}">
        <p14:creationId xmlns:p14="http://schemas.microsoft.com/office/powerpoint/2010/main" val="254080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870B-F81D-4790-8C59-8CEACD9B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Analysis of Post-Hoc Interpretable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94BA-79FA-4A6F-B60E-FD15085B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Post-hoc general characteristics</a:t>
            </a:r>
          </a:p>
          <a:p>
            <a:pPr lvl="1"/>
            <a:r>
              <a:rPr lang="en-US" sz="2000" dirty="0"/>
              <a:t>Treat ML model as a black box</a:t>
            </a:r>
          </a:p>
          <a:p>
            <a:pPr lvl="1"/>
            <a:r>
              <a:rPr lang="en-US" sz="2000" dirty="0"/>
              <a:t>Design a system to explain what the black box learned/decided</a:t>
            </a:r>
          </a:p>
          <a:p>
            <a:r>
              <a:rPr lang="en-US" sz="2000" b="1" dirty="0"/>
              <a:t>Partial Dependence Plot (PDP)</a:t>
            </a:r>
            <a:endParaRPr lang="en-US" sz="2000" dirty="0"/>
          </a:p>
          <a:p>
            <a:pPr lvl="1"/>
            <a:r>
              <a:rPr lang="en-US" sz="2000" dirty="0"/>
              <a:t>Pick a feature, vary the feature values across the data set</a:t>
            </a:r>
          </a:p>
          <a:p>
            <a:pPr lvl="1"/>
            <a:r>
              <a:rPr lang="en-US" sz="2000" dirty="0"/>
              <a:t>Observe how predictive accuracy changes as the values are varied</a:t>
            </a:r>
          </a:p>
          <a:p>
            <a:pPr lvl="1"/>
            <a:r>
              <a:rPr lang="en-US" sz="2000" dirty="0"/>
              <a:t>Pros: Easy to implement; intuitive</a:t>
            </a:r>
          </a:p>
          <a:p>
            <a:pPr lvl="1"/>
            <a:r>
              <a:rPr lang="en-US" sz="2000" dirty="0"/>
              <a:t>Cons: Assumption of independence; does not show changes at individual points in the data set</a:t>
            </a:r>
          </a:p>
          <a:p>
            <a:r>
              <a:rPr lang="en-US" sz="2000" b="1" dirty="0"/>
              <a:t>Individual Conditional Expectation (ICE)</a:t>
            </a:r>
          </a:p>
          <a:p>
            <a:pPr lvl="1"/>
            <a:r>
              <a:rPr lang="en-US" sz="2000" dirty="0"/>
              <a:t>Instead of looking at the data set average, this looks at individual data points</a:t>
            </a:r>
            <a:endParaRPr lang="en-US" sz="2000" b="1" dirty="0"/>
          </a:p>
          <a:p>
            <a:pPr lvl="1"/>
            <a:r>
              <a:rPr lang="en-US" sz="2000" dirty="0"/>
              <a:t>Each line in the model's graph measures how changing a feature value affects a single data point</a:t>
            </a:r>
            <a:endParaRPr lang="en-US" sz="2000" b="1" dirty="0"/>
          </a:p>
          <a:p>
            <a:pPr lvl="1"/>
            <a:r>
              <a:rPr lang="en-US" sz="2000" dirty="0"/>
              <a:t>Pros: Easy to implement; intuitive</a:t>
            </a:r>
          </a:p>
          <a:p>
            <a:pPr lvl="1"/>
            <a:r>
              <a:rPr lang="en-US" sz="2000" dirty="0"/>
              <a:t>Cons: Assumption of independence</a:t>
            </a:r>
          </a:p>
        </p:txBody>
      </p:sp>
    </p:spTree>
    <p:extLst>
      <p:ext uri="{BB962C8B-B14F-4D97-AF65-F5344CB8AC3E}">
        <p14:creationId xmlns:p14="http://schemas.microsoft.com/office/powerpoint/2010/main" val="179029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64A-42E7-4892-931F-E0FC2E92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Critical Analysis of Post-Hoc Interpretable ML Models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168C-1B88-48EE-9351-2DFA3CA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0604"/>
            <a:ext cx="10058400" cy="40877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/>
              <a:t>Permutated Feature Importance</a:t>
            </a:r>
          </a:p>
          <a:p>
            <a:pPr lvl="1"/>
            <a:r>
              <a:rPr lang="en-US" sz="1600" dirty="0"/>
              <a:t>Shows the "feature importance" measuring how a single feature can affect the dataset</a:t>
            </a:r>
            <a:endParaRPr lang="en-US" sz="1600" b="1" dirty="0"/>
          </a:p>
          <a:p>
            <a:pPr lvl="1"/>
            <a:r>
              <a:rPr lang="en-US" sz="1600" dirty="0"/>
              <a:t>Pros: </a:t>
            </a:r>
          </a:p>
          <a:p>
            <a:pPr lvl="2"/>
            <a:r>
              <a:rPr lang="en-US" sz="1600" dirty="0"/>
              <a:t>Provides global insight</a:t>
            </a:r>
          </a:p>
          <a:p>
            <a:pPr lvl="2"/>
            <a:r>
              <a:rPr lang="en-US" sz="1600" dirty="0"/>
              <a:t>Comparable across platforms</a:t>
            </a:r>
          </a:p>
          <a:p>
            <a:pPr lvl="1"/>
            <a:r>
              <a:rPr lang="en-US" sz="1600" dirty="0"/>
              <a:t>Cons:</a:t>
            </a:r>
          </a:p>
          <a:p>
            <a:pPr lvl="2"/>
            <a:r>
              <a:rPr lang="en-US" sz="1600" dirty="0"/>
              <a:t>Assumption of independence </a:t>
            </a:r>
          </a:p>
          <a:p>
            <a:r>
              <a:rPr lang="en-US" sz="1600" b="1" dirty="0"/>
              <a:t>Global Surrogate</a:t>
            </a:r>
            <a:r>
              <a:rPr lang="en-US" sz="1600" dirty="0"/>
              <a:t> </a:t>
            </a:r>
          </a:p>
          <a:p>
            <a:pPr lvl="1"/>
            <a:r>
              <a:rPr lang="en-US" sz="1600" dirty="0"/>
              <a:t>Trains black box model to make a prediction</a:t>
            </a:r>
          </a:p>
          <a:p>
            <a:pPr lvl="1"/>
            <a:r>
              <a:rPr lang="en-US" sz="1600" dirty="0"/>
              <a:t>Train an interpretable model on the predictions from the black box model</a:t>
            </a:r>
          </a:p>
          <a:p>
            <a:pPr lvl="1"/>
            <a:r>
              <a:rPr lang="en-US" sz="1600" dirty="0"/>
              <a:t>Pros:</a:t>
            </a:r>
          </a:p>
          <a:p>
            <a:pPr lvl="2"/>
            <a:r>
              <a:rPr lang="en-US" sz="1600" dirty="0"/>
              <a:t>Any interpretable model can be used</a:t>
            </a:r>
          </a:p>
          <a:p>
            <a:pPr lvl="2"/>
            <a:r>
              <a:rPr lang="en-US" sz="1600" dirty="0"/>
              <a:t>Decision Tree, Linear model, </a:t>
            </a:r>
            <a:r>
              <a:rPr lang="en-US" sz="1600" dirty="0" err="1"/>
              <a:t>etc</a:t>
            </a:r>
            <a:endParaRPr lang="en-US" sz="1600" dirty="0"/>
          </a:p>
          <a:p>
            <a:pPr lvl="1"/>
            <a:r>
              <a:rPr lang="en-US" sz="1600" dirty="0"/>
              <a:t>Cons:</a:t>
            </a:r>
          </a:p>
          <a:p>
            <a:pPr lvl="2"/>
            <a:r>
              <a:rPr lang="en-US" sz="1600" dirty="0"/>
              <a:t>Can only explain the model, not the data</a:t>
            </a:r>
          </a:p>
          <a:p>
            <a:pPr lvl="2"/>
            <a:r>
              <a:rPr lang="en-US" sz="1600" dirty="0"/>
              <a:t>Surrogates might not be accurate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423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4422-69A0-4494-B311-CC2FFEBB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Critical Analysis of Post-Hoc Interpretable ML Models (cont.)</a:t>
            </a:r>
            <a:endParaRPr lang="en-US" b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A51C-532C-404B-A924-381C7960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lvl="1"/>
            <a:r>
              <a:rPr lang="en-US" sz="1800" b="1" dirty="0">
                <a:ea typeface="+mn-lt"/>
                <a:cs typeface="+mn-lt"/>
              </a:rPr>
              <a:t>Local Surrogate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A model which mimics decision of a complicated model for one specific region of data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Will not be effective for all regions of the data, only one</a:t>
            </a:r>
          </a:p>
          <a:p>
            <a:pPr lvl="2"/>
            <a:r>
              <a:rPr lang="en-US" sz="1800" b="1" dirty="0">
                <a:ea typeface="+mn-lt"/>
                <a:cs typeface="+mn-lt"/>
              </a:rPr>
              <a:t>LIME</a:t>
            </a:r>
          </a:p>
          <a:p>
            <a:pPr lvl="3"/>
            <a:r>
              <a:rPr lang="en-US" dirty="0">
                <a:ea typeface="+mn-lt"/>
                <a:cs typeface="+mn-lt"/>
              </a:rPr>
              <a:t>Generates a dataset of perturbed instances by turning some of the interpretable components “off”</a:t>
            </a:r>
          </a:p>
          <a:p>
            <a:pPr lvl="4"/>
            <a:r>
              <a:rPr lang="en-US" dirty="0">
                <a:ea typeface="+mn-lt"/>
                <a:cs typeface="+mn-lt"/>
              </a:rPr>
              <a:t>Perturbed instances are close to the original image, so they lie in the vicinity of the original data point</a:t>
            </a:r>
          </a:p>
          <a:p>
            <a:pPr lvl="3"/>
            <a:r>
              <a:rPr lang="en-US" dirty="0">
                <a:ea typeface="+mn-lt"/>
                <a:cs typeface="+mn-lt"/>
              </a:rPr>
              <a:t>For each perturbed instance, one can use the complicated un-interpretable trained model to get the probability that a tree frog is in the model</a:t>
            </a:r>
          </a:p>
          <a:p>
            <a:pPr lvl="2"/>
            <a:r>
              <a:rPr lang="en-US" sz="1800" dirty="0">
                <a:ea typeface="+mn-lt"/>
                <a:cs typeface="+mn-lt"/>
              </a:rPr>
              <a:t>Pros:</a:t>
            </a:r>
          </a:p>
          <a:p>
            <a:pPr lvl="3"/>
            <a:r>
              <a:rPr lang="en-US" dirty="0">
                <a:ea typeface="+mn-lt"/>
                <a:cs typeface="+mn-lt"/>
              </a:rPr>
              <a:t>Model-agnostic</a:t>
            </a:r>
          </a:p>
          <a:p>
            <a:pPr lvl="3"/>
            <a:r>
              <a:rPr lang="en-US" dirty="0">
                <a:ea typeface="+mn-lt"/>
                <a:cs typeface="+mn-lt"/>
              </a:rPr>
              <a:t>Human-friendly explanations</a:t>
            </a:r>
            <a:endParaRPr lang="en-US" dirty="0"/>
          </a:p>
          <a:p>
            <a:pPr lvl="2"/>
            <a:r>
              <a:rPr lang="en-US" sz="1800" dirty="0">
                <a:ea typeface="+mn-lt"/>
                <a:cs typeface="+mn-lt"/>
              </a:rPr>
              <a:t>Cons:</a:t>
            </a:r>
          </a:p>
          <a:p>
            <a:pPr lvl="3"/>
            <a:r>
              <a:rPr lang="en-US" dirty="0">
                <a:ea typeface="+mn-lt"/>
                <a:cs typeface="+mn-lt"/>
              </a:rPr>
              <a:t>Need to define a kernel to define the area in which data points are considered</a:t>
            </a:r>
          </a:p>
          <a:p>
            <a:pPr lvl="4"/>
            <a:r>
              <a:rPr lang="en-US" dirty="0">
                <a:ea typeface="+mn-lt"/>
                <a:cs typeface="+mn-lt"/>
              </a:rPr>
              <a:t>Often open problem, no good solution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50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935E-D4EB-4919-A357-4027D501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Lime Model</a:t>
            </a:r>
          </a:p>
        </p:txBody>
      </p:sp>
      <p:pic>
        <p:nvPicPr>
          <p:cNvPr id="4" name="Picture 4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E4B7EC32-2B9C-4D30-903D-F3FC00585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16" b="14599"/>
          <a:stretch/>
        </p:blipFill>
        <p:spPr>
          <a:xfrm>
            <a:off x="-1" y="10"/>
            <a:ext cx="12192000" cy="45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0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4656-F525-4211-8890-AA5E4643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Critical Analysis of Post-Hoc Interpretable ML Models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4067-E124-4262-AA4B-6A1086B1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b="1" dirty="0">
                <a:ea typeface="+mn-lt"/>
                <a:cs typeface="+mn-lt"/>
              </a:rPr>
              <a:t>SHAP (Shapley Value)</a:t>
            </a:r>
          </a:p>
          <a:p>
            <a:pPr lvl="2"/>
            <a:r>
              <a:rPr lang="en-US" dirty="0">
                <a:ea typeface="+mn-lt"/>
                <a:cs typeface="+mn-lt"/>
              </a:rPr>
              <a:t>Prediction can be explained by assuming that each feature value of the instance is a player in a game</a:t>
            </a:r>
          </a:p>
          <a:p>
            <a:pPr lvl="2"/>
            <a:r>
              <a:rPr lang="en-US" dirty="0">
                <a:ea typeface="+mn-lt"/>
                <a:cs typeface="+mn-lt"/>
              </a:rPr>
              <a:t>Differs from surrogates because it is not learning a new ML model</a:t>
            </a:r>
          </a:p>
          <a:p>
            <a:pPr lvl="2"/>
            <a:r>
              <a:rPr lang="en-US" dirty="0">
                <a:ea typeface="+mn-lt"/>
                <a:cs typeface="+mn-lt"/>
              </a:rPr>
              <a:t>Contribution from each player is measured by adding and removing the player from all subsets of the rest of the players</a:t>
            </a:r>
          </a:p>
          <a:p>
            <a:pPr lvl="2"/>
            <a:r>
              <a:rPr lang="en-US" dirty="0">
                <a:ea typeface="+mn-lt"/>
                <a:cs typeface="+mn-lt"/>
              </a:rPr>
              <a:t>The Shapley value for one player is the weighted sum of all its contributions</a:t>
            </a:r>
          </a:p>
          <a:p>
            <a:pPr lvl="2"/>
            <a:r>
              <a:rPr lang="en-US" dirty="0">
                <a:ea typeface="+mn-lt"/>
                <a:cs typeface="+mn-lt"/>
              </a:rPr>
              <a:t>Current state-of-the-art, should be used today</a:t>
            </a:r>
          </a:p>
          <a:p>
            <a:pPr lvl="2"/>
            <a:endParaRPr lang="en-US" dirty="0">
              <a:ea typeface="+mn-lt"/>
              <a:cs typeface="+mn-lt"/>
            </a:endParaRPr>
          </a:p>
          <a:p>
            <a:pPr lvl="2"/>
            <a:endParaRPr lang="en-US" dirty="0">
              <a:ea typeface="+mn-lt"/>
              <a:cs typeface="+mn-lt"/>
            </a:endParaRPr>
          </a:p>
          <a:p>
            <a:pPr lvl="2"/>
            <a:r>
              <a:rPr lang="en-US" b="1" dirty="0">
                <a:ea typeface="+mn-lt"/>
                <a:cs typeface="+mn-lt"/>
              </a:rPr>
              <a:t>Cons:</a:t>
            </a:r>
          </a:p>
          <a:p>
            <a:pPr lvl="3"/>
            <a:r>
              <a:rPr lang="en-US" sz="2000" dirty="0">
                <a:ea typeface="+mn-lt"/>
                <a:cs typeface="+mn-lt"/>
              </a:rPr>
              <a:t>Very complex, computationally expensive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978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985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Schoolbook</vt:lpstr>
      <vt:lpstr>Garamond</vt:lpstr>
      <vt:lpstr>Office Theme</vt:lpstr>
      <vt:lpstr>Week 7 Scribe Notes</vt:lpstr>
      <vt:lpstr>Uncertainty Bias</vt:lpstr>
      <vt:lpstr>GDPR (General Data Protection Rule)</vt:lpstr>
      <vt:lpstr>Interpretations of GDPR Article 22 Paragraph 71</vt:lpstr>
      <vt:lpstr>Critical Analysis of Post-Hoc Interpretable ML Models</vt:lpstr>
      <vt:lpstr>Critical Analysis of Post-Hoc Interpretable ML Models (cont.)</vt:lpstr>
      <vt:lpstr>Critical Analysis of Post-Hoc Interpretable ML Models (cont.) </vt:lpstr>
      <vt:lpstr>Lime Model</vt:lpstr>
      <vt:lpstr>Critical Analysis of Post-Hoc Interpretable ML Models (cont.)</vt:lpstr>
      <vt:lpstr>Intrinsically Interpretable Models</vt:lpstr>
      <vt:lpstr>Intrinsically Interpretable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Liang Sr., Yu</cp:lastModifiedBy>
  <cp:revision>568</cp:revision>
  <dcterms:created xsi:type="dcterms:W3CDTF">2019-10-16T17:39:45Z</dcterms:created>
  <dcterms:modified xsi:type="dcterms:W3CDTF">2019-10-25T15:15:10Z</dcterms:modified>
</cp:coreProperties>
</file>