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62931a0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62931a0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1a52060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1a52060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1a52060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1a52060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1a52060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1a52060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062931a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062931a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062931a0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62931a0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62931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62931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062931a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62931a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62931a0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62931a0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a:t>
            </a:r>
            <a:endParaRPr/>
          </a:p>
          <a:p>
            <a:pPr indent="0" lvl="0" marL="0" rtl="0" algn="ctr">
              <a:spcBef>
                <a:spcPts val="0"/>
              </a:spcBef>
              <a:spcAft>
                <a:spcPts val="0"/>
              </a:spcAft>
              <a:buNone/>
            </a:pPr>
            <a:r>
              <a:rPr lang="en"/>
              <a:t>IST 402, Week 8</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Samantha Grossman, Wesley Lo, Joseph 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3" name="Google Shape;183;p22"/>
          <p:cNvSpPr txBox="1"/>
          <p:nvPr>
            <p:ph idx="1" type="body"/>
          </p:nvPr>
        </p:nvSpPr>
        <p:spPr>
          <a:xfrm>
            <a:off x="819150" y="1568275"/>
            <a:ext cx="7505700" cy="2448000"/>
          </a:xfrm>
          <a:prstGeom prst="rect">
            <a:avLst/>
          </a:prstGeom>
        </p:spPr>
        <p:txBody>
          <a:bodyPr anchorCtr="0" anchor="t" bIns="91425" lIns="91425" spcFirstLastPara="1" rIns="91425" wrap="square" tIns="91425">
            <a:noAutofit/>
          </a:bodyPr>
          <a:lstStyle/>
          <a:p>
            <a:pPr indent="-323850" lvl="0" marL="457200" rtl="0" algn="l">
              <a:lnSpc>
                <a:spcPct val="80000"/>
              </a:lnSpc>
              <a:spcBef>
                <a:spcPts val="0"/>
              </a:spcBef>
              <a:spcAft>
                <a:spcPts val="0"/>
              </a:spcAft>
              <a:buSzPts val="1500"/>
              <a:buFont typeface="Arial"/>
              <a:buChar char="●"/>
            </a:pPr>
            <a:r>
              <a:rPr lang="en" sz="1500"/>
              <a:t>Logistic regression model might be an accurate explanation model since it correctly mimics the predictions of the original model. It would not be faithful to what the original model computes</a:t>
            </a:r>
            <a:endParaRPr sz="1500"/>
          </a:p>
          <a:p>
            <a:pPr indent="-323850" lvl="0" marL="457200" rtl="0" algn="l">
              <a:lnSpc>
                <a:spcPct val="80000"/>
              </a:lnSpc>
              <a:spcBef>
                <a:spcPts val="1000"/>
              </a:spcBef>
              <a:spcAft>
                <a:spcPts val="0"/>
              </a:spcAft>
              <a:buSzPts val="1500"/>
              <a:buFont typeface="Arial"/>
              <a:buChar char="●"/>
            </a:pPr>
            <a:r>
              <a:rPr lang="en" sz="1500"/>
              <a:t>Created a linear explanation model for COMPAS that depended on race, and then accused the black box COMPAS model of depending on race, conditioned on age and criminal history.</a:t>
            </a:r>
            <a:endParaRPr sz="1500"/>
          </a:p>
          <a:p>
            <a:pPr indent="-323850" lvl="0" marL="457200" rtl="0" algn="l">
              <a:lnSpc>
                <a:spcPct val="80000"/>
              </a:lnSpc>
              <a:spcBef>
                <a:spcPts val="1000"/>
              </a:spcBef>
              <a:spcAft>
                <a:spcPts val="0"/>
              </a:spcAft>
              <a:buSzPts val="1500"/>
              <a:buFont typeface="Arial"/>
              <a:buChar char="●"/>
            </a:pPr>
            <a:r>
              <a:rPr lang="en" sz="1500"/>
              <a:t>COMPAS seems to be nonlinear, and it is entirely possible that COMPAS does not depend on race.</a:t>
            </a:r>
            <a:endParaRPr sz="1500"/>
          </a:p>
          <a:p>
            <a:pPr indent="-323850" lvl="0" marL="457200" rtl="0" algn="l">
              <a:lnSpc>
                <a:spcPct val="80000"/>
              </a:lnSpc>
              <a:spcBef>
                <a:spcPts val="1000"/>
              </a:spcBef>
              <a:spcAft>
                <a:spcPts val="0"/>
              </a:spcAft>
              <a:buSzPts val="1500"/>
              <a:buFont typeface="Arial"/>
              <a:buChar char="●"/>
            </a:pPr>
            <a:r>
              <a:rPr lang="en" sz="1500"/>
              <a:t>ProPublica’s linear model was not truly an “explanation” for COMPAS, and they should not have concluded that their explanation model uses the same important features as the black box it was approximating.</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Data vs. Machine Learning</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Big Data cannot be labeled as fair or unfair</a:t>
            </a:r>
            <a:endParaRPr sz="1800"/>
          </a:p>
          <a:p>
            <a:pPr indent="-342900" lvl="0" marL="457200" rtl="0" algn="l">
              <a:spcBef>
                <a:spcPts val="0"/>
              </a:spcBef>
              <a:spcAft>
                <a:spcPts val="0"/>
              </a:spcAft>
              <a:buSzPts val="1800"/>
              <a:buChar char="●"/>
            </a:pPr>
            <a:r>
              <a:rPr lang="en" sz="1800"/>
              <a:t>Machine learning can be labeled as unfair because it takes big data and uses it in an unfair way </a:t>
            </a:r>
            <a:endParaRPr sz="1800"/>
          </a:p>
          <a:p>
            <a:pPr indent="-342900" lvl="1" marL="914400" rtl="0" algn="l">
              <a:spcBef>
                <a:spcPts val="0"/>
              </a:spcBef>
              <a:spcAft>
                <a:spcPts val="0"/>
              </a:spcAft>
              <a:buSzPts val="1800"/>
              <a:buChar char="○"/>
            </a:pPr>
            <a:r>
              <a:rPr lang="en" sz="1800"/>
              <a:t>ex. Machine learning </a:t>
            </a:r>
            <a:r>
              <a:rPr lang="en" sz="1800"/>
              <a:t>technologies used</a:t>
            </a:r>
            <a:r>
              <a:rPr lang="en" sz="1800"/>
              <a:t> in the criminal justice system are biased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Harm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Allocative Harm</a:t>
            </a:r>
            <a:endParaRPr sz="1400"/>
          </a:p>
          <a:p>
            <a:pPr indent="-317500" lvl="1" marL="914400" rtl="0" algn="l">
              <a:spcBef>
                <a:spcPts val="0"/>
              </a:spcBef>
              <a:spcAft>
                <a:spcPts val="0"/>
              </a:spcAft>
              <a:buSzPts val="1400"/>
              <a:buChar char="○"/>
            </a:pPr>
            <a:r>
              <a:rPr lang="en" sz="1400"/>
              <a:t>A system allocates or </a:t>
            </a:r>
            <a:r>
              <a:rPr lang="en" sz="1400"/>
              <a:t>withholds</a:t>
            </a:r>
            <a:r>
              <a:rPr lang="en" sz="1400"/>
              <a:t> certain groups on opportunities or resources </a:t>
            </a:r>
            <a:endParaRPr sz="1400"/>
          </a:p>
          <a:p>
            <a:pPr indent="-317500" lvl="1" marL="914400" rtl="0" algn="l">
              <a:spcBef>
                <a:spcPts val="0"/>
              </a:spcBef>
              <a:spcAft>
                <a:spcPts val="0"/>
              </a:spcAft>
              <a:buSzPts val="1400"/>
              <a:buChar char="○"/>
            </a:pPr>
            <a:r>
              <a:rPr lang="en" sz="1400"/>
              <a:t>Ex. A decision regarding who gets a loan is biased</a:t>
            </a:r>
            <a:endParaRPr sz="1400"/>
          </a:p>
          <a:p>
            <a:pPr indent="-317500" lvl="0" marL="457200" rtl="0" algn="l">
              <a:spcBef>
                <a:spcPts val="0"/>
              </a:spcBef>
              <a:spcAft>
                <a:spcPts val="0"/>
              </a:spcAft>
              <a:buSzPts val="1400"/>
              <a:buChar char="●"/>
            </a:pPr>
            <a:r>
              <a:rPr lang="en" sz="1400"/>
              <a:t>Representational Harm</a:t>
            </a:r>
            <a:endParaRPr sz="1400"/>
          </a:p>
          <a:p>
            <a:pPr indent="-317500" lvl="1" marL="914400" rtl="0" algn="l">
              <a:spcBef>
                <a:spcPts val="0"/>
              </a:spcBef>
              <a:spcAft>
                <a:spcPts val="0"/>
              </a:spcAft>
              <a:buSzPts val="1400"/>
              <a:buChar char="○"/>
            </a:pPr>
            <a:r>
              <a:rPr lang="en" sz="1400"/>
              <a:t>A system reinforces the subordination of some groups along the lines of identity </a:t>
            </a:r>
            <a:endParaRPr sz="1400"/>
          </a:p>
          <a:p>
            <a:pPr indent="-317500" lvl="1" marL="914400" rtl="0" algn="l">
              <a:spcBef>
                <a:spcPts val="0"/>
              </a:spcBef>
              <a:spcAft>
                <a:spcPts val="0"/>
              </a:spcAft>
              <a:buSzPts val="1400"/>
              <a:buChar char="○"/>
            </a:pPr>
            <a:r>
              <a:rPr lang="en" sz="1400"/>
              <a:t>Ex. Nikon’s camera mischaracterized Asian features</a:t>
            </a:r>
            <a:endParaRPr sz="1400"/>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Scientists vs. Social Scientists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Machine Learning Scientists</a:t>
            </a:r>
            <a:endParaRPr/>
          </a:p>
          <a:p>
            <a:pPr indent="-298450" lvl="1" marL="914400" rtl="0" algn="l">
              <a:spcBef>
                <a:spcPts val="0"/>
              </a:spcBef>
              <a:spcAft>
                <a:spcPts val="0"/>
              </a:spcAft>
              <a:buSzPts val="1100"/>
              <a:buChar char="○"/>
            </a:pPr>
            <a:r>
              <a:rPr lang="en"/>
              <a:t>Create </a:t>
            </a:r>
            <a:r>
              <a:rPr lang="en"/>
              <a:t>algorithms</a:t>
            </a:r>
            <a:r>
              <a:rPr lang="en"/>
              <a:t> and use big data to input to those </a:t>
            </a:r>
            <a:r>
              <a:rPr lang="en"/>
              <a:t>algorithms</a:t>
            </a:r>
            <a:endParaRPr/>
          </a:p>
          <a:p>
            <a:pPr indent="-298450" lvl="1" marL="914400" rtl="0" algn="l">
              <a:spcBef>
                <a:spcPts val="0"/>
              </a:spcBef>
              <a:spcAft>
                <a:spcPts val="0"/>
              </a:spcAft>
              <a:buSzPts val="1100"/>
              <a:buChar char="○"/>
            </a:pPr>
            <a:r>
              <a:rPr lang="en"/>
              <a:t>Focused on creating technology that makes the lives of humans more convenient</a:t>
            </a:r>
            <a:endParaRPr/>
          </a:p>
          <a:p>
            <a:pPr indent="-311150" lvl="0" marL="457200" rtl="0" algn="l">
              <a:spcBef>
                <a:spcPts val="0"/>
              </a:spcBef>
              <a:spcAft>
                <a:spcPts val="0"/>
              </a:spcAft>
              <a:buSzPts val="1300"/>
              <a:buChar char="●"/>
            </a:pPr>
            <a:r>
              <a:rPr lang="en"/>
              <a:t>Social Scientists</a:t>
            </a:r>
            <a:endParaRPr/>
          </a:p>
          <a:p>
            <a:pPr indent="-298450" lvl="1" marL="914400" rtl="0" algn="l">
              <a:spcBef>
                <a:spcPts val="0"/>
              </a:spcBef>
              <a:spcAft>
                <a:spcPts val="0"/>
              </a:spcAft>
              <a:buSzPts val="1100"/>
              <a:buChar char="○"/>
            </a:pPr>
            <a:r>
              <a:rPr lang="en"/>
              <a:t>Create theory based upon human interaction and socialization</a:t>
            </a:r>
            <a:endParaRPr/>
          </a:p>
          <a:p>
            <a:pPr indent="-298450" lvl="1" marL="914400" rtl="0" algn="l">
              <a:spcBef>
                <a:spcPts val="0"/>
              </a:spcBef>
              <a:spcAft>
                <a:spcPts val="0"/>
              </a:spcAft>
              <a:buSzPts val="1100"/>
              <a:buChar char="○"/>
            </a:pPr>
            <a:r>
              <a:rPr lang="en"/>
              <a:t>Focused on finding human bias that might be present in society</a:t>
            </a:r>
            <a:endParaRPr/>
          </a:p>
          <a:p>
            <a:pPr indent="-311150" lvl="0" marL="457200" rtl="0" algn="l">
              <a:spcBef>
                <a:spcPts val="0"/>
              </a:spcBef>
              <a:spcAft>
                <a:spcPts val="0"/>
              </a:spcAft>
              <a:buSzPts val="1300"/>
              <a:buChar char="●"/>
            </a:pPr>
            <a:r>
              <a:rPr lang="en"/>
              <a:t>Takeaway: Machine </a:t>
            </a:r>
            <a:r>
              <a:rPr lang="en"/>
              <a:t>learning</a:t>
            </a:r>
            <a:r>
              <a:rPr lang="en"/>
              <a:t> scientists can benefit from social scientists by considering their bias theories when creating new machine learning technologies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39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COMPAS System</a:t>
            </a:r>
            <a:endParaRPr/>
          </a:p>
        </p:txBody>
      </p:sp>
      <p:sp>
        <p:nvSpPr>
          <p:cNvPr id="153" name="Google Shape;153;p17"/>
          <p:cNvSpPr txBox="1"/>
          <p:nvPr>
            <p:ph idx="1" type="body"/>
          </p:nvPr>
        </p:nvSpPr>
        <p:spPr>
          <a:xfrm>
            <a:off x="819150" y="1244475"/>
            <a:ext cx="7505700" cy="2448000"/>
          </a:xfrm>
          <a:prstGeom prst="rect">
            <a:avLst/>
          </a:prstGeom>
        </p:spPr>
        <p:txBody>
          <a:bodyPr anchorCtr="0" anchor="t" bIns="91425" lIns="91425" spcFirstLastPara="1" rIns="91425" wrap="square" tIns="91425">
            <a:noAutofit/>
          </a:bodyPr>
          <a:lstStyle/>
          <a:p>
            <a:pPr indent="-311150" lvl="0" marL="457200" rtl="0" algn="l">
              <a:lnSpc>
                <a:spcPct val="98181"/>
              </a:lnSpc>
              <a:spcBef>
                <a:spcPts val="1000"/>
              </a:spcBef>
              <a:spcAft>
                <a:spcPts val="0"/>
              </a:spcAft>
              <a:buSzPts val="1300"/>
              <a:buChar char="●"/>
            </a:pPr>
            <a:r>
              <a:rPr lang="en"/>
              <a:t>COMPAS</a:t>
            </a:r>
            <a:endParaRPr/>
          </a:p>
          <a:p>
            <a:pPr indent="-311150" lvl="1" marL="914400" rtl="0" algn="l">
              <a:lnSpc>
                <a:spcPct val="98181"/>
              </a:lnSpc>
              <a:spcBef>
                <a:spcPts val="0"/>
              </a:spcBef>
              <a:spcAft>
                <a:spcPts val="0"/>
              </a:spcAft>
              <a:buSzPts val="1300"/>
              <a:buChar char="○"/>
            </a:pPr>
            <a:r>
              <a:rPr lang="en" sz="1300"/>
              <a:t>Correctional Offender Management Profiling for Alternative Sanctions</a:t>
            </a:r>
            <a:endParaRPr sz="1300"/>
          </a:p>
          <a:p>
            <a:pPr indent="-311150" lvl="0" marL="457200" rtl="0" algn="l">
              <a:lnSpc>
                <a:spcPct val="98181"/>
              </a:lnSpc>
              <a:spcBef>
                <a:spcPts val="0"/>
              </a:spcBef>
              <a:spcAft>
                <a:spcPts val="0"/>
              </a:spcAft>
              <a:buSzPts val="1300"/>
              <a:buChar char="●"/>
            </a:pPr>
            <a:r>
              <a:rPr lang="en"/>
              <a:t>Used by US courts to assess the likelihood of a defendant becoming a recidivist</a:t>
            </a:r>
            <a:endParaRPr/>
          </a:p>
          <a:p>
            <a:pPr indent="-311150" lvl="1" marL="914400" rtl="0" algn="l">
              <a:lnSpc>
                <a:spcPct val="98181"/>
              </a:lnSpc>
              <a:spcBef>
                <a:spcPts val="0"/>
              </a:spcBef>
              <a:spcAft>
                <a:spcPts val="0"/>
              </a:spcAft>
              <a:buSzPts val="1300"/>
              <a:buChar char="○"/>
            </a:pPr>
            <a:r>
              <a:rPr lang="en" sz="1300"/>
              <a:t>Recidivist - person repeating an undesirable behavior after they have either experienced negative consequences of that behavior, or have been trained to extinguish that behavior</a:t>
            </a:r>
            <a:endParaRPr sz="1300"/>
          </a:p>
          <a:p>
            <a:pPr indent="-311150" lvl="0" marL="457200" rtl="0" algn="l">
              <a:lnSpc>
                <a:spcPct val="98181"/>
              </a:lnSpc>
              <a:spcBef>
                <a:spcPts val="0"/>
              </a:spcBef>
              <a:spcAft>
                <a:spcPts val="0"/>
              </a:spcAft>
              <a:buSzPts val="1300"/>
              <a:buChar char="●"/>
            </a:pPr>
            <a:r>
              <a:rPr lang="en"/>
              <a:t>Pretrial Release Risk Scale</a:t>
            </a:r>
            <a:endParaRPr/>
          </a:p>
          <a:p>
            <a:pPr indent="-311150" lvl="1" marL="914400" rtl="0" algn="l">
              <a:lnSpc>
                <a:spcPct val="98181"/>
              </a:lnSpc>
              <a:spcBef>
                <a:spcPts val="0"/>
              </a:spcBef>
              <a:spcAft>
                <a:spcPts val="0"/>
              </a:spcAft>
              <a:buSzPts val="1300"/>
              <a:buChar char="○"/>
            </a:pPr>
            <a:r>
              <a:rPr lang="en"/>
              <a:t>M</a:t>
            </a:r>
            <a:r>
              <a:rPr lang="en" sz="1300"/>
              <a:t>easure of the potential for an individual to fail to appear and/or to commit new felonies while on release</a:t>
            </a:r>
            <a:endParaRPr sz="1300"/>
          </a:p>
          <a:p>
            <a:pPr indent="-311150" lvl="1" marL="914400" rtl="0" algn="l">
              <a:lnSpc>
                <a:spcPct val="98181"/>
              </a:lnSpc>
              <a:spcBef>
                <a:spcPts val="0"/>
              </a:spcBef>
              <a:spcAft>
                <a:spcPts val="0"/>
              </a:spcAft>
              <a:buSzPts val="1300"/>
              <a:buChar char="○"/>
            </a:pPr>
            <a:r>
              <a:rPr lang="en" sz="1300"/>
              <a:t>Current charges</a:t>
            </a:r>
            <a:endParaRPr sz="1300"/>
          </a:p>
          <a:p>
            <a:pPr indent="-311150" lvl="1" marL="914400" rtl="0" algn="l">
              <a:lnSpc>
                <a:spcPct val="98181"/>
              </a:lnSpc>
              <a:spcBef>
                <a:spcPts val="0"/>
              </a:spcBef>
              <a:spcAft>
                <a:spcPts val="0"/>
              </a:spcAft>
              <a:buSzPts val="1300"/>
              <a:buChar char="○"/>
            </a:pPr>
            <a:r>
              <a:rPr lang="en" sz="1300"/>
              <a:t>Pending charges</a:t>
            </a:r>
            <a:endParaRPr sz="1300"/>
          </a:p>
          <a:p>
            <a:pPr indent="-311150" lvl="1" marL="914400" rtl="0" algn="l">
              <a:lnSpc>
                <a:spcPct val="98181"/>
              </a:lnSpc>
              <a:spcBef>
                <a:spcPts val="0"/>
              </a:spcBef>
              <a:spcAft>
                <a:spcPts val="0"/>
              </a:spcAft>
              <a:buSzPts val="1300"/>
              <a:buChar char="○"/>
            </a:pPr>
            <a:r>
              <a:rPr lang="en" sz="1300"/>
              <a:t>Prior arrest history</a:t>
            </a:r>
            <a:endParaRPr sz="1300"/>
          </a:p>
          <a:p>
            <a:pPr indent="-311150" lvl="1" marL="914400" rtl="0" algn="l">
              <a:lnSpc>
                <a:spcPct val="98181"/>
              </a:lnSpc>
              <a:spcBef>
                <a:spcPts val="0"/>
              </a:spcBef>
              <a:spcAft>
                <a:spcPts val="0"/>
              </a:spcAft>
              <a:buSzPts val="1300"/>
              <a:buChar char="○"/>
            </a:pPr>
            <a:r>
              <a:rPr lang="en" sz="1300"/>
              <a:t>Previous pretrial failure</a:t>
            </a:r>
            <a:endParaRPr sz="1300"/>
          </a:p>
          <a:p>
            <a:pPr indent="-311150" lvl="1" marL="914400" rtl="0" algn="l">
              <a:lnSpc>
                <a:spcPct val="98181"/>
              </a:lnSpc>
              <a:spcBef>
                <a:spcPts val="0"/>
              </a:spcBef>
              <a:spcAft>
                <a:spcPts val="0"/>
              </a:spcAft>
              <a:buSzPts val="1300"/>
              <a:buChar char="○"/>
            </a:pPr>
            <a:r>
              <a:rPr lang="en" sz="1300"/>
              <a:t>Residential stability</a:t>
            </a:r>
            <a:endParaRPr sz="1300"/>
          </a:p>
          <a:p>
            <a:pPr indent="-311150" lvl="1" marL="914400" rtl="0" algn="l">
              <a:lnSpc>
                <a:spcPct val="98181"/>
              </a:lnSpc>
              <a:spcBef>
                <a:spcPts val="0"/>
              </a:spcBef>
              <a:spcAft>
                <a:spcPts val="0"/>
              </a:spcAft>
              <a:buSzPts val="1300"/>
              <a:buChar char="○"/>
            </a:pPr>
            <a:r>
              <a:rPr lang="en" sz="1300"/>
              <a:t>Employment status</a:t>
            </a:r>
            <a:endParaRPr sz="1300"/>
          </a:p>
          <a:p>
            <a:pPr indent="-311150" lvl="1" marL="914400" rtl="0" algn="l">
              <a:lnSpc>
                <a:spcPct val="98181"/>
              </a:lnSpc>
              <a:spcBef>
                <a:spcPts val="0"/>
              </a:spcBef>
              <a:spcAft>
                <a:spcPts val="0"/>
              </a:spcAft>
              <a:buSzPts val="1300"/>
              <a:buChar char="○"/>
            </a:pPr>
            <a:r>
              <a:rPr lang="en" sz="1300"/>
              <a:t>Community ties</a:t>
            </a:r>
            <a:endParaRPr sz="1300"/>
          </a:p>
          <a:p>
            <a:pPr indent="-311150" lvl="1" marL="914400" rtl="0" algn="l">
              <a:lnSpc>
                <a:spcPct val="98181"/>
              </a:lnSpc>
              <a:spcBef>
                <a:spcPts val="0"/>
              </a:spcBef>
              <a:spcAft>
                <a:spcPts val="0"/>
              </a:spcAft>
              <a:buSzPts val="1300"/>
              <a:buChar char="○"/>
            </a:pPr>
            <a:r>
              <a:rPr lang="en" sz="1300"/>
              <a:t>Substance abuse</a:t>
            </a:r>
            <a:endParaRPr sz="1300"/>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COMPAS System Con’t</a:t>
            </a:r>
            <a:endParaRPr/>
          </a:p>
        </p:txBody>
      </p:sp>
      <p:sp>
        <p:nvSpPr>
          <p:cNvPr id="159" name="Google Shape;159;p18"/>
          <p:cNvSpPr txBox="1"/>
          <p:nvPr>
            <p:ph idx="1" type="body"/>
          </p:nvPr>
        </p:nvSpPr>
        <p:spPr>
          <a:xfrm>
            <a:off x="819150" y="1446225"/>
            <a:ext cx="7505700" cy="2448000"/>
          </a:xfrm>
          <a:prstGeom prst="rect">
            <a:avLst/>
          </a:prstGeom>
        </p:spPr>
        <p:txBody>
          <a:bodyPr anchorCtr="0" anchor="t" bIns="91425" lIns="91425" spcFirstLastPara="1" rIns="91425" wrap="square" tIns="91425">
            <a:noAutofit/>
          </a:bodyPr>
          <a:lstStyle/>
          <a:p>
            <a:pPr indent="-317500" lvl="0" marL="457200" rtl="0" algn="l">
              <a:lnSpc>
                <a:spcPct val="98181"/>
              </a:lnSpc>
              <a:spcBef>
                <a:spcPts val="1000"/>
              </a:spcBef>
              <a:spcAft>
                <a:spcPts val="0"/>
              </a:spcAft>
              <a:buSzPts val="1400"/>
              <a:buChar char="●"/>
            </a:pPr>
            <a:r>
              <a:rPr lang="en" sz="1400"/>
              <a:t>General Recidivism scale</a:t>
            </a:r>
            <a:endParaRPr sz="1400"/>
          </a:p>
          <a:p>
            <a:pPr indent="-317500" lvl="1" marL="914400" rtl="0" algn="l">
              <a:lnSpc>
                <a:spcPct val="98181"/>
              </a:lnSpc>
              <a:spcBef>
                <a:spcPts val="0"/>
              </a:spcBef>
              <a:spcAft>
                <a:spcPts val="0"/>
              </a:spcAft>
              <a:buSzPts val="1400"/>
              <a:buChar char="○"/>
            </a:pPr>
            <a:r>
              <a:rPr lang="en" sz="1400"/>
              <a:t>Designed to predict new offenses upon release, and after the COMPAS assessment is given</a:t>
            </a:r>
            <a:endParaRPr sz="1400"/>
          </a:p>
          <a:p>
            <a:pPr indent="-317500" lvl="2" marL="1371600" rtl="0" algn="l">
              <a:lnSpc>
                <a:spcPct val="98181"/>
              </a:lnSpc>
              <a:spcBef>
                <a:spcPts val="0"/>
              </a:spcBef>
              <a:spcAft>
                <a:spcPts val="0"/>
              </a:spcAft>
              <a:buSzPts val="1400"/>
              <a:buChar char="■"/>
            </a:pPr>
            <a:r>
              <a:rPr lang="en" sz="1400"/>
              <a:t>Criminal history and associates</a:t>
            </a:r>
            <a:endParaRPr sz="1400"/>
          </a:p>
          <a:p>
            <a:pPr indent="-317500" lvl="2" marL="1371600" rtl="0" algn="l">
              <a:lnSpc>
                <a:spcPct val="98181"/>
              </a:lnSpc>
              <a:spcBef>
                <a:spcPts val="0"/>
              </a:spcBef>
              <a:spcAft>
                <a:spcPts val="0"/>
              </a:spcAft>
              <a:buSzPts val="1400"/>
              <a:buChar char="■"/>
            </a:pPr>
            <a:r>
              <a:rPr lang="en" sz="1400"/>
              <a:t>Drug involvement</a:t>
            </a:r>
            <a:endParaRPr sz="1400"/>
          </a:p>
          <a:p>
            <a:pPr indent="-317500" lvl="2" marL="1371600" rtl="0" algn="l">
              <a:lnSpc>
                <a:spcPct val="98181"/>
              </a:lnSpc>
              <a:spcBef>
                <a:spcPts val="0"/>
              </a:spcBef>
              <a:spcAft>
                <a:spcPts val="0"/>
              </a:spcAft>
              <a:buSzPts val="1400"/>
              <a:buChar char="■"/>
            </a:pPr>
            <a:r>
              <a:rPr lang="en" sz="1400"/>
              <a:t>Indications of juvenile delinquency</a:t>
            </a:r>
            <a:endParaRPr sz="1400"/>
          </a:p>
          <a:p>
            <a:pPr indent="-317500" lvl="0" marL="457200" rtl="0" algn="l">
              <a:lnSpc>
                <a:spcPct val="98181"/>
              </a:lnSpc>
              <a:spcBef>
                <a:spcPts val="0"/>
              </a:spcBef>
              <a:spcAft>
                <a:spcPts val="0"/>
              </a:spcAft>
              <a:buSzPts val="1400"/>
              <a:buChar char="●"/>
            </a:pPr>
            <a:r>
              <a:rPr lang="en" sz="1400"/>
              <a:t>Violent Recidivism scale</a:t>
            </a:r>
            <a:endParaRPr sz="1400"/>
          </a:p>
          <a:p>
            <a:pPr indent="-317500" lvl="1" marL="914400" rtl="0" algn="l">
              <a:lnSpc>
                <a:spcPct val="98181"/>
              </a:lnSpc>
              <a:spcBef>
                <a:spcPts val="0"/>
              </a:spcBef>
              <a:spcAft>
                <a:spcPts val="0"/>
              </a:spcAft>
              <a:buSzPts val="1400"/>
              <a:buChar char="○"/>
            </a:pPr>
            <a:r>
              <a:rPr lang="en" sz="1400"/>
              <a:t>Designed to predict new violent offenses upon release, and after the COMPAS assessment is given</a:t>
            </a:r>
            <a:endParaRPr sz="1400"/>
          </a:p>
          <a:p>
            <a:pPr indent="-317500" lvl="2" marL="1371600" rtl="0" algn="l">
              <a:lnSpc>
                <a:spcPct val="98181"/>
              </a:lnSpc>
              <a:spcBef>
                <a:spcPts val="0"/>
              </a:spcBef>
              <a:spcAft>
                <a:spcPts val="0"/>
              </a:spcAft>
              <a:buSzPts val="1400"/>
              <a:buChar char="■"/>
            </a:pPr>
            <a:r>
              <a:rPr lang="en" sz="1400"/>
              <a:t>History of violence</a:t>
            </a:r>
            <a:endParaRPr sz="1400"/>
          </a:p>
          <a:p>
            <a:pPr indent="-317500" lvl="2" marL="1371600" rtl="0" algn="l">
              <a:lnSpc>
                <a:spcPct val="98181"/>
              </a:lnSpc>
              <a:spcBef>
                <a:spcPts val="0"/>
              </a:spcBef>
              <a:spcAft>
                <a:spcPts val="0"/>
              </a:spcAft>
              <a:buSzPts val="1400"/>
              <a:buChar char="■"/>
            </a:pPr>
            <a:r>
              <a:rPr lang="en" sz="1400"/>
              <a:t>History of non-compliance</a:t>
            </a:r>
            <a:endParaRPr sz="1400"/>
          </a:p>
          <a:p>
            <a:pPr indent="-317500" lvl="2" marL="1371600" rtl="0" algn="l">
              <a:lnSpc>
                <a:spcPct val="98181"/>
              </a:lnSpc>
              <a:spcBef>
                <a:spcPts val="0"/>
              </a:spcBef>
              <a:spcAft>
                <a:spcPts val="0"/>
              </a:spcAft>
              <a:buSzPts val="1400"/>
              <a:buChar char="■"/>
            </a:pPr>
            <a:r>
              <a:rPr lang="en" sz="1400"/>
              <a:t>Vocational/educational problems</a:t>
            </a:r>
            <a:endParaRPr sz="1400"/>
          </a:p>
          <a:p>
            <a:pPr indent="-317500" lvl="2" marL="1371600" rtl="0" algn="l">
              <a:lnSpc>
                <a:spcPct val="98181"/>
              </a:lnSpc>
              <a:spcBef>
                <a:spcPts val="0"/>
              </a:spcBef>
              <a:spcAft>
                <a:spcPts val="0"/>
              </a:spcAft>
              <a:buSzPts val="1400"/>
              <a:buChar char="■"/>
            </a:pPr>
            <a:r>
              <a:rPr lang="en" sz="1400"/>
              <a:t>The person’s age-at-intake</a:t>
            </a:r>
            <a:endParaRPr sz="1400"/>
          </a:p>
          <a:p>
            <a:pPr indent="-317500" lvl="2" marL="1371600" rtl="0" algn="l">
              <a:lnSpc>
                <a:spcPct val="98181"/>
              </a:lnSpc>
              <a:spcBef>
                <a:spcPts val="0"/>
              </a:spcBef>
              <a:spcAft>
                <a:spcPts val="0"/>
              </a:spcAft>
              <a:buSzPts val="1400"/>
              <a:buChar char="■"/>
            </a:pPr>
            <a:r>
              <a:rPr lang="en" sz="1400"/>
              <a:t>The person’s age-at-first- arrest.</a:t>
            </a:r>
            <a:endParaRPr sz="1400"/>
          </a:p>
          <a:p>
            <a:pPr indent="0" lvl="0" marL="457200" rtl="0" algn="l">
              <a:spcBef>
                <a:spcPts val="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570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COMPAS</a:t>
            </a:r>
            <a:endParaRPr/>
          </a:p>
          <a:p>
            <a:pPr indent="0" lvl="0" marL="0" rtl="0" algn="l">
              <a:spcBef>
                <a:spcPts val="0"/>
              </a:spcBef>
              <a:spcAft>
                <a:spcPts val="0"/>
              </a:spcAft>
              <a:buNone/>
            </a:pPr>
            <a:r>
              <a:t/>
            </a:r>
            <a:endParaRPr/>
          </a:p>
        </p:txBody>
      </p:sp>
      <p:sp>
        <p:nvSpPr>
          <p:cNvPr id="165" name="Google Shape;165;p19"/>
          <p:cNvSpPr txBox="1"/>
          <p:nvPr>
            <p:ph idx="1" type="body"/>
          </p:nvPr>
        </p:nvSpPr>
        <p:spPr>
          <a:xfrm>
            <a:off x="819150" y="1375125"/>
            <a:ext cx="7505700" cy="2922900"/>
          </a:xfrm>
          <a:prstGeom prst="rect">
            <a:avLst/>
          </a:prstGeom>
        </p:spPr>
        <p:txBody>
          <a:bodyPr anchorCtr="0" anchor="t" bIns="91425" lIns="91425" spcFirstLastPara="1" rIns="91425" wrap="square" tIns="91425">
            <a:noAutofit/>
          </a:bodyPr>
          <a:lstStyle/>
          <a:p>
            <a:pPr indent="-192405" lvl="0" marL="228600" rtl="0" algn="l">
              <a:lnSpc>
                <a:spcPct val="70000"/>
              </a:lnSpc>
              <a:spcBef>
                <a:spcPts val="0"/>
              </a:spcBef>
              <a:spcAft>
                <a:spcPts val="0"/>
              </a:spcAft>
              <a:buClr>
                <a:schemeClr val="dk2"/>
              </a:buClr>
              <a:buSzPts val="1600"/>
              <a:buFont typeface="Arial"/>
              <a:buChar char="•"/>
            </a:pPr>
            <a:r>
              <a:rPr lang="en" sz="1600"/>
              <a:t>The United States locks up far more people than any other country, a disproportionate number of them African-American. For more than two centuries, the key decisions in the legal process have been in the hands of human beings guided by their instincts and personal biases.</a:t>
            </a:r>
            <a:endParaRPr sz="1600"/>
          </a:p>
          <a:p>
            <a:pPr indent="-215900" lvl="0" marL="228600" rtl="0" algn="l">
              <a:lnSpc>
                <a:spcPct val="70000"/>
              </a:lnSpc>
              <a:spcBef>
                <a:spcPts val="1000"/>
              </a:spcBef>
              <a:spcAft>
                <a:spcPts val="0"/>
              </a:spcAft>
              <a:buClr>
                <a:schemeClr val="dk2"/>
              </a:buClr>
              <a:buSzPts val="1600"/>
              <a:buFont typeface="Arial"/>
              <a:buChar char="•"/>
            </a:pPr>
            <a:r>
              <a:rPr lang="en" sz="1600"/>
              <a:t>If computers could accurately predict which defendants were likely to commit new crimes, the criminal justice system could be fairer and more selective about who is incarcerated and for how long.</a:t>
            </a:r>
            <a:endParaRPr sz="1600"/>
          </a:p>
          <a:p>
            <a:pPr indent="0" lvl="0" marL="228600" rtl="0" algn="l">
              <a:lnSpc>
                <a:spcPct val="70000"/>
              </a:lnSpc>
              <a:spcBef>
                <a:spcPts val="1000"/>
              </a:spcBef>
              <a:spcAft>
                <a:spcPts val="0"/>
              </a:spcAft>
              <a:buNone/>
            </a:pPr>
            <a:r>
              <a:t/>
            </a:r>
            <a:endParaRPr sz="1600"/>
          </a:p>
          <a:p>
            <a:pPr indent="-215900" lvl="0" marL="228600" rtl="0" algn="l">
              <a:lnSpc>
                <a:spcPct val="90000"/>
              </a:lnSpc>
              <a:spcBef>
                <a:spcPts val="0"/>
              </a:spcBef>
              <a:spcAft>
                <a:spcPts val="0"/>
              </a:spcAft>
              <a:buClr>
                <a:srgbClr val="000000"/>
              </a:buClr>
              <a:buSzPts val="1600"/>
              <a:buFont typeface="Arial"/>
              <a:buChar char="•"/>
            </a:pPr>
            <a:r>
              <a:rPr lang="en" sz="1600"/>
              <a:t>Rating a defendant’s risk of future crime is often done in conjunction with an evaluation of a defendant’s rehabilitation needs. </a:t>
            </a:r>
            <a:endParaRPr sz="1600"/>
          </a:p>
          <a:p>
            <a:pPr indent="-215900" lvl="0" marL="228600" rtl="0" algn="l">
              <a:lnSpc>
                <a:spcPct val="90000"/>
              </a:lnSpc>
              <a:spcBef>
                <a:spcPts val="1000"/>
              </a:spcBef>
              <a:spcAft>
                <a:spcPts val="0"/>
              </a:spcAft>
              <a:buClr>
                <a:schemeClr val="dk2"/>
              </a:buClr>
              <a:buSzPts val="1600"/>
              <a:buFont typeface="Arial"/>
              <a:buChar char="•"/>
            </a:pPr>
            <a:r>
              <a:rPr lang="en" sz="1600"/>
              <a:t>The Justice Department encourages the use of such combined assessments at every stage of the criminal justice process.</a:t>
            </a:r>
            <a:endParaRPr sz="1600"/>
          </a:p>
          <a:p>
            <a:pPr indent="0" lvl="0" marL="0" rtl="0" algn="l">
              <a:spcBef>
                <a:spcPts val="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Brisha Borden vs Vernon Parter </a:t>
            </a:r>
            <a:endParaRPr/>
          </a:p>
        </p:txBody>
      </p:sp>
      <p:sp>
        <p:nvSpPr>
          <p:cNvPr id="171" name="Google Shape;171;p20"/>
          <p:cNvSpPr txBox="1"/>
          <p:nvPr>
            <p:ph idx="1" type="body"/>
          </p:nvPr>
        </p:nvSpPr>
        <p:spPr>
          <a:xfrm>
            <a:off x="819150" y="1583150"/>
            <a:ext cx="7505700" cy="2855700"/>
          </a:xfrm>
          <a:prstGeom prst="rect">
            <a:avLst/>
          </a:prstGeom>
        </p:spPr>
        <p:txBody>
          <a:bodyPr anchorCtr="0" anchor="t" bIns="91425" lIns="91425" spcFirstLastPara="1" rIns="91425" wrap="square" tIns="91425">
            <a:noAutofit/>
          </a:bodyPr>
          <a:lstStyle/>
          <a:p>
            <a:pPr indent="-165735" lvl="0" marL="228600" rtl="0" algn="l">
              <a:lnSpc>
                <a:spcPct val="70000"/>
              </a:lnSpc>
              <a:spcBef>
                <a:spcPts val="0"/>
              </a:spcBef>
              <a:spcAft>
                <a:spcPts val="0"/>
              </a:spcAft>
              <a:buClr>
                <a:schemeClr val="dk2"/>
              </a:buClr>
              <a:buSzPts val="1600"/>
              <a:buFont typeface="Arial"/>
              <a:buChar char="•"/>
            </a:pPr>
            <a:r>
              <a:rPr lang="en" sz="1600"/>
              <a:t>One possible conclusion: COMPAS is racially biased </a:t>
            </a:r>
            <a:endParaRPr sz="1600"/>
          </a:p>
          <a:p>
            <a:pPr indent="-215900" lvl="0" marL="228600" rtl="0" algn="l">
              <a:lnSpc>
                <a:spcPct val="70000"/>
              </a:lnSpc>
              <a:spcBef>
                <a:spcPts val="1000"/>
              </a:spcBef>
              <a:spcAft>
                <a:spcPts val="0"/>
              </a:spcAft>
              <a:buClr>
                <a:schemeClr val="dk2"/>
              </a:buClr>
              <a:buSzPts val="1600"/>
              <a:buFont typeface="Arial"/>
              <a:buChar char="•"/>
            </a:pPr>
            <a:r>
              <a:rPr lang="en" sz="1600"/>
              <a:t>What is flawed in the argument in the initial part of their analysis?</a:t>
            </a:r>
            <a:endParaRPr sz="1600"/>
          </a:p>
          <a:p>
            <a:pPr indent="-215900" lvl="1" marL="685800" rtl="0" algn="l">
              <a:lnSpc>
                <a:spcPct val="70000"/>
              </a:lnSpc>
              <a:spcBef>
                <a:spcPts val="500"/>
              </a:spcBef>
              <a:spcAft>
                <a:spcPts val="0"/>
              </a:spcAft>
              <a:buClr>
                <a:schemeClr val="dk2"/>
              </a:buClr>
              <a:buSzPts val="1600"/>
              <a:buFont typeface="Arial"/>
              <a:buChar char="•"/>
            </a:pPr>
            <a:r>
              <a:rPr lang="en" sz="1600"/>
              <a:t>Hidden factors</a:t>
            </a:r>
            <a:endParaRPr sz="1600"/>
          </a:p>
          <a:p>
            <a:pPr indent="-215900" lvl="1" marL="685800" rtl="0" algn="l">
              <a:lnSpc>
                <a:spcPct val="70000"/>
              </a:lnSpc>
              <a:spcBef>
                <a:spcPts val="500"/>
              </a:spcBef>
              <a:spcAft>
                <a:spcPts val="0"/>
              </a:spcAft>
              <a:buClr>
                <a:schemeClr val="dk2"/>
              </a:buClr>
              <a:buSzPts val="1600"/>
              <a:buFont typeface="Arial"/>
              <a:buChar char="•"/>
            </a:pPr>
            <a:r>
              <a:rPr lang="en" sz="1600"/>
              <a:t>Machine error</a:t>
            </a:r>
            <a:endParaRPr sz="1600"/>
          </a:p>
          <a:p>
            <a:pPr indent="-215900" lvl="1" marL="685800" rtl="0" algn="l">
              <a:lnSpc>
                <a:spcPct val="70000"/>
              </a:lnSpc>
              <a:spcBef>
                <a:spcPts val="500"/>
              </a:spcBef>
              <a:spcAft>
                <a:spcPts val="0"/>
              </a:spcAft>
              <a:buClr>
                <a:schemeClr val="dk2"/>
              </a:buClr>
              <a:buSzPts val="1600"/>
              <a:buFont typeface="Arial"/>
              <a:buChar char="•"/>
            </a:pPr>
            <a:r>
              <a:rPr lang="en" sz="1600"/>
              <a:t>Confirmation bias</a:t>
            </a:r>
            <a:endParaRPr sz="1600"/>
          </a:p>
          <a:p>
            <a:pPr indent="-215900" lvl="1" marL="685800" rtl="0" algn="l">
              <a:lnSpc>
                <a:spcPct val="70000"/>
              </a:lnSpc>
              <a:spcBef>
                <a:spcPts val="500"/>
              </a:spcBef>
              <a:spcAft>
                <a:spcPts val="0"/>
              </a:spcAft>
              <a:buClr>
                <a:schemeClr val="dk2"/>
              </a:buClr>
              <a:buSzPts val="1600"/>
              <a:buFont typeface="Arial"/>
              <a:buChar char="•"/>
            </a:pPr>
            <a:r>
              <a:rPr lang="en" sz="1600"/>
              <a:t>Very small sample size x2</a:t>
            </a:r>
            <a:endParaRPr sz="1600"/>
          </a:p>
          <a:p>
            <a:pPr indent="-215900" lvl="1" marL="685800" rtl="0" algn="l">
              <a:lnSpc>
                <a:spcPct val="70000"/>
              </a:lnSpc>
              <a:spcBef>
                <a:spcPts val="500"/>
              </a:spcBef>
              <a:spcAft>
                <a:spcPts val="0"/>
              </a:spcAft>
              <a:buClr>
                <a:schemeClr val="dk2"/>
              </a:buClr>
              <a:buSzPts val="1600"/>
              <a:buFont typeface="Arial"/>
              <a:buChar char="•"/>
            </a:pPr>
            <a:r>
              <a:rPr lang="en" sz="1600"/>
              <a:t>Examples show that African American, who were low risk but were predicted high risk (false positive)</a:t>
            </a:r>
            <a:endParaRPr sz="1600"/>
          </a:p>
          <a:p>
            <a:pPr indent="-215900" lvl="1" marL="685800" rtl="0" algn="l">
              <a:lnSpc>
                <a:spcPct val="70000"/>
              </a:lnSpc>
              <a:spcBef>
                <a:spcPts val="500"/>
              </a:spcBef>
              <a:spcAft>
                <a:spcPts val="0"/>
              </a:spcAft>
              <a:buClr>
                <a:schemeClr val="dk2"/>
              </a:buClr>
              <a:buSzPts val="1600"/>
              <a:buFont typeface="Arial"/>
              <a:buChar char="•"/>
            </a:pPr>
            <a:r>
              <a:rPr lang="en" sz="1600"/>
              <a:t>Caucasian man, who were low risk but were predicted high risk (false positive)</a:t>
            </a:r>
            <a:endParaRPr sz="1600"/>
          </a:p>
          <a:p>
            <a:pPr indent="-215900" lvl="1" marL="685800" rtl="0" algn="l">
              <a:lnSpc>
                <a:spcPct val="70000"/>
              </a:lnSpc>
              <a:spcBef>
                <a:spcPts val="500"/>
              </a:spcBef>
              <a:spcAft>
                <a:spcPts val="0"/>
              </a:spcAft>
              <a:buClr>
                <a:schemeClr val="dk2"/>
              </a:buClr>
              <a:buSzPts val="1600"/>
              <a:buFont typeface="Arial"/>
              <a:buChar char="•"/>
            </a:pPr>
            <a:r>
              <a:rPr lang="en" sz="1600"/>
              <a:t>We can only say this confidently if system is able to prove causation</a:t>
            </a:r>
            <a:endParaRPr sz="1600"/>
          </a:p>
          <a:p>
            <a:pPr indent="0" lvl="0" marL="0" rtl="0" algn="l">
              <a:lnSpc>
                <a:spcPct val="70000"/>
              </a:lnSpc>
              <a:spcBef>
                <a:spcPts val="500"/>
              </a:spcBef>
              <a:spcAft>
                <a:spcPts val="0"/>
              </a:spcAft>
              <a:buNone/>
            </a:pPr>
            <a:r>
              <a:t/>
            </a:r>
            <a:endParaRPr sz="1600"/>
          </a:p>
          <a:p>
            <a:pPr indent="0" lvl="0" marL="228600" rtl="0" algn="l">
              <a:lnSpc>
                <a:spcPct val="70000"/>
              </a:lnSpc>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Propublica Points</a:t>
            </a:r>
            <a:endParaRPr/>
          </a:p>
        </p:txBody>
      </p:sp>
      <p:sp>
        <p:nvSpPr>
          <p:cNvPr id="177" name="Google Shape;177;p21"/>
          <p:cNvSpPr txBox="1"/>
          <p:nvPr>
            <p:ph idx="1" type="body"/>
          </p:nvPr>
        </p:nvSpPr>
        <p:spPr>
          <a:xfrm>
            <a:off x="819150" y="1418075"/>
            <a:ext cx="7505700" cy="3075300"/>
          </a:xfrm>
          <a:prstGeom prst="rect">
            <a:avLst/>
          </a:prstGeom>
        </p:spPr>
        <p:txBody>
          <a:bodyPr anchorCtr="0" anchor="t" bIns="91425" lIns="91425" spcFirstLastPara="1" rIns="91425" wrap="square" tIns="91425">
            <a:noAutofit/>
          </a:bodyPr>
          <a:lstStyle/>
          <a:p>
            <a:pPr indent="-317500" lvl="0" marL="457200" rtl="0" algn="l">
              <a:lnSpc>
                <a:spcPct val="98181"/>
              </a:lnSpc>
              <a:spcBef>
                <a:spcPts val="1000"/>
              </a:spcBef>
              <a:spcAft>
                <a:spcPts val="0"/>
              </a:spcAft>
              <a:buSzPts val="1400"/>
              <a:buChar char="●"/>
            </a:pPr>
            <a:r>
              <a:rPr lang="en" sz="1400"/>
              <a:t>COMPAS score correctly predicted an offender’s recidivism 61 percent of the time</a:t>
            </a:r>
            <a:endParaRPr sz="1400"/>
          </a:p>
          <a:p>
            <a:pPr indent="-317500" lvl="0" marL="457200" rtl="0" algn="l">
              <a:lnSpc>
                <a:spcPct val="98181"/>
              </a:lnSpc>
              <a:spcBef>
                <a:spcPts val="0"/>
              </a:spcBef>
              <a:spcAft>
                <a:spcPts val="0"/>
              </a:spcAft>
              <a:buSzPts val="1400"/>
              <a:buChar char="●"/>
            </a:pPr>
            <a:r>
              <a:rPr lang="en" sz="1400"/>
              <a:t>COMPAS score correct in its predictions of violent recidivism 20 percent of the time</a:t>
            </a:r>
            <a:endParaRPr sz="1400"/>
          </a:p>
          <a:p>
            <a:pPr indent="-317500" lvl="0" marL="457200" rtl="0" algn="l">
              <a:lnSpc>
                <a:spcPct val="98181"/>
              </a:lnSpc>
              <a:spcBef>
                <a:spcPts val="0"/>
              </a:spcBef>
              <a:spcAft>
                <a:spcPts val="0"/>
              </a:spcAft>
              <a:buSzPts val="1400"/>
              <a:buChar char="●"/>
            </a:pPr>
            <a:r>
              <a:rPr lang="en" sz="1400"/>
              <a:t>African-American defendants were often predicted to be at a higher risk of recidivism than they actually were.</a:t>
            </a:r>
            <a:endParaRPr sz="1400"/>
          </a:p>
          <a:p>
            <a:pPr indent="-317500" lvl="0" marL="457200" rtl="0" algn="l">
              <a:lnSpc>
                <a:spcPct val="100000"/>
              </a:lnSpc>
              <a:spcBef>
                <a:spcPts val="0"/>
              </a:spcBef>
              <a:spcAft>
                <a:spcPts val="0"/>
              </a:spcAft>
              <a:buSzPts val="1400"/>
              <a:buChar char="●"/>
            </a:pPr>
            <a:r>
              <a:rPr lang="en" sz="1400"/>
              <a:t>Analysis found that African-American defendants who did not recidivate over a two-year period were nearly twice as likely to be misclassified as higher risk compared to their white counterparts.</a:t>
            </a:r>
            <a:endParaRPr sz="1400"/>
          </a:p>
          <a:p>
            <a:pPr indent="-317500" lvl="0" marL="457200" rtl="0" algn="l">
              <a:lnSpc>
                <a:spcPct val="100000"/>
              </a:lnSpc>
              <a:spcBef>
                <a:spcPts val="0"/>
              </a:spcBef>
              <a:spcAft>
                <a:spcPts val="0"/>
              </a:spcAft>
              <a:buSzPts val="1400"/>
              <a:buChar char="●"/>
            </a:pPr>
            <a:r>
              <a:rPr lang="en" sz="1400"/>
              <a:t>Even when controlling for prior crimes, future recidivism, age, and gender, African-American defendants were 45 percent more likely to be assigned higher risk scores than white defendants. In violent crime category, African-American defendants were 77 percent more likely to be assigned higher risk scores than white defendants.</a:t>
            </a:r>
            <a:endParaRPr sz="1400"/>
          </a:p>
          <a:p>
            <a:pPr indent="-317500" lvl="0" marL="457200" rtl="0" algn="l">
              <a:lnSpc>
                <a:spcPct val="98181"/>
              </a:lnSpc>
              <a:spcBef>
                <a:spcPts val="0"/>
              </a:spcBef>
              <a:spcAft>
                <a:spcPts val="0"/>
              </a:spcAft>
              <a:buSzPts val="1400"/>
              <a:buChar char="●"/>
            </a:pPr>
            <a:r>
              <a:rPr lang="en" sz="1400"/>
              <a:t>White violent recidivists were 63 percent more likely to have been misclassified as a low risk of violent recidivism, compared with African-American violent recidivists.</a:t>
            </a:r>
            <a:endParaRPr sz="1400"/>
          </a:p>
          <a:p>
            <a:pPr indent="0" lvl="0" marL="0" rtl="0" algn="l">
              <a:lnSpc>
                <a:spcPct val="90000"/>
              </a:lnSpc>
              <a:spcBef>
                <a:spcPts val="10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