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uaRcCjIXcrFm6S+As+KuNiE/t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b8b259b3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0b8b259b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0b8b259b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0b8b259b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0b8b259b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0b8b259b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0b8b259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0b8b259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4" name="Google Shape;3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0b8b259b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0b8b259b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0b8b259b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0b8b259b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0b8b259b3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0b8b259b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0b8b259b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0b8b259b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0b8b259b3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0b8b259b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b8b259b3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0b8b259b3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0b8b259b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0b8b259b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0b8b259b3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0b8b259b3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1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19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20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22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0" name="Google Shape;200;p23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p23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2" name="Google Shape;202;p23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3" name="Google Shape;203;p23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4" name="Google Shape;204;p23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2" name="Google Shape;212;p24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24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24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24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24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24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0" name="Google Shape;220;p24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4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26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g60b8b259b3_2_4"/>
          <p:cNvGrpSpPr/>
          <p:nvPr/>
        </p:nvGrpSpPr>
        <p:grpSpPr>
          <a:xfrm>
            <a:off x="5800372" y="3807170"/>
            <a:ext cx="591452" cy="140843"/>
            <a:chOff x="4137525" y="2915950"/>
            <a:chExt cx="869100" cy="207000"/>
          </a:xfrm>
        </p:grpSpPr>
        <p:sp>
          <p:nvSpPr>
            <p:cNvPr id="255" name="Google Shape;255;g60b8b259b3_2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60b8b259b3_2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60b8b259b3_2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g60b8b259b3_2_4"/>
          <p:cNvSpPr txBox="1"/>
          <p:nvPr>
            <p:ph type="ctrTitle"/>
          </p:nvPr>
        </p:nvSpPr>
        <p:spPr>
          <a:xfrm>
            <a:off x="895010" y="1321067"/>
            <a:ext cx="10402000" cy="230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59" name="Google Shape;259;g60b8b259b3_2_4"/>
          <p:cNvSpPr txBox="1"/>
          <p:nvPr>
            <p:ph idx="1" type="subTitle"/>
          </p:nvPr>
        </p:nvSpPr>
        <p:spPr>
          <a:xfrm>
            <a:off x="895000" y="4233168"/>
            <a:ext cx="10402000" cy="105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g60b8b259b3_2_4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b8b259b3_2_12"/>
          <p:cNvSpPr txBox="1"/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3" name="Google Shape;263;g60b8b259b3_2_12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0b8b259b3_2_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6" name="Google Shape;266;g60b8b259b3_2_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7" name="Google Shape;267;g60b8b259b3_2_15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b8b259b3_2_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0" name="Google Shape;270;g60b8b259b3_2_1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g60b8b259b3_2_1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g60b8b259b3_2_19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0b8b259b3_2_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5" name="Google Shape;275;g60b8b259b3_2_24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b8b259b3_2_27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78" name="Google Shape;278;g60b8b259b3_2_27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9" name="Google Shape;279;g60b8b259b3_2_27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0b8b259b3_2_31"/>
          <p:cNvSpPr txBox="1"/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g60b8b259b3_2_31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0b8b259b3_2_3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g60b8b259b3_2_34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60b8b259b3_2_34"/>
          <p:cNvSpPr txBox="1"/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7" name="Google Shape;287;g60b8b259b3_2_34"/>
          <p:cNvSpPr txBox="1"/>
          <p:nvPr>
            <p:ph idx="1" type="subTitle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g60b8b259b3_2_34"/>
          <p:cNvSpPr txBox="1"/>
          <p:nvPr>
            <p:ph idx="2" type="body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g60b8b259b3_2_34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0b8b259b3_2_41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292" name="Google Shape;292;g60b8b259b3_2_41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0b8b259b3_2_44"/>
          <p:cNvSpPr txBox="1"/>
          <p:nvPr>
            <p:ph hasCustomPrompt="1" type="title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5" name="Google Shape;295;g60b8b259b3_2_44"/>
          <p:cNvSpPr txBox="1"/>
          <p:nvPr>
            <p:ph idx="1" type="body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6" name="Google Shape;296;g60b8b259b3_2_44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b8b259b3_2_48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Google Shape;44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2" name="Google Shape;52;p1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" name="Google Shape;54;p12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4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18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0b8b259b3_2_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1" name="Google Shape;251;g60b8b259b3_2_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52" name="Google Shape;252;g60b8b259b3_2_0"/>
          <p:cNvSpPr txBox="1"/>
          <p:nvPr>
            <p:ph idx="12" type="sldNum"/>
          </p:nvPr>
        </p:nvSpPr>
        <p:spPr>
          <a:xfrm>
            <a:off x="11320333" y="6241346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0b8b259b3_2_50"/>
          <p:cNvSpPr txBox="1"/>
          <p:nvPr>
            <p:ph type="ctrTitle"/>
          </p:nvPr>
        </p:nvSpPr>
        <p:spPr>
          <a:xfrm>
            <a:off x="895010" y="1321067"/>
            <a:ext cx="10402000" cy="230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Week 3 Notes</a:t>
            </a:r>
            <a:endParaRPr sz="4800"/>
          </a:p>
        </p:txBody>
      </p:sp>
      <p:sp>
        <p:nvSpPr>
          <p:cNvPr id="304" name="Google Shape;304;g60b8b259b3_2_50"/>
          <p:cNvSpPr txBox="1"/>
          <p:nvPr>
            <p:ph idx="1" type="subTitle"/>
          </p:nvPr>
        </p:nvSpPr>
        <p:spPr>
          <a:xfrm>
            <a:off x="895000" y="4233168"/>
            <a:ext cx="10402000" cy="105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By Allen Ge, </a:t>
            </a:r>
            <a:r>
              <a:rPr lang="en-US" sz="1900"/>
              <a:t>Meishuai Li, Zeyang Zhu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0b8b259b3_2_9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Unique Case Studies</a:t>
            </a:r>
            <a:endParaRPr sz="3000"/>
          </a:p>
        </p:txBody>
      </p:sp>
      <p:sp>
        <p:nvSpPr>
          <p:cNvPr id="359" name="Google Shape;359;g60b8b259b3_2_9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Big data has allowed us to uncover fairness issues 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Big data has been used for disaster response </a:t>
            </a:r>
            <a:endParaRPr sz="1900"/>
          </a:p>
          <a:p>
            <a:pPr indent="-425450" lvl="0" marL="6096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Earthquake in Haiti 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Big data for uprisings in Tunisia 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/>
              <a:t>Target example…Our buying patterns can tell more about our pregnancies than our actual families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b8b259b3_2_10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Concerns with Big Data</a:t>
            </a:r>
            <a:endParaRPr sz="3000"/>
          </a:p>
        </p:txBody>
      </p:sp>
      <p:sp>
        <p:nvSpPr>
          <p:cNvPr id="365" name="Google Shape;365;g60b8b259b3_2_10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Anything that’s going to change the world, by definition should have the ability to change it for the worse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Data revolution also leading to issues </a:t>
            </a:r>
            <a:endParaRPr sz="1900"/>
          </a:p>
          <a:p>
            <a:pPr indent="-425450" lvl="0" marL="6096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Somebody is listening in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Big brother 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My device knowing me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/>
              <a:t>Huge implications for how we interact with machines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0b8b259b3_0_6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Deep Learning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Deep Learning</a:t>
            </a:r>
            <a:endParaRPr/>
          </a:p>
        </p:txBody>
      </p:sp>
      <p:sp>
        <p:nvSpPr>
          <p:cNvPr id="377" name="Google Shape;377;p2"/>
          <p:cNvSpPr txBox="1"/>
          <p:nvPr>
            <p:ph idx="1" type="body"/>
          </p:nvPr>
        </p:nvSpPr>
        <p:spPr>
          <a:xfrm>
            <a:off x="1154954" y="2603499"/>
            <a:ext cx="8825659" cy="365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Classification: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1.Classification Problems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2.Decision Trees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3.Random Forest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4.GRT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5.Neural Network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  -Lots of temporary data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  -Lots of computer power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78" name="Google Shape;378;p2"/>
          <p:cNvSpPr/>
          <p:nvPr/>
        </p:nvSpPr>
        <p:spPr>
          <a:xfrm>
            <a:off x="4415589" y="2971800"/>
            <a:ext cx="433137" cy="119112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2"/>
          <p:cNvSpPr txBox="1"/>
          <p:nvPr/>
        </p:nvSpPr>
        <p:spPr>
          <a:xfrm>
            <a:off x="5149516" y="3380874"/>
            <a:ext cx="2610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 adjust (1920-2010)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0" name="Google Shape;380;p2"/>
          <p:cNvCxnSpPr/>
          <p:nvPr/>
        </p:nvCxnSpPr>
        <p:spPr>
          <a:xfrm>
            <a:off x="4499811" y="4620126"/>
            <a:ext cx="649705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p2"/>
          <p:cNvSpPr txBox="1"/>
          <p:nvPr/>
        </p:nvSpPr>
        <p:spPr>
          <a:xfrm>
            <a:off x="5654842" y="4463716"/>
            <a:ext cx="3260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1960-1970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"/>
          <p:cNvSpPr txBox="1"/>
          <p:nvPr>
            <p:ph type="title"/>
          </p:nvPr>
        </p:nvSpPr>
        <p:spPr>
          <a:xfrm>
            <a:off x="1187079" y="999193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Initial Problems</a:t>
            </a:r>
            <a:endParaRPr/>
          </a:p>
        </p:txBody>
      </p:sp>
      <p:sp>
        <p:nvSpPr>
          <p:cNvPr id="388" name="Google Shape;388;p3"/>
          <p:cNvSpPr txBox="1"/>
          <p:nvPr>
            <p:ph idx="1" type="body"/>
          </p:nvPr>
        </p:nvSpPr>
        <p:spPr>
          <a:xfrm>
            <a:off x="1154954" y="2633870"/>
            <a:ext cx="8825659" cy="372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    x1           +                 </a:t>
            </a:r>
            <a:r>
              <a:rPr lang="en-US" sz="2800"/>
              <a:t>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                  </a:t>
            </a:r>
            <a:r>
              <a:rPr lang="en-US" sz="2800"/>
              <a:t>-           </a:t>
            </a:r>
            <a:r>
              <a:rPr lang="en-US" sz="2000"/>
              <a:t>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                                      x2              XOR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Newsal networks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-Multiple layer </a:t>
            </a:r>
            <a:r>
              <a:rPr lang="en-US"/>
              <a:t>perceptron</a:t>
            </a:r>
            <a:r>
              <a:rPr lang="en-US"/>
              <a:t> (MLR)            NN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-Building block</a:t>
            </a:r>
            <a:endParaRPr/>
          </a:p>
        </p:txBody>
      </p:sp>
      <p:cxnSp>
        <p:nvCxnSpPr>
          <p:cNvPr id="389" name="Google Shape;389;p3"/>
          <p:cNvCxnSpPr/>
          <p:nvPr/>
        </p:nvCxnSpPr>
        <p:spPr>
          <a:xfrm>
            <a:off x="1600200" y="4065104"/>
            <a:ext cx="2902226" cy="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3"/>
          <p:cNvCxnSpPr/>
          <p:nvPr/>
        </p:nvCxnSpPr>
        <p:spPr>
          <a:xfrm>
            <a:off x="2186609" y="2812774"/>
            <a:ext cx="0" cy="163001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3"/>
          <p:cNvCxnSpPr/>
          <p:nvPr/>
        </p:nvCxnSpPr>
        <p:spPr>
          <a:xfrm>
            <a:off x="3687417" y="2812774"/>
            <a:ext cx="0" cy="163001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3"/>
          <p:cNvSpPr/>
          <p:nvPr/>
        </p:nvSpPr>
        <p:spPr>
          <a:xfrm>
            <a:off x="4883426" y="5092811"/>
            <a:ext cx="318000" cy="105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399" name="Google Shape;399;p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Non-Linear Activation Functions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1.</a:t>
            </a:r>
            <a:r>
              <a:rPr lang="en-US"/>
              <a:t>Sigmoid</a:t>
            </a:r>
            <a:r>
              <a:rPr lang="en-US"/>
              <a:t>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2. ReLU ( Rectified Linear Unit)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3. Leaky ReLU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4.Tan H</a:t>
            </a:r>
            <a:endParaRPr/>
          </a:p>
        </p:txBody>
      </p:sp>
      <p:sp>
        <p:nvSpPr>
          <p:cNvPr id="400" name="Google Shape;400;p7"/>
          <p:cNvSpPr/>
          <p:nvPr/>
        </p:nvSpPr>
        <p:spPr>
          <a:xfrm>
            <a:off x="543339" y="3193774"/>
            <a:ext cx="611615" cy="1987826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1" name="Google Shape;401;p7"/>
          <p:cNvCxnSpPr/>
          <p:nvPr/>
        </p:nvCxnSpPr>
        <p:spPr>
          <a:xfrm>
            <a:off x="1577009" y="5181600"/>
            <a:ext cx="3074504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7"/>
          <p:cNvSpPr txBox="1"/>
          <p:nvPr/>
        </p:nvSpPr>
        <p:spPr>
          <a:xfrm>
            <a:off x="2822713" y="4812268"/>
            <a:ext cx="583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7"/>
          <p:cNvSpPr txBox="1"/>
          <p:nvPr/>
        </p:nvSpPr>
        <p:spPr>
          <a:xfrm>
            <a:off x="1716157" y="5216386"/>
            <a:ext cx="4287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 * e ^-(w1x1+w2x2+w3x3+w4x4+b)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7"/>
          <p:cNvSpPr txBox="1"/>
          <p:nvPr/>
        </p:nvSpPr>
        <p:spPr>
          <a:xfrm>
            <a:off x="6453809" y="2372139"/>
            <a:ext cx="34625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w1x1+w2x2+w3x3+w4x4 &gt;=b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w1x1+w2x2+w3x3+w4x4 &lt;b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7"/>
          <p:cNvSpPr/>
          <p:nvPr/>
        </p:nvSpPr>
        <p:spPr>
          <a:xfrm>
            <a:off x="6003236" y="2478157"/>
            <a:ext cx="477078" cy="71561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6" name="Google Shape;406;p7"/>
          <p:cNvCxnSpPr/>
          <p:nvPr/>
        </p:nvCxnSpPr>
        <p:spPr>
          <a:xfrm rot="10800000">
            <a:off x="5062330" y="2822713"/>
            <a:ext cx="78187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p7"/>
          <p:cNvCxnSpPr/>
          <p:nvPr/>
        </p:nvCxnSpPr>
        <p:spPr>
          <a:xfrm>
            <a:off x="1033670" y="3591339"/>
            <a:ext cx="23853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Perceptron</a:t>
            </a:r>
            <a:endParaRPr/>
          </a:p>
        </p:txBody>
      </p:sp>
      <p:sp>
        <p:nvSpPr>
          <p:cNvPr id="414" name="Google Shape;414;p6"/>
          <p:cNvSpPr txBox="1"/>
          <p:nvPr>
            <p:ph idx="1" type="body"/>
          </p:nvPr>
        </p:nvSpPr>
        <p:spPr>
          <a:xfrm>
            <a:off x="1154954" y="32131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15" name="Google Shape;415;p6"/>
          <p:cNvSpPr/>
          <p:nvPr/>
        </p:nvSpPr>
        <p:spPr>
          <a:xfrm rot="5400000">
            <a:off x="4428148" y="3375517"/>
            <a:ext cx="2279400" cy="21666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16" name="Google Shape;416;p6"/>
          <p:cNvCxnSpPr/>
          <p:nvPr/>
        </p:nvCxnSpPr>
        <p:spPr>
          <a:xfrm rot="10800000">
            <a:off x="2981635" y="2902174"/>
            <a:ext cx="1497600" cy="596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6"/>
          <p:cNvCxnSpPr/>
          <p:nvPr/>
        </p:nvCxnSpPr>
        <p:spPr>
          <a:xfrm rot="10800000">
            <a:off x="2968518" y="3909391"/>
            <a:ext cx="1515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6"/>
          <p:cNvCxnSpPr/>
          <p:nvPr/>
        </p:nvCxnSpPr>
        <p:spPr>
          <a:xfrm rot="10800000">
            <a:off x="2981635" y="4678017"/>
            <a:ext cx="1497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6"/>
          <p:cNvCxnSpPr/>
          <p:nvPr/>
        </p:nvCxnSpPr>
        <p:spPr>
          <a:xfrm flipH="1">
            <a:off x="2968435" y="5128591"/>
            <a:ext cx="1510800" cy="58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6"/>
          <p:cNvSpPr txBox="1"/>
          <p:nvPr/>
        </p:nvSpPr>
        <p:spPr>
          <a:xfrm>
            <a:off x="2444591" y="2769704"/>
            <a:ext cx="755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x4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3352800" y="2902226"/>
            <a:ext cx="7554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w4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4863547" y="4110568"/>
            <a:ext cx="16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perceptron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3" name="Google Shape;423;p6"/>
          <p:cNvCxnSpPr/>
          <p:nvPr/>
        </p:nvCxnSpPr>
        <p:spPr>
          <a:xfrm>
            <a:off x="6651148" y="4510678"/>
            <a:ext cx="876000" cy="0"/>
          </a:xfrm>
          <a:prstGeom prst="straightConnector1">
            <a:avLst/>
          </a:prstGeom>
          <a:noFill/>
          <a:ln cap="flat" cmpd="sng" w="539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p6"/>
          <p:cNvSpPr txBox="1"/>
          <p:nvPr/>
        </p:nvSpPr>
        <p:spPr>
          <a:xfrm>
            <a:off x="7573618" y="4308685"/>
            <a:ext cx="21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       1or 0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5" name="Google Shape;425;p6"/>
          <p:cNvCxnSpPr/>
          <p:nvPr/>
        </p:nvCxnSpPr>
        <p:spPr>
          <a:xfrm flipH="1" rot="10800000">
            <a:off x="5883965" y="3319096"/>
            <a:ext cx="503700" cy="312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6"/>
          <p:cNvSpPr txBox="1"/>
          <p:nvPr/>
        </p:nvSpPr>
        <p:spPr>
          <a:xfrm>
            <a:off x="6338497" y="3110119"/>
            <a:ext cx="205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Activation Function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6"/>
          <p:cNvSpPr txBox="1"/>
          <p:nvPr/>
        </p:nvSpPr>
        <p:spPr>
          <a:xfrm>
            <a:off x="6758609" y="4110568"/>
            <a:ext cx="4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Bias variance trade off</a:t>
            </a:r>
            <a:endParaRPr/>
          </a:p>
        </p:txBody>
      </p:sp>
      <p:sp>
        <p:nvSpPr>
          <p:cNvPr id="434" name="Google Shape;434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cxnSp>
        <p:nvCxnSpPr>
          <p:cNvPr id="435" name="Google Shape;435;p4"/>
          <p:cNvCxnSpPr/>
          <p:nvPr/>
        </p:nvCxnSpPr>
        <p:spPr>
          <a:xfrm>
            <a:off x="1985211" y="6220326"/>
            <a:ext cx="5522494" cy="0"/>
          </a:xfrm>
          <a:prstGeom prst="straightConnector1">
            <a:avLst/>
          </a:prstGeom>
          <a:noFill/>
          <a:ln cap="flat" cmpd="sng" w="476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4"/>
          <p:cNvCxnSpPr/>
          <p:nvPr/>
        </p:nvCxnSpPr>
        <p:spPr>
          <a:xfrm rot="10800000">
            <a:off x="2375210" y="2051824"/>
            <a:ext cx="0" cy="4482791"/>
          </a:xfrm>
          <a:prstGeom prst="straightConnector1">
            <a:avLst/>
          </a:prstGeom>
          <a:noFill/>
          <a:ln cap="flat" cmpd="sng" w="476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7" name="Google Shape;437;p4"/>
          <p:cNvSpPr/>
          <p:nvPr/>
        </p:nvSpPr>
        <p:spPr>
          <a:xfrm rot="-10602553">
            <a:off x="2488435" y="-574475"/>
            <a:ext cx="9315248" cy="666608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4"/>
          <p:cNvSpPr/>
          <p:nvPr/>
        </p:nvSpPr>
        <p:spPr>
          <a:xfrm rot="8619687">
            <a:off x="1930348" y="-2385022"/>
            <a:ext cx="6347684" cy="6080143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476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2375210" y="2419815"/>
            <a:ext cx="256478" cy="183685"/>
          </a:xfrm>
          <a:prstGeom prst="ellipse">
            <a:avLst/>
          </a:prstGeom>
          <a:solidFill>
            <a:srgbClr val="FFFF00"/>
          </a:solidFill>
          <a:ln cap="rnd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4"/>
          <p:cNvSpPr txBox="1"/>
          <p:nvPr/>
        </p:nvSpPr>
        <p:spPr>
          <a:xfrm>
            <a:off x="2729948" y="2186609"/>
            <a:ext cx="1616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Fitting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1" name="Google Shape;441;p4"/>
          <p:cNvSpPr txBox="1"/>
          <p:nvPr/>
        </p:nvSpPr>
        <p:spPr>
          <a:xfrm>
            <a:off x="4346713" y="3061918"/>
            <a:ext cx="16697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2" name="Google Shape;442;p4"/>
          <p:cNvSpPr txBox="1"/>
          <p:nvPr/>
        </p:nvSpPr>
        <p:spPr>
          <a:xfrm>
            <a:off x="4850296" y="4984595"/>
            <a:ext cx="1762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3" name="Google Shape;443;p4"/>
          <p:cNvSpPr txBox="1"/>
          <p:nvPr/>
        </p:nvSpPr>
        <p:spPr>
          <a:xfrm>
            <a:off x="1696278" y="3458817"/>
            <a:ext cx="678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p4"/>
          <p:cNvSpPr txBox="1"/>
          <p:nvPr/>
        </p:nvSpPr>
        <p:spPr>
          <a:xfrm>
            <a:off x="3074504" y="6353474"/>
            <a:ext cx="2849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No. of NN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4"/>
          <p:cNvSpPr/>
          <p:nvPr/>
        </p:nvSpPr>
        <p:spPr>
          <a:xfrm>
            <a:off x="6520070" y="2292627"/>
            <a:ext cx="1152939" cy="39277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FFEDF8"/>
              </a:gs>
              <a:gs pos="74000">
                <a:srgbClr val="F37BBA"/>
              </a:gs>
              <a:gs pos="83000">
                <a:srgbClr val="F37BBA"/>
              </a:gs>
              <a:gs pos="100000">
                <a:srgbClr val="F6A8D1"/>
              </a:gs>
            </a:gsLst>
            <a:lin ang="2400000" scaled="0"/>
          </a:gradFill>
          <a:ln cap="flat" cmpd="sng" w="9525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4"/>
          <p:cNvSpPr txBox="1"/>
          <p:nvPr/>
        </p:nvSpPr>
        <p:spPr>
          <a:xfrm>
            <a:off x="7767793" y="2692586"/>
            <a:ext cx="169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Fitting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4"/>
          <p:cNvSpPr/>
          <p:nvPr/>
        </p:nvSpPr>
        <p:spPr>
          <a:xfrm>
            <a:off x="7507705" y="2796209"/>
            <a:ext cx="260088" cy="1267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Gradient </a:t>
            </a:r>
            <a:r>
              <a:rPr lang="en-US"/>
              <a:t>Descent</a:t>
            </a:r>
            <a:endParaRPr/>
          </a:p>
        </p:txBody>
      </p:sp>
      <p:sp>
        <p:nvSpPr>
          <p:cNvPr id="454" name="Google Shape;454;p5"/>
          <p:cNvSpPr txBox="1"/>
          <p:nvPr>
            <p:ph idx="1" type="body"/>
          </p:nvPr>
        </p:nvSpPr>
        <p:spPr>
          <a:xfrm>
            <a:off x="7203805" y="2603500"/>
            <a:ext cx="444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1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►"/>
            </a:pPr>
            <a:r>
              <a:rPr lang="en-US" sz="2200">
                <a:solidFill>
                  <a:srgbClr val="000000"/>
                </a:solidFill>
              </a:rPr>
              <a:t>Deep network are trained using gradient descent </a:t>
            </a:r>
            <a:endParaRPr sz="2200">
              <a:solidFill>
                <a:srgbClr val="000000"/>
              </a:solidFill>
            </a:endParaRPr>
          </a:p>
          <a:p>
            <a:pPr indent="-3441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►"/>
            </a:pPr>
            <a:r>
              <a:rPr lang="en-US" sz="2200">
                <a:solidFill>
                  <a:srgbClr val="000000"/>
                </a:solidFill>
              </a:rPr>
              <a:t>Back propagation is often how you do gradient descent with neural networks</a:t>
            </a:r>
            <a:endParaRPr sz="2200">
              <a:solidFill>
                <a:srgbClr val="000000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55" name="Google Shape;4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25" y="2730601"/>
            <a:ext cx="5850499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0b8b259b3_2_56"/>
          <p:cNvSpPr txBox="1"/>
          <p:nvPr>
            <p:ph type="ctrTitle"/>
          </p:nvPr>
        </p:nvSpPr>
        <p:spPr>
          <a:xfrm>
            <a:off x="895010" y="1321067"/>
            <a:ext cx="10402000" cy="230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Big Data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0b8b259b3_2_6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Introduction</a:t>
            </a:r>
            <a:endParaRPr sz="3000"/>
          </a:p>
        </p:txBody>
      </p:sp>
      <p:sp>
        <p:nvSpPr>
          <p:cNvPr id="315" name="Google Shape;315;g60b8b259b3_2_6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Every object generates data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Why is this trend emerging now</a:t>
            </a:r>
            <a:r>
              <a:rPr lang="en-US" sz="1900"/>
              <a:t>? Because </a:t>
            </a:r>
            <a:r>
              <a:rPr lang="en-US" sz="1900"/>
              <a:t>now we have the technology to digitize all existing knowledge, whereas this thing did not exist earlier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Information is coming from all different kinds of sources, which did not exist before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 byproduct of our increasing use of technology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2020, data volume would be 40 zetabytes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40 zetabyes = grains of sand on earth * 75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Data processing in last two years = data proc in last 3000 years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b8b259b3_2_6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Analogies</a:t>
            </a:r>
            <a:endParaRPr sz="3000"/>
          </a:p>
        </p:txBody>
      </p:sp>
      <p:sp>
        <p:nvSpPr>
          <p:cNvPr id="321" name="Google Shape;321;g60b8b259b3_2_6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Copernicus collected astronomical data – data for the visible world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Microscope opened up the invisible world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Atomic world was opened up by electron microscope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Supervisible world - Big data is a microscope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1900"/>
              <a:t>We collect lots of data and we use powerful </a:t>
            </a:r>
            <a:r>
              <a:rPr lang="en-US" sz="1900"/>
              <a:t>algorithms</a:t>
            </a:r>
            <a:r>
              <a:rPr lang="en-US" sz="1900"/>
              <a:t> to parse through this data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0b8b259b3_2_7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Emerging Big Data</a:t>
            </a:r>
            <a:endParaRPr sz="3000"/>
          </a:p>
        </p:txBody>
      </p:sp>
      <p:sp>
        <p:nvSpPr>
          <p:cNvPr id="327" name="Google Shape;327;g60b8b259b3_2_7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Before</a:t>
            </a:r>
            <a:endParaRPr sz="1900"/>
          </a:p>
          <a:p>
            <a:pPr indent="-425450" lvl="0" marL="6096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We thought of things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Wrote them down = knowledge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Now</a:t>
            </a:r>
            <a:endParaRPr sz="1900"/>
          </a:p>
          <a:p>
            <a:pPr indent="-425450" lvl="0" marL="609600" rtl="0" algn="l">
              <a:spcBef>
                <a:spcPts val="21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Bunch of information- not </a:t>
            </a:r>
            <a:r>
              <a:rPr lang="en-US" sz="1900"/>
              <a:t>knowledge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Play around with it until it becomes knowledge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Every action that we do creates data – that data is mostly meaningless in the raw form until someone contextualizes it and gives meaning to it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b8b259b3_2_7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is Big Data Happening Now?</a:t>
            </a:r>
            <a:endParaRPr sz="3000"/>
          </a:p>
        </p:txBody>
      </p:sp>
      <p:sp>
        <p:nvSpPr>
          <p:cNvPr id="333" name="Google Shape;333;g60b8b259b3_2_7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Development of internet 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Rapidly increasing the amount of data available 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Ubiquity of small scale devices that can act as crowdsourced sensors 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Accelerating data storage capacity and computing power at low cost 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Moore’s law 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Development of cloud computing, e.g., AWS 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Development of distributed platforms e.g., Hadoop, Apache Spark 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/>
              <a:t>Development of ML algorithms to process this data </a:t>
            </a:r>
            <a:endParaRPr sz="1900"/>
          </a:p>
          <a:p>
            <a:pPr indent="-425450" lvl="1" marL="12192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/>
              <a:t>One has led to the other Big data spurred ML, which in turn led to need for more data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0b8b259b3_2_8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Case: Social Media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39" name="Google Shape;339;g60b8b259b3_2_80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data could be collected?</a:t>
            </a:r>
            <a:endParaRPr sz="2400"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Interests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Likes/posts/messages/friends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Photographs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Relationship status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Birthday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Work and educational history, etc.</a:t>
            </a:r>
            <a:endParaRPr sz="1900"/>
          </a:p>
        </p:txBody>
      </p:sp>
      <p:sp>
        <p:nvSpPr>
          <p:cNvPr id="340" name="Google Shape;340;g60b8b259b3_2_80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Who could use this data?</a:t>
            </a:r>
            <a:endParaRPr sz="2400"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Finding potential matches – new feature coming up </a:t>
            </a:r>
            <a:endParaRPr sz="2400"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Advertisements </a:t>
            </a:r>
            <a:endParaRPr sz="2400"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Cambridge Analytica – Political parties around the world to spread targeted political campaigns</a:t>
            </a:r>
            <a:endParaRPr sz="2400"/>
          </a:p>
          <a:p>
            <a:pPr indent="-425450" lvl="1" marL="1219200" rtl="0" algn="l"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sz="2400"/>
              <a:t>American and Indian voters, etc. 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0b8b259b3_2_8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Case: Vending Machine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6" name="Google Shape;346;g60b8b259b3_2_86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data could be collected?</a:t>
            </a:r>
            <a:endParaRPr sz="2400"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products sell the most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Payment information about people (if they use electronic payment) 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Time/days when purchases peak or fade 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Locations of vending machines where people buy these products </a:t>
            </a:r>
            <a:endParaRPr sz="2400"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Locations of products inside the machines which were picked up</a:t>
            </a:r>
            <a:endParaRPr sz="1900"/>
          </a:p>
        </p:txBody>
      </p:sp>
      <p:sp>
        <p:nvSpPr>
          <p:cNvPr id="347" name="Google Shape;347;g60b8b259b3_2_86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Who could use this data?</a:t>
            </a:r>
            <a:endParaRPr sz="2400"/>
          </a:p>
          <a:p>
            <a:pPr indent="-457200" lvl="0" marL="609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/>
              <a:t>Could help them decide where to place physical stores/distribution centers, etc. so as to maximize their profits </a:t>
            </a:r>
            <a:endParaRPr sz="2400"/>
          </a:p>
          <a:p>
            <a:pPr indent="-457200" lvl="0" marL="609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</a:pPr>
            <a:r>
              <a:rPr lang="en-US" sz="2400"/>
              <a:t>Could also help in the design of better vending machines</a:t>
            </a:r>
            <a:endParaRPr sz="24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0b8b259b3_2_9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Case Study: Flu Prediction</a:t>
            </a:r>
            <a:endParaRPr sz="3000"/>
          </a:p>
        </p:txBody>
      </p:sp>
      <p:sp>
        <p:nvSpPr>
          <p:cNvPr id="353" name="Google Shape;353;g60b8b259b3_2_9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Old method – Accumulating info submitted by doctors about patient visits 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2 weeks to reach CDC 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Google uses search results of “flu” to predict outbreak in real-time</a:t>
            </a:r>
            <a:endParaRPr sz="19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900"/>
              <a:t>Issues:</a:t>
            </a:r>
            <a:endParaRPr sz="1900"/>
          </a:p>
          <a:p>
            <a:pPr indent="-425450" lvl="0" marL="609600" rtl="0" algn="l">
              <a:spcBef>
                <a:spcPts val="21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Flu mentioned several times in the news…ppl interested in this..drove up Google Search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2017-09-17T23:50:44Z</dcterms:created>
  <dc:creator>Enping Jiang</dc:creator>
</cp:coreProperties>
</file>