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943DF7-6E3B-4BCE-98E3-172BEC32A323}">
  <a:tblStyle styleId="{C0943DF7-6E3B-4BCE-98E3-172BEC32A3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63"/>
  </p:normalViewPr>
  <p:slideViewPr>
    <p:cSldViewPr snapToGrid="0">
      <p:cViewPr varScale="1">
        <p:scale>
          <a:sx n="156" d="100"/>
          <a:sy n="156" d="100"/>
        </p:scale>
        <p:origin x="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a4d59b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a4d59bf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a4d59b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a4d59b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99f76ed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99f76ed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99f76ed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99f76ed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099f76ed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099f76ed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099f76ed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099f76ed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99f76ed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99f76ed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99f76ed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99f76ed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9f8277d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9f8277d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99f76edc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99f76edc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440" y="1353272"/>
            <a:ext cx="5427025" cy="30545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-40050" y="-161050"/>
            <a:ext cx="9144000" cy="16650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 to Machine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-45150" y="4353950"/>
            <a:ext cx="9234300" cy="792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Calvary Gollwitzer, Tevin Julien, Kevin Walters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45475" y="4042550"/>
            <a:ext cx="141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73763"/>
                </a:solidFill>
              </a:rPr>
              <a:t>IST 402 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85800" y="1017725"/>
            <a:ext cx="874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Regression models are used to predict variables that are continuous and can be put on a number line somewhere.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Price of a stock, Crop yields, Real estate prices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Simple way to think of it is to predict a variable based on a condition, like traffic based on time of day.</a:t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123" y="2302375"/>
            <a:ext cx="4840675" cy="27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5800" y="2677425"/>
            <a:ext cx="4002000" cy="2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Computer looks for correlation between features but can take in many more variables then a human and is much more precise in its prediction.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(A brief overview)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is a category of machine learning separate from classical learning.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RL, the model is not given any data to work with…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the model has an environment that it can interact within where it is given a reward system for performing well towards its goal.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Model is tasked with trying to balance a bat on a point.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Simulation is run over and over again and the model slowly learns over time what actions prove most fruitful for it (how long the bat stays balanced)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Eventually the model becomes proficient at balancing a bat because it has learned what actions and reactions work best for it.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for Machine Learning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621475"/>
            <a:ext cx="85206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Consists of understanding that humans can use a computer to recognize algorithms or patterns.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Computers are far more capable than humans to recognize, analyze and comprehend data and the hidden patterns that lie within them.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realization birthed the creation of machine learning.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single true goal of machine learning is to predict results based on incoming data. THAT IS IT.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Machine learning 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 idea of machine learning can be broken up into 4 main categories.</a:t>
            </a:r>
            <a:endParaRPr sz="24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Classical Learning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Reinforcement Learning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Neural Nets And Deep Learning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Ensemble Methods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225" y="1739724"/>
            <a:ext cx="4620550" cy="31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Machine Learning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Encompasses Supervised and Unsupervised learning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As well as all the subcategories that fall within those 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Also includes Ensemble Learning Methods</a:t>
            </a:r>
            <a:endParaRPr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Several classical ML models, aggregate their predictions to get final prediction</a:t>
            </a:r>
            <a:endParaRPr sz="1800"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 one of the earliest forms of general machine learning because it is a basic concept.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Has been around since the 50’s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Came from solving pure math tasks like pattern in numbers and proximity of data points</a:t>
            </a:r>
            <a:endParaRPr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Learning (Unsupervised)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8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Unsupervised learning occurs when a machine learning model is given data without labels.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model simply looks for patterns within the features of the data.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Ex.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Machine is given a dataset of people who do and don’t have cancer. The machine only has the different features of each person to recognize patterns between them that may associate to cancer.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400" y="724425"/>
            <a:ext cx="4262951" cy="42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Classical Learning (</a:t>
            </a:r>
            <a:r>
              <a:rPr lang="en" sz="2400">
                <a:solidFill>
                  <a:schemeClr val="dk2"/>
                </a:solidFill>
              </a:rPr>
              <a:t>Supervised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5775250" y="1017725"/>
            <a:ext cx="3223800" cy="20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Regression</a:t>
            </a:r>
            <a:endParaRPr b="1" u="sng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Linear Regression Models</a:t>
            </a:r>
            <a:endParaRPr sz="12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when the variable you are looking to predict is continuous and can be plotted on a line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Ex.  crop yields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Polynomial Regression Models</a:t>
            </a:r>
            <a:endParaRPr sz="1200" b="1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when the variable can be predicted on a curved line 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4294967295"/>
          </p:nvPr>
        </p:nvSpPr>
        <p:spPr>
          <a:xfrm>
            <a:off x="0" y="1089025"/>
            <a:ext cx="3478213" cy="2517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Classification</a:t>
            </a:r>
            <a:endParaRPr b="1" u="sng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Binary </a:t>
            </a:r>
            <a:r>
              <a:rPr lang="en" sz="1200"/>
              <a:t>- two outcomes (yes/no)</a:t>
            </a:r>
            <a:endParaRPr sz="1200"/>
          </a:p>
          <a:p>
            <a:pPr marL="97155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Ex. Does patient have cancer?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Multi-class </a:t>
            </a:r>
            <a:r>
              <a:rPr lang="en" sz="1200"/>
              <a:t>- more than two possibilities for the variable being predicted </a:t>
            </a:r>
            <a:endParaRPr sz="1200"/>
          </a:p>
          <a:p>
            <a:pPr marL="97155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Ex. outcome of an election</a:t>
            </a: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2" y="1372350"/>
            <a:ext cx="2721850" cy="31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338" y="3249075"/>
            <a:ext cx="1801825" cy="18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2475" y="3491200"/>
            <a:ext cx="1559700" cy="15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08350" y="2384625"/>
            <a:ext cx="4378500" cy="9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Precision 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Out of all positive predictions , how many actually are positive ?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68625" y="3542375"/>
            <a:ext cx="45024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Recall 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positive values in the data set, how many are predicted positive?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08350" y="1226875"/>
            <a:ext cx="43785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Accuracy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all ground truth labels, how many were predicted right?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374575" y="1440025"/>
            <a:ext cx="20292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      TP+TN     .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TP+FN+FP+TN 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374575" y="2615113"/>
            <a:ext cx="20292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      TP     .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+FN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374575" y="3840425"/>
            <a:ext cx="20292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      TP    .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TP+FN 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043300" y="4509250"/>
            <a:ext cx="58527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*Reverse functions to focus on negatives (different classifier)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30625" y="2045075"/>
            <a:ext cx="6700500" cy="2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*Dumb classifiers that have good accuracies = data imbalance or data skew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Matrix- How Accurate is Your Model?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361400" y="866500"/>
          <a:ext cx="4605650" cy="3938000"/>
        </p:xfrm>
        <a:graphic>
          <a:graphicData uri="http://schemas.openxmlformats.org/drawingml/2006/table">
            <a:tbl>
              <a:tblPr>
                <a:noFill/>
                <a:tableStyleId>{C0943DF7-6E3B-4BCE-98E3-172BEC32A323}</a:tableStyleId>
              </a:tblPr>
              <a:tblGrid>
                <a:gridCol w="230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True Positive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TP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 Negative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FN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False Positive 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FP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True Negative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TN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Google Shape;113;p20"/>
          <p:cNvSpPr txBox="1"/>
          <p:nvPr/>
        </p:nvSpPr>
        <p:spPr>
          <a:xfrm>
            <a:off x="5408738" y="706225"/>
            <a:ext cx="3631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- correctly classified as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- correctly classified as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- falsely classified as 1 (correct is 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- falsely classified as 0 (correct is 1)</a:t>
            </a:r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5616675" y="1904150"/>
          <a:ext cx="3215625" cy="2915590"/>
        </p:xfrm>
        <a:graphic>
          <a:graphicData uri="http://schemas.openxmlformats.org/drawingml/2006/table">
            <a:tbl>
              <a:tblPr>
                <a:noFill/>
                <a:tableStyleId>{C0943DF7-6E3B-4BCE-98E3-172BEC32A323}</a:tableStyleId>
              </a:tblPr>
              <a:tblGrid>
                <a:gridCol w="10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Ground Truth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of Hypothesis function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h(x)~y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Classification 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5700"/>
            <a:ext cx="4065000" cy="17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Predicts which individual will win an election (multi-class problem)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put into the model would be features about prior elections and other factors, and the variable would be who won the election.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376700" y="1265700"/>
            <a:ext cx="4843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Binary Class: F: for the election (one k-dataset)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many candidates stood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Year of election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How many from the democrats party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many from republicain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Label:  won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638750" y="3050400"/>
            <a:ext cx="58665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The easiest way to create a multi-class classification model is to break it down into multiple binary classification models in a one vs. all classification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Take the predictions from the majority of the binary classifiers to determine overall decision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832</Words>
  <Application>Microsoft Macintosh PowerPoint</Application>
  <PresentationFormat>On-screen Show (16:9)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Introduction to Machine Learning</vt:lpstr>
      <vt:lpstr>Needs for Machine Learning</vt:lpstr>
      <vt:lpstr>Different types of Machine learning </vt:lpstr>
      <vt:lpstr>Classical Machine Learning</vt:lpstr>
      <vt:lpstr>Classical Learning (Unsupervised)</vt:lpstr>
      <vt:lpstr>Classical Learning (Supervised) </vt:lpstr>
      <vt:lpstr>Binary Classification</vt:lpstr>
      <vt:lpstr>Confusion Matrix- How Accurate is Your Model?</vt:lpstr>
      <vt:lpstr>Multi-Class Classification </vt:lpstr>
      <vt:lpstr>Regression Models</vt:lpstr>
      <vt:lpstr>Reinforcement Learning (A brief overview)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Calvary Gollwitzer</dc:creator>
  <cp:lastModifiedBy>Liang Sr., Yu</cp:lastModifiedBy>
  <cp:revision>3</cp:revision>
  <dcterms:modified xsi:type="dcterms:W3CDTF">2019-10-13T02:53:46Z</dcterms:modified>
</cp:coreProperties>
</file>