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8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embeddedFontLst>
    <p:embeddedFont>
      <p:font typeface="Average" panose="02000503040000020003" pitchFamily="2" charset="77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uaRcCjIXcrFm6S+As+KuNiE/t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0b8b259b3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0b8b259b3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0b8b259b3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60b8b259b3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0b8b259b3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60b8b259b3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0b8b259b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0b8b259b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74" name="Google Shape;37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0" name="Google Shape;4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0b8b259b3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0b8b259b3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0b8b259b3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0b8b259b3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0b8b259b3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0b8b259b3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0b8b259b3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0b8b259b3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0b8b259b3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0b8b259b3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0b8b259b3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0b8b259b3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0b8b259b3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0b8b259b3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0b8b259b3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0b8b259b3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Google Shape;28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0" name="Google Shape;30;p10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6" name="Google Shape;126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4" name="Google Shape;134;p1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4" name="Google Shape;144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2" name="Google Shape;152;p2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1" name="Google Shape;161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9" name="Google Shape;169;p2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0" name="Google Shape;170;p21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1" name="Google Shape;181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9" name="Google Shape;189;p2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04" name="Google Shape;204;p23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205;p23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6" name="Google Shape;206;p2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2" name="Google Shape;212;p24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5" name="Google Shape;215;p24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8" name="Google Shape;218;p24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20" name="Google Shape;220;p24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24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p2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4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28" name="Google Shape;228;p25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3" name="Google Shape;233;p2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42" name="Google Shape;242;p26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43" name="Google Shape;243;p26"/>
          <p:cNvSpPr txBox="1">
            <a:spLocks noGrp="1"/>
          </p:cNvSpPr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6"/>
          <p:cNvSpPr txBox="1">
            <a:spLocks noGrp="1"/>
          </p:cNvSpPr>
          <p:nvPr>
            <p:ph type="body" idx="1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5" name="Google Shape;245;p2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1896-167F-194E-8717-0020A48E4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9C9E8-7862-DB49-9778-8FCF99155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7FCB6-AE06-B745-A2C0-0994D367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5639-257E-7B4B-AE9B-D13E6B2F9FD7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53960-2A59-9345-ABB7-12A25697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357FD-BA52-8741-8D8F-C7FCC80F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5052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8E0F-D4A5-1946-8707-0D0AACA1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02930-6675-D24A-9752-3A08C0FE9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09765-8A37-7247-A230-A4474977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5639-257E-7B4B-AE9B-D13E6B2F9FD7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C57D-3B8E-A944-9FDE-9D955764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FE0B8-2E08-B34D-B87C-BAE76F8B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7681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6323D-8AAD-5B4E-B3BF-EF23D1A1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E9BD0-C197-CB42-B19C-B9474164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DD11A-5EE1-5542-BF65-61A243FB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5639-257E-7B4B-AE9B-D13E6B2F9FD7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0452E-F367-B94E-863C-4C73D90E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44F1-B3BA-F642-9133-1CFAC7FD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597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F2A9-BB50-6440-849A-9C2D29B5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FBA5B-F3A9-B047-9BA9-49076D9DB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7C389-E0A8-714E-994B-EC842A581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ADB06-8179-7E4A-B3C2-ABD77F84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5639-257E-7B4B-AE9B-D13E6B2F9FD7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42549-1C7E-BD4C-9946-FB0DFC0F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5B59E-239B-4D4D-AF25-C9250092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3925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0810-EBC5-A243-867B-EE1598E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67C77-F1ED-B84B-B8D9-A107C1C31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F9E0D-964E-494D-9EF6-F464DD063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D4374-03A6-1546-8BDC-FE81EADF7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16DF6-5989-394C-837A-F2A47272F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738A0-9706-2B45-B1AE-2FA4AA91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5639-257E-7B4B-AE9B-D13E6B2F9FD7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B1F2A-171D-FC48-B88F-220F7366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E4276-E286-2A40-8FCF-43979D31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7036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BA9C-3B64-D24E-88F6-9DF8D5E0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C8E2F-8C68-C643-89D0-37DBF74E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5639-257E-7B4B-AE9B-D13E6B2F9FD7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91A18-D3F2-6149-A8BE-8549B7A5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8685A-07EB-5D43-B09A-94508969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9492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FF85A-4B43-334E-B6DF-B770429D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5639-257E-7B4B-AE9B-D13E6B2F9FD7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0C6EB-4F5E-0846-9127-5162028D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5FA72-5ACC-3246-95C8-8562AD47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07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4397-C81B-6D4B-87E5-A2035CB8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6CB7C-29EF-F542-A4C1-B9D7F1378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991AE-14E4-CF49-8E3C-56F398B98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CB22D-84BB-D74A-803B-45A093E5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5639-257E-7B4B-AE9B-D13E6B2F9FD7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D3F95-15AA-3548-845E-ABBB856A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56AAC-EF3A-DA49-A2EA-473A6183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63613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5CE5-C141-774C-940E-5D300CA4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A9643A-C0F6-A241-B734-7E6DF083F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E1983-C478-CE4E-8E17-43C41E0E4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EFD72-DA18-4A48-91CB-5B158A33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5639-257E-7B4B-AE9B-D13E6B2F9FD7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383E8-32B1-6C4D-BE0A-BDD5407C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8B94-8EEA-0F40-9F15-12422EAD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00617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C783-5235-9F4A-92A4-E7F9B7F9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9BF9D-BCC0-AB49-B5D7-1ABFBE88B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C1B5-27F6-0D4A-AA31-64B75463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5639-257E-7B4B-AE9B-D13E6B2F9FD7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8FE8E-DDA8-5D46-AFAE-913E8241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D404B-473E-6C44-A356-DBB53843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92195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921C7-1B75-3348-9B3B-400EC2DA8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FBC1C-2C4B-F64F-BFF7-D9501E6D7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5E3BA-1F54-D249-AB1E-B139D810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5639-257E-7B4B-AE9B-D13E6B2F9FD7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B5778-BCE7-BA43-8460-948ADED0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FDB9D-4103-B547-957E-E2754192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41664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0b8b259b3_2_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g60b8b259b3_2_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67" name="Google Shape;267;g60b8b259b3_2_15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569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Google Shape;44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2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2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2" name="Google Shape;52;p12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0b8b259b3_2_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g60b8b259b3_2_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1" name="Google Shape;271;g60b8b259b3_2_19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2" name="Google Shape;272;g60b8b259b3_2_19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8" name="Google Shape;88;p1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7" name="Google Shape;97;p17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7" name="Google Shape;107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6" name="Google Shape;116;p1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Google Shape;11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9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9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" name="Google Shape;19;p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0" name="Google Shape;20;p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Google Shape;24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E64FB0-701C-0D4D-B868-23961015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FD9B9-7AA5-504A-87E3-099CFA0A7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0D09-9FB9-B746-9021-71C91B758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06BE7-8FD0-2C4B-96D5-6C224399B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F04E0-38B1-E144-A999-BBF6A280D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0b8b259b3_2_5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Week 3 Notes</a:t>
            </a:r>
            <a:endParaRPr sz="4800"/>
          </a:p>
        </p:txBody>
      </p:sp>
      <p:sp>
        <p:nvSpPr>
          <p:cNvPr id="304" name="Google Shape;304;g60b8b259b3_2_5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By Allen Ge, Meishuai Li, Zeyang Zhu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0b8b259b3_2_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Unique Case Studies</a:t>
            </a:r>
            <a:endParaRPr sz="3000"/>
          </a:p>
        </p:txBody>
      </p:sp>
      <p:sp>
        <p:nvSpPr>
          <p:cNvPr id="359" name="Google Shape;359;g60b8b259b3_2_9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Big data has allowed us to uncover fairness issues </a:t>
            </a:r>
            <a:endParaRPr sz="2400"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400" dirty="0"/>
              <a:t>Big data has been used for disaster response </a:t>
            </a:r>
            <a:endParaRPr sz="2400" dirty="0"/>
          </a:p>
          <a:p>
            <a:pPr marL="609600" lvl="0" indent="-425450" algn="l" rtl="0">
              <a:spcBef>
                <a:spcPts val="2100"/>
              </a:spcBef>
              <a:spcAft>
                <a:spcPts val="0"/>
              </a:spcAft>
              <a:buSzPts val="1900"/>
              <a:buChar char="●"/>
            </a:pPr>
            <a:r>
              <a:rPr lang="en-US" sz="2400" dirty="0"/>
              <a:t>Earthquake in Haiti </a:t>
            </a:r>
            <a:endParaRPr sz="2400"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400" dirty="0"/>
              <a:t>Big data for uprisings in Tunisia </a:t>
            </a:r>
            <a:endParaRPr sz="2400"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2400" dirty="0"/>
              <a:t>Target example…Our buying patterns can tell more about our pregnancies than our actual families</a:t>
            </a:r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0b8b259b3_2_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Concerns with Big Data</a:t>
            </a:r>
            <a:endParaRPr sz="3000"/>
          </a:p>
        </p:txBody>
      </p:sp>
      <p:sp>
        <p:nvSpPr>
          <p:cNvPr id="365" name="Google Shape;365;g60b8b259b3_2_10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Anything that’s going to change the world, by definition should have the ability to change it for the worse</a:t>
            </a:r>
            <a:endParaRPr sz="2000"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000" dirty="0"/>
              <a:t>Data revolution also leading to issues </a:t>
            </a:r>
            <a:endParaRPr sz="2000" dirty="0"/>
          </a:p>
          <a:p>
            <a:pPr marL="609600" lvl="0" indent="-425450" algn="l" rtl="0">
              <a:spcBef>
                <a:spcPts val="2100"/>
              </a:spcBef>
              <a:spcAft>
                <a:spcPts val="0"/>
              </a:spcAft>
              <a:buSzPts val="1900"/>
              <a:buChar char="●"/>
            </a:pPr>
            <a:r>
              <a:rPr lang="en-US" sz="2000" dirty="0"/>
              <a:t>Somebody is listening in</a:t>
            </a:r>
            <a:endParaRPr sz="2000" dirty="0"/>
          </a:p>
          <a:p>
            <a:pPr marL="609600" lvl="0" indent="-4254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2000" dirty="0"/>
              <a:t>Big brother </a:t>
            </a:r>
            <a:endParaRPr sz="2000" dirty="0"/>
          </a:p>
          <a:p>
            <a:pPr marL="609600" lvl="0" indent="-4254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2000" dirty="0"/>
              <a:t>My device knowing me</a:t>
            </a:r>
            <a:endParaRPr sz="2000"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2000" dirty="0"/>
              <a:t>Huge implications for how we interact with machines</a:t>
            </a:r>
            <a:endParaRPr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0b8b259b3_0_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Deep Learning</a:t>
            </a:r>
            <a:endParaRPr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Deep Learning</a:t>
            </a:r>
            <a:endParaRPr/>
          </a:p>
        </p:txBody>
      </p:sp>
      <p:sp>
        <p:nvSpPr>
          <p:cNvPr id="377" name="Google Shape;377;p2"/>
          <p:cNvSpPr txBox="1">
            <a:spLocks noGrp="1"/>
          </p:cNvSpPr>
          <p:nvPr>
            <p:ph type="body" idx="1"/>
          </p:nvPr>
        </p:nvSpPr>
        <p:spPr>
          <a:xfrm>
            <a:off x="1154954" y="2603499"/>
            <a:ext cx="8825659" cy="365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Classification:</a:t>
            </a:r>
            <a:endParaRPr dirty="0"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dirty="0"/>
              <a:t>1.Classification Problems</a:t>
            </a:r>
            <a:endParaRPr dirty="0"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dirty="0"/>
              <a:t>2.Decision Trees</a:t>
            </a:r>
            <a:endParaRPr dirty="0"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dirty="0"/>
              <a:t>3.Random Forest</a:t>
            </a:r>
            <a:endParaRPr dirty="0"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dirty="0"/>
              <a:t>4.GRT</a:t>
            </a:r>
            <a:endParaRPr dirty="0"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dirty="0"/>
              <a:t>5.Neural Network</a:t>
            </a:r>
            <a:endParaRPr dirty="0"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dirty="0"/>
              <a:t>   -Lots of temporary data</a:t>
            </a:r>
            <a:endParaRPr dirty="0"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dirty="0"/>
              <a:t>   -Lots of computer power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sp>
        <p:nvSpPr>
          <p:cNvPr id="378" name="Google Shape;378;p2"/>
          <p:cNvSpPr/>
          <p:nvPr/>
        </p:nvSpPr>
        <p:spPr>
          <a:xfrm>
            <a:off x="4415589" y="2971800"/>
            <a:ext cx="433137" cy="1191126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9" name="Google Shape;379;p2"/>
          <p:cNvSpPr txBox="1"/>
          <p:nvPr/>
        </p:nvSpPr>
        <p:spPr>
          <a:xfrm>
            <a:off x="5149516" y="3380874"/>
            <a:ext cx="26108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 adjust (1920-2010)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80" name="Google Shape;380;p2"/>
          <p:cNvCxnSpPr/>
          <p:nvPr/>
        </p:nvCxnSpPr>
        <p:spPr>
          <a:xfrm>
            <a:off x="4499811" y="4620126"/>
            <a:ext cx="649705" cy="0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1" name="Google Shape;381;p2"/>
          <p:cNvSpPr txBox="1"/>
          <p:nvPr/>
        </p:nvSpPr>
        <p:spPr>
          <a:xfrm>
            <a:off x="5654842" y="4463716"/>
            <a:ext cx="3260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1960-1970</a:t>
            </a: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"/>
          <p:cNvSpPr txBox="1">
            <a:spLocks noGrp="1"/>
          </p:cNvSpPr>
          <p:nvPr>
            <p:ph type="title"/>
          </p:nvPr>
        </p:nvSpPr>
        <p:spPr>
          <a:xfrm>
            <a:off x="1187079" y="999193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Initial Problems</a:t>
            </a:r>
            <a:endParaRPr/>
          </a:p>
        </p:txBody>
      </p:sp>
      <p:sp>
        <p:nvSpPr>
          <p:cNvPr id="388" name="Google Shape;388;p3"/>
          <p:cNvSpPr txBox="1">
            <a:spLocks noGrp="1"/>
          </p:cNvSpPr>
          <p:nvPr>
            <p:ph type="body" idx="1"/>
          </p:nvPr>
        </p:nvSpPr>
        <p:spPr>
          <a:xfrm>
            <a:off x="1154954" y="2633870"/>
            <a:ext cx="8825659" cy="3727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x1           +                 </a:t>
            </a:r>
            <a:r>
              <a:rPr lang="en-US" sz="2800"/>
              <a:t>-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                  </a:t>
            </a:r>
            <a:r>
              <a:rPr lang="en-US" sz="2800"/>
              <a:t>-           </a:t>
            </a:r>
            <a:r>
              <a:rPr lang="en-US" sz="2000"/>
              <a:t>x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                                       x2              XOR Example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Newsal networks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-Multiple layer perceptron (MLR)            NN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-Building block</a:t>
            </a:r>
            <a:endParaRPr/>
          </a:p>
        </p:txBody>
      </p:sp>
      <p:cxnSp>
        <p:nvCxnSpPr>
          <p:cNvPr id="389" name="Google Shape;389;p3"/>
          <p:cNvCxnSpPr/>
          <p:nvPr/>
        </p:nvCxnSpPr>
        <p:spPr>
          <a:xfrm>
            <a:off x="1600200" y="4065104"/>
            <a:ext cx="2902226" cy="0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0" name="Google Shape;390;p3"/>
          <p:cNvCxnSpPr/>
          <p:nvPr/>
        </p:nvCxnSpPr>
        <p:spPr>
          <a:xfrm>
            <a:off x="2186609" y="2812774"/>
            <a:ext cx="0" cy="163001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1" name="Google Shape;391;p3"/>
          <p:cNvCxnSpPr/>
          <p:nvPr/>
        </p:nvCxnSpPr>
        <p:spPr>
          <a:xfrm>
            <a:off x="3687417" y="2812774"/>
            <a:ext cx="0" cy="163001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3"/>
          <p:cNvSpPr/>
          <p:nvPr/>
        </p:nvSpPr>
        <p:spPr>
          <a:xfrm>
            <a:off x="4883426" y="5092811"/>
            <a:ext cx="318000" cy="105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820C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Activation Functions</a:t>
            </a:r>
            <a:endParaRPr/>
          </a:p>
        </p:txBody>
      </p:sp>
      <p:sp>
        <p:nvSpPr>
          <p:cNvPr id="399" name="Google Shape;399;p7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Non-Linear Activation Functions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1.Sigmoid Function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2. ReLU ( Rectified Linear Unit)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3. Leaky ReLU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4.Tan H</a:t>
            </a:r>
            <a:endParaRPr/>
          </a:p>
        </p:txBody>
      </p:sp>
      <p:sp>
        <p:nvSpPr>
          <p:cNvPr id="400" name="Google Shape;400;p7"/>
          <p:cNvSpPr/>
          <p:nvPr/>
        </p:nvSpPr>
        <p:spPr>
          <a:xfrm>
            <a:off x="543339" y="3193774"/>
            <a:ext cx="611615" cy="1987826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9050" cap="rnd" cmpd="sng">
            <a:solidFill>
              <a:srgbClr val="820C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01" name="Google Shape;401;p7"/>
          <p:cNvCxnSpPr/>
          <p:nvPr/>
        </p:nvCxnSpPr>
        <p:spPr>
          <a:xfrm>
            <a:off x="1577009" y="5181600"/>
            <a:ext cx="3074504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2" name="Google Shape;402;p7"/>
          <p:cNvSpPr txBox="1"/>
          <p:nvPr/>
        </p:nvSpPr>
        <p:spPr>
          <a:xfrm>
            <a:off x="2822713" y="4812268"/>
            <a:ext cx="5830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3" name="Google Shape;403;p7"/>
          <p:cNvSpPr txBox="1"/>
          <p:nvPr/>
        </p:nvSpPr>
        <p:spPr>
          <a:xfrm>
            <a:off x="1716157" y="5216386"/>
            <a:ext cx="42870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 * e ^-(w1x1+w2x2+w3x3+w4x4+b)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4" name="Google Shape;404;p7"/>
          <p:cNvSpPr txBox="1"/>
          <p:nvPr/>
        </p:nvSpPr>
        <p:spPr>
          <a:xfrm>
            <a:off x="6453809" y="2372139"/>
            <a:ext cx="346255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w1x1+w2x2+w3x3+w4x4 &gt;=b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w1x1+w2x2+w3x3+w4x4 &lt;b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Google Shape;405;p7"/>
          <p:cNvSpPr/>
          <p:nvPr/>
        </p:nvSpPr>
        <p:spPr>
          <a:xfrm>
            <a:off x="6003236" y="2478157"/>
            <a:ext cx="477078" cy="715617"/>
          </a:xfrm>
          <a:prstGeom prst="leftBrace">
            <a:avLst>
              <a:gd name="adj1" fmla="val 8333"/>
              <a:gd name="adj2" fmla="val 50000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06" name="Google Shape;406;p7"/>
          <p:cNvCxnSpPr/>
          <p:nvPr/>
        </p:nvCxnSpPr>
        <p:spPr>
          <a:xfrm rot="10800000">
            <a:off x="5062330" y="2822713"/>
            <a:ext cx="78187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7" name="Google Shape;407;p7"/>
          <p:cNvCxnSpPr/>
          <p:nvPr/>
        </p:nvCxnSpPr>
        <p:spPr>
          <a:xfrm>
            <a:off x="1033670" y="3591339"/>
            <a:ext cx="23853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Perceptron</a:t>
            </a:r>
            <a:endParaRPr/>
          </a:p>
        </p:txBody>
      </p:sp>
      <p:sp>
        <p:nvSpPr>
          <p:cNvPr id="414" name="Google Shape;414;p6"/>
          <p:cNvSpPr txBox="1">
            <a:spLocks noGrp="1"/>
          </p:cNvSpPr>
          <p:nvPr>
            <p:ph type="body" idx="1"/>
          </p:nvPr>
        </p:nvSpPr>
        <p:spPr>
          <a:xfrm>
            <a:off x="1154954" y="32131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>
              <a:solidFill>
                <a:srgbClr val="00B050"/>
              </a:solidFill>
            </a:endParaRPr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415" name="Google Shape;415;p6"/>
          <p:cNvSpPr/>
          <p:nvPr/>
        </p:nvSpPr>
        <p:spPr>
          <a:xfrm rot="5400000">
            <a:off x="4428148" y="3375517"/>
            <a:ext cx="2279400" cy="2166600"/>
          </a:xfrm>
          <a:prstGeom prst="trapezoid">
            <a:avLst>
              <a:gd name="adj" fmla="val 25000"/>
            </a:avLst>
          </a:prstGeom>
          <a:solidFill>
            <a:schemeClr val="accent1"/>
          </a:solidFill>
          <a:ln w="19050" cap="rnd" cmpd="sng">
            <a:solidFill>
              <a:srgbClr val="820C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16" name="Google Shape;416;p6"/>
          <p:cNvCxnSpPr/>
          <p:nvPr/>
        </p:nvCxnSpPr>
        <p:spPr>
          <a:xfrm rot="10800000">
            <a:off x="2981635" y="2902174"/>
            <a:ext cx="1497600" cy="596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7" name="Google Shape;417;p6"/>
          <p:cNvCxnSpPr/>
          <p:nvPr/>
        </p:nvCxnSpPr>
        <p:spPr>
          <a:xfrm rot="10800000">
            <a:off x="2968518" y="3909391"/>
            <a:ext cx="15159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8" name="Google Shape;418;p6"/>
          <p:cNvCxnSpPr/>
          <p:nvPr/>
        </p:nvCxnSpPr>
        <p:spPr>
          <a:xfrm rot="10800000">
            <a:off x="2981635" y="4678017"/>
            <a:ext cx="14976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9" name="Google Shape;419;p6"/>
          <p:cNvCxnSpPr/>
          <p:nvPr/>
        </p:nvCxnSpPr>
        <p:spPr>
          <a:xfrm flipH="1">
            <a:off x="2968435" y="5128591"/>
            <a:ext cx="1510800" cy="583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0" name="Google Shape;420;p6"/>
          <p:cNvSpPr txBox="1"/>
          <p:nvPr/>
        </p:nvSpPr>
        <p:spPr>
          <a:xfrm>
            <a:off x="2444591" y="2769704"/>
            <a:ext cx="755400" cy="31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x4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1" name="Google Shape;421;p6"/>
          <p:cNvSpPr txBox="1"/>
          <p:nvPr/>
        </p:nvSpPr>
        <p:spPr>
          <a:xfrm>
            <a:off x="3352800" y="2902226"/>
            <a:ext cx="7554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w4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2" name="Google Shape;422;p6"/>
          <p:cNvSpPr txBox="1"/>
          <p:nvPr/>
        </p:nvSpPr>
        <p:spPr>
          <a:xfrm>
            <a:off x="4863547" y="4110568"/>
            <a:ext cx="16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perceptron</a:t>
            </a:r>
            <a:endParaRPr sz="20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23" name="Google Shape;423;p6"/>
          <p:cNvCxnSpPr/>
          <p:nvPr/>
        </p:nvCxnSpPr>
        <p:spPr>
          <a:xfrm>
            <a:off x="6651148" y="4510678"/>
            <a:ext cx="876000" cy="0"/>
          </a:xfrm>
          <a:prstGeom prst="straightConnector1">
            <a:avLst/>
          </a:prstGeom>
          <a:noFill/>
          <a:ln w="5397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4" name="Google Shape;424;p6"/>
          <p:cNvSpPr txBox="1"/>
          <p:nvPr/>
        </p:nvSpPr>
        <p:spPr>
          <a:xfrm>
            <a:off x="7573618" y="4308685"/>
            <a:ext cx="212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        1or 0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25" name="Google Shape;425;p6"/>
          <p:cNvCxnSpPr/>
          <p:nvPr/>
        </p:nvCxnSpPr>
        <p:spPr>
          <a:xfrm rot="10800000" flipH="1">
            <a:off x="5883965" y="3319096"/>
            <a:ext cx="503700" cy="31200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6" name="Google Shape;426;p6"/>
          <p:cNvSpPr txBox="1"/>
          <p:nvPr/>
        </p:nvSpPr>
        <p:spPr>
          <a:xfrm>
            <a:off x="6338497" y="3110119"/>
            <a:ext cx="2050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Activation Function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7" name="Google Shape;427;p6"/>
          <p:cNvSpPr txBox="1"/>
          <p:nvPr/>
        </p:nvSpPr>
        <p:spPr>
          <a:xfrm>
            <a:off x="6758609" y="4110568"/>
            <a:ext cx="45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Bias variance trade off</a:t>
            </a:r>
            <a:endParaRPr/>
          </a:p>
        </p:txBody>
      </p:sp>
      <p:sp>
        <p:nvSpPr>
          <p:cNvPr id="434" name="Google Shape;434;p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cxnSp>
        <p:nvCxnSpPr>
          <p:cNvPr id="435" name="Google Shape;435;p4"/>
          <p:cNvCxnSpPr/>
          <p:nvPr/>
        </p:nvCxnSpPr>
        <p:spPr>
          <a:xfrm>
            <a:off x="1985211" y="6220326"/>
            <a:ext cx="5522494" cy="0"/>
          </a:xfrm>
          <a:prstGeom prst="straightConnector1">
            <a:avLst/>
          </a:prstGeom>
          <a:noFill/>
          <a:ln w="476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6" name="Google Shape;436;p4"/>
          <p:cNvCxnSpPr/>
          <p:nvPr/>
        </p:nvCxnSpPr>
        <p:spPr>
          <a:xfrm rot="10800000">
            <a:off x="2375210" y="2051824"/>
            <a:ext cx="0" cy="4482791"/>
          </a:xfrm>
          <a:prstGeom prst="straightConnector1">
            <a:avLst/>
          </a:prstGeom>
          <a:noFill/>
          <a:ln w="476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7" name="Google Shape;437;p4"/>
          <p:cNvSpPr/>
          <p:nvPr/>
        </p:nvSpPr>
        <p:spPr>
          <a:xfrm rot="-10602553">
            <a:off x="2488435" y="-574475"/>
            <a:ext cx="9315248" cy="6666081"/>
          </a:xfrm>
          <a:prstGeom prst="arc">
            <a:avLst>
              <a:gd name="adj1" fmla="val 16200000"/>
              <a:gd name="adj2" fmla="val 0"/>
            </a:avLst>
          </a:prstGeom>
          <a:noFill/>
          <a:ln w="444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8" name="Google Shape;438;p4"/>
          <p:cNvSpPr/>
          <p:nvPr/>
        </p:nvSpPr>
        <p:spPr>
          <a:xfrm rot="8619687">
            <a:off x="1930348" y="-2385022"/>
            <a:ext cx="6347684" cy="6080143"/>
          </a:xfrm>
          <a:prstGeom prst="arc">
            <a:avLst>
              <a:gd name="adj1" fmla="val 16200000"/>
              <a:gd name="adj2" fmla="val 0"/>
            </a:avLst>
          </a:prstGeom>
          <a:noFill/>
          <a:ln w="476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9" name="Google Shape;439;p4"/>
          <p:cNvSpPr/>
          <p:nvPr/>
        </p:nvSpPr>
        <p:spPr>
          <a:xfrm>
            <a:off x="2375210" y="2419815"/>
            <a:ext cx="256478" cy="183685"/>
          </a:xfrm>
          <a:prstGeom prst="ellipse">
            <a:avLst/>
          </a:prstGeom>
          <a:solidFill>
            <a:srgbClr val="FFFF00"/>
          </a:solidFill>
          <a:ln w="19050" cap="rnd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0" name="Google Shape;440;p4"/>
          <p:cNvSpPr txBox="1"/>
          <p:nvPr/>
        </p:nvSpPr>
        <p:spPr>
          <a:xfrm>
            <a:off x="2729948" y="2186609"/>
            <a:ext cx="16167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 Fitting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1" name="Google Shape;441;p4"/>
          <p:cNvSpPr txBox="1"/>
          <p:nvPr/>
        </p:nvSpPr>
        <p:spPr>
          <a:xfrm>
            <a:off x="4346713" y="3061918"/>
            <a:ext cx="16697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Accuracy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2" name="Google Shape;442;p4"/>
          <p:cNvSpPr txBox="1"/>
          <p:nvPr/>
        </p:nvSpPr>
        <p:spPr>
          <a:xfrm>
            <a:off x="4850296" y="4984595"/>
            <a:ext cx="176253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Training Accuracy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3" name="Google Shape;443;p4"/>
          <p:cNvSpPr txBox="1"/>
          <p:nvPr/>
        </p:nvSpPr>
        <p:spPr>
          <a:xfrm>
            <a:off x="1696278" y="3458817"/>
            <a:ext cx="6789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Error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4" name="Google Shape;444;p4"/>
          <p:cNvSpPr txBox="1"/>
          <p:nvPr/>
        </p:nvSpPr>
        <p:spPr>
          <a:xfrm>
            <a:off x="3074504" y="6353474"/>
            <a:ext cx="28492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No. of NN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5" name="Google Shape;445;p4"/>
          <p:cNvSpPr/>
          <p:nvPr/>
        </p:nvSpPr>
        <p:spPr>
          <a:xfrm>
            <a:off x="6520070" y="2292627"/>
            <a:ext cx="1152939" cy="3927700"/>
          </a:xfrm>
          <a:prstGeom prst="donut">
            <a:avLst>
              <a:gd name="adj" fmla="val 25000"/>
            </a:avLst>
          </a:prstGeom>
          <a:gradFill>
            <a:gsLst>
              <a:gs pos="0">
                <a:srgbClr val="FFEDF8"/>
              </a:gs>
              <a:gs pos="74000">
                <a:srgbClr val="F37BBA"/>
              </a:gs>
              <a:gs pos="83000">
                <a:srgbClr val="F37BBA"/>
              </a:gs>
              <a:gs pos="100000">
                <a:srgbClr val="F6A8D1"/>
              </a:gs>
            </a:gsLst>
            <a:lin ang="2400000" scaled="0"/>
          </a:gradFill>
          <a:ln w="9525" cap="flat" cmpd="sng">
            <a:solidFill>
              <a:srgbClr val="820C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6" name="Google Shape;446;p4"/>
          <p:cNvSpPr txBox="1"/>
          <p:nvPr/>
        </p:nvSpPr>
        <p:spPr>
          <a:xfrm>
            <a:off x="7767793" y="2692586"/>
            <a:ext cx="16944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 Fitting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7" name="Google Shape;447;p4"/>
          <p:cNvSpPr/>
          <p:nvPr/>
        </p:nvSpPr>
        <p:spPr>
          <a:xfrm>
            <a:off x="7507705" y="2796209"/>
            <a:ext cx="260088" cy="1267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4925" cap="flat" cmpd="sng">
            <a:solidFill>
              <a:srgbClr val="820C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Gradient Descent</a:t>
            </a:r>
            <a:endParaRPr/>
          </a:p>
        </p:txBody>
      </p:sp>
      <p:sp>
        <p:nvSpPr>
          <p:cNvPr id="454" name="Google Shape;454;p5"/>
          <p:cNvSpPr txBox="1">
            <a:spLocks noGrp="1"/>
          </p:cNvSpPr>
          <p:nvPr>
            <p:ph type="body" idx="1"/>
          </p:nvPr>
        </p:nvSpPr>
        <p:spPr>
          <a:xfrm>
            <a:off x="7203805" y="2603500"/>
            <a:ext cx="444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1" indent="-34416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►"/>
            </a:pPr>
            <a:r>
              <a:rPr lang="en-US" sz="2200">
                <a:solidFill>
                  <a:srgbClr val="000000"/>
                </a:solidFill>
              </a:rPr>
              <a:t>Deep network are trained using gradient descent </a:t>
            </a:r>
            <a:endParaRPr sz="2200">
              <a:solidFill>
                <a:srgbClr val="000000"/>
              </a:solidFill>
            </a:endParaRPr>
          </a:p>
          <a:p>
            <a:pPr marL="742950" lvl="1" indent="-34416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►"/>
            </a:pPr>
            <a:r>
              <a:rPr lang="en-US" sz="2200">
                <a:solidFill>
                  <a:srgbClr val="000000"/>
                </a:solidFill>
              </a:rPr>
              <a:t>Back propagation is often how you do gradient descent with neural networks</a:t>
            </a:r>
            <a:endParaRPr sz="2200">
              <a:solidFill>
                <a:srgbClr val="000000"/>
              </a:solidFill>
            </a:endParaRPr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455" name="Google Shape;45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025" y="2730601"/>
            <a:ext cx="5850499" cy="32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0b8b259b3_2_5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Big Data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0b8b259b3_2_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Introduction</a:t>
            </a:r>
            <a:endParaRPr sz="3000"/>
          </a:p>
        </p:txBody>
      </p:sp>
      <p:sp>
        <p:nvSpPr>
          <p:cNvPr id="315" name="Google Shape;315;g60b8b259b3_2_6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-4254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2400" dirty="0"/>
              <a:t>Every object generates data</a:t>
            </a:r>
            <a:endParaRPr sz="2400" dirty="0"/>
          </a:p>
          <a:p>
            <a:pPr marL="609600" lvl="0" indent="-4254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2400" dirty="0"/>
              <a:t>Why is this trend emerging now? Because now we have the technology to digitize all existing knowledge, whereas this thing did not exist earlier</a:t>
            </a:r>
            <a:endParaRPr sz="2400" dirty="0"/>
          </a:p>
          <a:p>
            <a:pPr marL="609600" lvl="0" indent="-4254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2400" dirty="0"/>
              <a:t>Information is coming from all different kinds of sources, which did not exist before</a:t>
            </a:r>
            <a:endParaRPr sz="2400" dirty="0"/>
          </a:p>
          <a:p>
            <a:pPr marL="609600" lvl="0" indent="-4254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2400" dirty="0"/>
              <a:t>A byproduct of our increasing use of technology</a:t>
            </a:r>
            <a:endParaRPr sz="2400" dirty="0"/>
          </a:p>
          <a:p>
            <a:pPr marL="609600" lvl="0" indent="-4254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2400" dirty="0"/>
              <a:t>2020, data volume would be 40 </a:t>
            </a:r>
            <a:r>
              <a:rPr lang="en-US" sz="2400" dirty="0" err="1"/>
              <a:t>zetabytes</a:t>
            </a:r>
            <a:endParaRPr sz="2400" dirty="0"/>
          </a:p>
          <a:p>
            <a:pPr marL="1219200" lvl="1" indent="-4254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40 </a:t>
            </a:r>
            <a:r>
              <a:rPr lang="en-US" dirty="0" err="1"/>
              <a:t>zetabyes</a:t>
            </a:r>
            <a:r>
              <a:rPr lang="en-US" dirty="0"/>
              <a:t> = grains of sand on earth * 75</a:t>
            </a:r>
            <a:endParaRPr dirty="0"/>
          </a:p>
          <a:p>
            <a:pPr marL="1219200" lvl="1" indent="-4254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Data processing in last two years = data proc in last 3000 years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0b8b259b3_2_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Analogies</a:t>
            </a:r>
            <a:endParaRPr sz="3000"/>
          </a:p>
        </p:txBody>
      </p:sp>
      <p:sp>
        <p:nvSpPr>
          <p:cNvPr id="321" name="Google Shape;321;g60b8b259b3_2_6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Copernicus collected astronomical data – data for the visible world</a:t>
            </a:r>
            <a:endParaRPr sz="2400"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400" dirty="0"/>
              <a:t>Microscope opened up the invisible world</a:t>
            </a:r>
            <a:endParaRPr sz="2400"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400" dirty="0"/>
              <a:t>Atomic world was opened up by electron microscope</a:t>
            </a:r>
            <a:endParaRPr sz="2400"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400" dirty="0" err="1"/>
              <a:t>Supervisible</a:t>
            </a:r>
            <a:r>
              <a:rPr lang="en-US" sz="2400" dirty="0"/>
              <a:t> world - Big data is a microscope</a:t>
            </a:r>
            <a:endParaRPr sz="2400"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2400" dirty="0"/>
              <a:t>We collect lots of data and we use powerful algorithms to parse through this data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0b8b259b3_2_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Emerging Big Data</a:t>
            </a:r>
            <a:endParaRPr sz="3000" dirty="0"/>
          </a:p>
        </p:txBody>
      </p:sp>
      <p:sp>
        <p:nvSpPr>
          <p:cNvPr id="327" name="Google Shape;327;g60b8b259b3_2_7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Before</a:t>
            </a:r>
            <a:endParaRPr sz="2400" dirty="0"/>
          </a:p>
          <a:p>
            <a:pPr marL="609600" lvl="0" indent="-425450" algn="l" rtl="0">
              <a:spcBef>
                <a:spcPts val="210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2400" dirty="0"/>
              <a:t>We thought of things</a:t>
            </a:r>
            <a:endParaRPr sz="2400" dirty="0"/>
          </a:p>
          <a:p>
            <a:pPr marL="609600" lvl="0" indent="-4254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2400" dirty="0"/>
              <a:t>Wrote them down = knowledge</a:t>
            </a:r>
            <a:endParaRPr sz="2400"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400" dirty="0"/>
              <a:t>Now</a:t>
            </a:r>
            <a:endParaRPr sz="2400" dirty="0"/>
          </a:p>
          <a:p>
            <a:pPr marL="609600" lvl="0" indent="-425450" algn="l" rtl="0">
              <a:spcBef>
                <a:spcPts val="210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2400" dirty="0"/>
              <a:t>Bunch of information- not knowledge</a:t>
            </a:r>
            <a:endParaRPr sz="2400" dirty="0"/>
          </a:p>
          <a:p>
            <a:pPr marL="609600" lvl="0" indent="-4254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2400" dirty="0"/>
              <a:t>Play around with it until it becomes knowledge</a:t>
            </a:r>
            <a:endParaRPr sz="2400"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400" dirty="0"/>
              <a:t>Every action that we do creates data – that data is mostly meaningless in the raw form until someone contextualizes it and gives meaning to it</a:t>
            </a:r>
            <a:endParaRPr sz="2400"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0b8b259b3_2_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Why is Big Data Happening Now?</a:t>
            </a:r>
            <a:endParaRPr sz="3000"/>
          </a:p>
        </p:txBody>
      </p:sp>
      <p:sp>
        <p:nvSpPr>
          <p:cNvPr id="333" name="Google Shape;333;g60b8b259b3_2_7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-4254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2400" dirty="0"/>
              <a:t>Development of internet </a:t>
            </a:r>
            <a:endParaRPr sz="2400" dirty="0"/>
          </a:p>
          <a:p>
            <a:pPr marL="1219200" lvl="1" indent="-425450" algn="l" rtl="0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US" dirty="0"/>
              <a:t>Rapidly increasing the amount of data available </a:t>
            </a:r>
            <a:endParaRPr dirty="0"/>
          </a:p>
          <a:p>
            <a:pPr marL="609600" lvl="0" indent="-4254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2400" dirty="0"/>
              <a:t>Ubiquity of small scale devices that can act as crowdsourced sensors </a:t>
            </a:r>
            <a:endParaRPr sz="2400" dirty="0"/>
          </a:p>
          <a:p>
            <a:pPr marL="609600" lvl="0" indent="-4254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2400" dirty="0"/>
              <a:t>Accelerating data storage capacity and computing power at low cost </a:t>
            </a:r>
            <a:endParaRPr sz="2400" dirty="0"/>
          </a:p>
          <a:p>
            <a:pPr marL="1219200" lvl="1" indent="-425450" algn="l" rtl="0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US" dirty="0"/>
              <a:t>Moore’s law </a:t>
            </a:r>
            <a:endParaRPr dirty="0"/>
          </a:p>
          <a:p>
            <a:pPr marL="1219200" lvl="1" indent="-425450" algn="l" rtl="0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US" dirty="0"/>
              <a:t>Development of cloud computing, e.g., AWS </a:t>
            </a:r>
            <a:endParaRPr dirty="0"/>
          </a:p>
          <a:p>
            <a:pPr marL="1219200" lvl="1" indent="-425450" algn="l" rtl="0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US" dirty="0"/>
              <a:t>Development of distributed platforms e.g., Hadoop, Apache Spark </a:t>
            </a:r>
            <a:endParaRPr dirty="0"/>
          </a:p>
          <a:p>
            <a:pPr marL="609600" lvl="0" indent="-4254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2400" dirty="0"/>
              <a:t>Development of ML algorithms to process this data </a:t>
            </a:r>
            <a:endParaRPr sz="2400" dirty="0"/>
          </a:p>
          <a:p>
            <a:pPr marL="1219200" lvl="1" indent="-425450" algn="l" rtl="0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US" dirty="0"/>
              <a:t>One has led to the other Big data spurred ML, which in turn led to need for more data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0b8b259b3_2_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Data Case: Social Media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339" name="Google Shape;339;g60b8b259b3_2_8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What data could be collected?</a:t>
            </a:r>
            <a:endParaRPr sz="2400" dirty="0"/>
          </a:p>
          <a:p>
            <a:pPr marL="609600" lvl="0" indent="-457200" algn="l" rtl="0"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Interests</a:t>
            </a:r>
            <a:endParaRPr sz="2400" dirty="0"/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Likes/posts/messages/friends</a:t>
            </a:r>
            <a:endParaRPr sz="2400" dirty="0"/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Photographs</a:t>
            </a:r>
            <a:endParaRPr sz="2400" dirty="0"/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Relationship status</a:t>
            </a:r>
            <a:endParaRPr sz="2400" dirty="0"/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Birthday</a:t>
            </a:r>
            <a:endParaRPr sz="2400" dirty="0"/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Work and educational history, etc.</a:t>
            </a:r>
            <a:endParaRPr sz="1900" dirty="0"/>
          </a:p>
        </p:txBody>
      </p:sp>
      <p:sp>
        <p:nvSpPr>
          <p:cNvPr id="340" name="Google Shape;340;g60b8b259b3_2_8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Who could use this data?</a:t>
            </a:r>
            <a:endParaRPr sz="2400"/>
          </a:p>
          <a:p>
            <a:pPr marL="609600" lvl="0" indent="-457200" algn="l" rtl="0"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Finding potential matches – new feature coming up </a:t>
            </a:r>
            <a:endParaRPr sz="2400"/>
          </a:p>
          <a:p>
            <a:pPr marL="609600" lvl="0" indent="-457200" algn="l" rtl="0"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Advertisements </a:t>
            </a:r>
            <a:endParaRPr sz="2400"/>
          </a:p>
          <a:p>
            <a:pPr marL="609600" lvl="0" indent="-457200" algn="l" rtl="0"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Cambridge Analytica – Political parties around the world to spread targeted political campaigns</a:t>
            </a:r>
            <a:endParaRPr sz="2400"/>
          </a:p>
          <a:p>
            <a:pPr marL="1219200" lvl="1" indent="-425450" algn="l" rtl="0"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sz="2400"/>
              <a:t>American and Indian voters, etc. </a:t>
            </a:r>
            <a:endParaRPr sz="240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0b8b259b3_2_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Data Case: Vending Machine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346" name="Google Shape;346;g60b8b259b3_2_8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What data could be collected?</a:t>
            </a:r>
            <a:endParaRPr sz="2400"/>
          </a:p>
          <a:p>
            <a:pPr marL="609600" lvl="0" indent="-457200" algn="l" rtl="0"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What products sell the most</a:t>
            </a:r>
            <a:endParaRPr sz="2400"/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Payment information about people (if they use electronic payment) </a:t>
            </a:r>
            <a:endParaRPr sz="2400"/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Time/days when purchases peak or fade </a:t>
            </a:r>
            <a:endParaRPr sz="2400"/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Locations of vending machines where people buy these products </a:t>
            </a:r>
            <a:endParaRPr sz="2400"/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Locations of products inside the machines which were picked up</a:t>
            </a:r>
            <a:endParaRPr sz="1900"/>
          </a:p>
        </p:txBody>
      </p:sp>
      <p:sp>
        <p:nvSpPr>
          <p:cNvPr id="347" name="Google Shape;347;g60b8b259b3_2_86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Who could use this data?</a:t>
            </a:r>
            <a:endParaRPr sz="2400" dirty="0"/>
          </a:p>
          <a:p>
            <a:pPr marL="609600" marR="0" lvl="0" indent="-457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</a:pPr>
            <a:r>
              <a:rPr lang="en-US" sz="2400" dirty="0"/>
              <a:t>Could help them decide where to place physical stores/distribution centers, etc. so as to maximize their profits </a:t>
            </a:r>
            <a:endParaRPr sz="2400" dirty="0"/>
          </a:p>
          <a:p>
            <a:pPr marL="609600" marR="0" lvl="0" indent="-457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</a:pPr>
            <a:r>
              <a:rPr lang="en-US" sz="2400" dirty="0"/>
              <a:t>Could also help in the design of better vending machines</a:t>
            </a:r>
            <a:endParaRPr sz="2400"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0b8b259b3_2_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Case Study: Flu Prediction</a:t>
            </a:r>
            <a:endParaRPr sz="3000" dirty="0"/>
          </a:p>
        </p:txBody>
      </p:sp>
      <p:sp>
        <p:nvSpPr>
          <p:cNvPr id="353" name="Google Shape;353;g60b8b259b3_2_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Old method – Accumulating info submitted by doctors about patient visits </a:t>
            </a:r>
            <a:endParaRPr sz="2400"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400" dirty="0"/>
              <a:t>2 weeks to reach CDC </a:t>
            </a:r>
            <a:endParaRPr sz="2400"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400" dirty="0"/>
              <a:t>Google uses search results of “flu” to predict outbreak in real-time</a:t>
            </a:r>
            <a:endParaRPr sz="2400"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400" dirty="0"/>
              <a:t>Issues:</a:t>
            </a:r>
            <a:endParaRPr sz="2400" dirty="0"/>
          </a:p>
          <a:p>
            <a:pPr marL="609600" lvl="0" indent="-425450" algn="l" rtl="0">
              <a:spcBef>
                <a:spcPts val="2100"/>
              </a:spcBef>
              <a:spcAft>
                <a:spcPts val="0"/>
              </a:spcAft>
              <a:buSzPts val="1900"/>
              <a:buChar char="●"/>
            </a:pPr>
            <a:r>
              <a:rPr lang="en-US" sz="2400" dirty="0"/>
              <a:t>Flu mentioned several times in the news…ppl interested in </a:t>
            </a:r>
            <a:r>
              <a:rPr lang="en-US" sz="2400" dirty="0" err="1"/>
              <a:t>this..drove</a:t>
            </a:r>
            <a:r>
              <a:rPr lang="en-US" sz="2400" dirty="0"/>
              <a:t> up Google Search</a:t>
            </a: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Microsoft Macintosh PowerPoint</Application>
  <PresentationFormat>Widescreen</PresentationFormat>
  <Paragraphs>150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 Light</vt:lpstr>
      <vt:lpstr>Century Gothic</vt:lpstr>
      <vt:lpstr>Noto Sans Symbols</vt:lpstr>
      <vt:lpstr>Calibri</vt:lpstr>
      <vt:lpstr>Arial</vt:lpstr>
      <vt:lpstr>Average</vt:lpstr>
      <vt:lpstr>Ion Boardroom</vt:lpstr>
      <vt:lpstr>Office Theme</vt:lpstr>
      <vt:lpstr>Week 3 Notes</vt:lpstr>
      <vt:lpstr>Big Data</vt:lpstr>
      <vt:lpstr>Introduction</vt:lpstr>
      <vt:lpstr>Analogies</vt:lpstr>
      <vt:lpstr>Emerging Big Data</vt:lpstr>
      <vt:lpstr>Why is Big Data Happening Now?</vt:lpstr>
      <vt:lpstr>Data Case: Social Media </vt:lpstr>
      <vt:lpstr>Data Case: Vending Machine </vt:lpstr>
      <vt:lpstr>Case Study: Flu Prediction</vt:lpstr>
      <vt:lpstr>Unique Case Studies</vt:lpstr>
      <vt:lpstr>Concerns with Big Data</vt:lpstr>
      <vt:lpstr>Deep Learning</vt:lpstr>
      <vt:lpstr>Deep Learning</vt:lpstr>
      <vt:lpstr>Initial Problems</vt:lpstr>
      <vt:lpstr>Activation Functions</vt:lpstr>
      <vt:lpstr>Perceptron</vt:lpstr>
      <vt:lpstr>Bias variance trade off</vt:lpstr>
      <vt:lpstr>Gradient Descent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Notes</dc:title>
  <dc:creator>Enping Jiang</dc:creator>
  <cp:lastModifiedBy>Liang Sr., Yu</cp:lastModifiedBy>
  <cp:revision>1</cp:revision>
  <dcterms:created xsi:type="dcterms:W3CDTF">2017-09-17T23:50:44Z</dcterms:created>
  <dcterms:modified xsi:type="dcterms:W3CDTF">2019-10-13T02:55:45Z</dcterms:modified>
</cp:coreProperties>
</file>