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63"/>
  </p:normalViewPr>
  <p:slideViewPr>
    <p:cSldViewPr snapToGrid="0">
      <p:cViewPr>
        <p:scale>
          <a:sx n="117" d="100"/>
          <a:sy n="117" d="100"/>
        </p:scale>
        <p:origin x="1344" y="8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2d8892c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2d8892c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2d8892cc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2d8892cc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2d8892cc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2d8892cc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2d8892cc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2d8892cc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2d8892cc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2d8892cc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2d8892c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2d8892c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48bfd50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48bfd50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48bfd506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48bfd506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48bfd506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48bfd506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48bfd506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48bfd506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8bfd506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8bfd506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48bfd506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48bfd506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2cc3de9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2cc3de9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2cc3de9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2cc3de9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87A41-48BF-D64B-ABA4-63AB0E888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C011E-1FE4-594B-9A10-D67099A6F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11824-55A5-1144-BCF5-0491A9E6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A7D4-D800-E845-856B-A6C0F97F7C50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E5562-A52A-0848-8FAE-4707BF80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345FB-AB66-A042-8512-8BF5898D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172967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4A11-2BC1-B94F-AC83-5E2B8CBD5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1131A-7A34-9C46-8ACE-8C38327EC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E824-B595-E54D-9EC5-C08CD495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A7D4-D800-E845-856B-A6C0F97F7C50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7F9EB-305B-B548-B8BD-2AC26134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E6164-6365-9447-989B-455D2ADC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44130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62E951-4985-0248-A4A5-A29A4AF78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482B8-D5F6-924E-8530-D0FCA3A40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024E0-0ADF-2B47-8F2A-3BDB9624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A7D4-D800-E845-856B-A6C0F97F7C50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07F02-3591-C142-9E6C-3BAFED80F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B29F2-57CE-394C-B2F4-8494AC49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67824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069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0522B-EF05-3F41-8BA5-C49D9DC5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7BE75-12F8-1144-AEBC-1DF04EFB6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61D92-8AEC-464A-9605-F1387B5D3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A7D4-D800-E845-856B-A6C0F97F7C50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4F113-8A53-6046-B523-65838EE4C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B0E0C-A3BA-6C48-99B3-64FE305F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638605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18AF-A5C6-A04E-AD39-89159B18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1159D-39A6-7342-8F01-951705E59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9A99A-09E0-6747-BA70-099D62996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A7D4-D800-E845-856B-A6C0F97F7C50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ECEC5-84C6-3D49-ACC9-BFAC3793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ABEB8-96A5-1F4B-BDEB-3EC1F133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14887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6878-C97F-2C4A-9662-5DD363853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30E52-52BA-A048-B8E1-5E9DDE035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B23BE-E47B-8346-9C09-C180BD35B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B597A-B78F-964D-A19F-FB508966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A7D4-D800-E845-856B-A6C0F97F7C50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03950-FA22-154C-9130-F81DE3AD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EA3F5-6293-AD4F-BFD5-36BC4F99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6783508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D611-9239-414A-8882-2316CB01A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8F654-CB54-944F-BFBA-611028D8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ECECA-445A-ED44-A6C8-2DF491C8A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7654FF-3C74-9E41-9D60-267C4D3FF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949C28-941E-564A-9C92-E58C25DC6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030BE-3A39-A848-B3C4-4E9F28B9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A7D4-D800-E845-856B-A6C0F97F7C50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FDC41-5F9A-BA47-B80E-C6B4E1F38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B6B33E-1F95-0743-A7D6-4797C31E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9610501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4A3C-6228-104B-81EF-5D2643CE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E7BA1D-17B0-C64E-BADE-046206B6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A7D4-D800-E845-856B-A6C0F97F7C50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EAA16-768F-BD4F-BC38-FC2BB32A5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52201-F822-6E44-B3D3-E38BD702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2194591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1469B-0EB2-C847-84A0-4512D4A0C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A7D4-D800-E845-856B-A6C0F97F7C50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04E276-2EDE-4543-B3BD-C056C110E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928CC-CA19-D547-B832-08FB6F66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529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D17D-EF75-8140-A556-16B033DB2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0F496-8592-6141-9D1D-2F6708C75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51DEE-7A7E-BC4F-BE4F-5927E8F4C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21D71-E1A7-6E47-B3D4-8ED0BA036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A7D4-D800-E845-856B-A6C0F97F7C50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77AA4-B3A3-3A47-BA30-2BCF4DD3D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6C365-CB04-B04A-935E-BB1F227D6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032135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9F5D-23A8-5A40-AB11-8ACBDC5B4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CFFAA5-90E0-7B4C-90CD-75434C668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4F396-F31C-CB44-B76C-530500F4C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7CDE2-D724-BB4B-B14D-E154DC7A8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A7D4-D800-E845-856B-A6C0F97F7C50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00E81-D7E5-524D-9B64-8FF204D9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4FF5C-4E22-0D4A-900F-71021AFB9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45100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C1D56-4AD1-284C-BD10-354366BF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8209B-35E0-6D40-837A-4C37DC44E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31DA5-FCB5-554E-9A34-5820EAFEA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A7D4-D800-E845-856B-A6C0F97F7C50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B3FD2-8EE8-9644-A39E-1270F8210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8E256-2600-6B4A-A3A8-3108EE6C8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352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IST 402</a:t>
            </a: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Week 5 Notes</a:t>
            </a:r>
            <a:endParaRPr sz="480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Shaun Campbell, Brennan McKendree, Nic Ammazzalorso, Andrew Takahashi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 4 - Open Ended Interface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Inference has been limited to Squad (Stanford Question Answer Database) type queries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Given a question and a piece of text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600" dirty="0">
                <a:solidFill>
                  <a:schemeClr val="dk1"/>
                </a:solidFill>
              </a:rPr>
              <a:t>Infer answer to question by reading text</a:t>
            </a:r>
            <a:endParaRPr sz="1600" dirty="0"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sz="1600" dirty="0">
                <a:solidFill>
                  <a:schemeClr val="dk1"/>
                </a:solidFill>
              </a:rPr>
              <a:t>Assumption: answer is present in text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Thing that have not been done: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600" dirty="0">
                <a:solidFill>
                  <a:schemeClr val="dk1"/>
                </a:solidFill>
              </a:rPr>
              <a:t>Multi-hop inference</a:t>
            </a:r>
            <a:endParaRPr sz="1600" dirty="0"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sz="1600" dirty="0">
                <a:solidFill>
                  <a:schemeClr val="dk1"/>
                </a:solidFill>
              </a:rPr>
              <a:t>Locate answers by combining multiple pieces of text</a:t>
            </a:r>
            <a:endParaRPr sz="1600" dirty="0"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sz="1600" dirty="0">
                <a:solidFill>
                  <a:schemeClr val="dk1"/>
                </a:solidFill>
              </a:rPr>
              <a:t>Combine text with background knowledge</a:t>
            </a:r>
            <a:endParaRPr sz="1600" dirty="0"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sz="1600" dirty="0">
                <a:solidFill>
                  <a:schemeClr val="dk1"/>
                </a:solidFill>
              </a:rPr>
              <a:t>Open Ended Inference example: I think you need to mind your own business</a:t>
            </a:r>
            <a:endParaRPr sz="1600" dirty="0">
              <a:solidFill>
                <a:schemeClr val="dk1"/>
              </a:solidFill>
            </a:endParaRPr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Question: What is the mood of the person?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600" dirty="0">
                <a:solidFill>
                  <a:schemeClr val="dk1"/>
                </a:solidFill>
              </a:rPr>
              <a:t>Human beings can do this opened ended inference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600" dirty="0">
                <a:solidFill>
                  <a:schemeClr val="dk1"/>
                </a:solidFill>
              </a:rPr>
              <a:t>Deep learning cannot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 5 - Lack of Transparency 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learning is a black box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Millions or billions of weights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you can get is the values of these learned weights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 you interpret them?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is this even important? In what domains?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Viewpoint 1: Depends, if you are just looking for good results, you don’t need transparency, but if you are scientists working at Google who want to understand better, you need transparency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Depends on the domain where its being used, if it's being used in regards to people’s health, then you need to understand why a deep learning model is making some prediction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Practitioners need to be able to trust the machine learning system that they are using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 is accountable when machine learning makes a mistake? The machine learning model goes scot-free but the doctor gets sued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 6 - Not Integrated with Prior Knowledge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domain knowledge is input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 machine learning used feature extractors which were designed by human experts and contained human insights into the domain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you don't have human designed feature extractors in deep learning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Useful properties of images, text, or whatever kind of data is being used is not present in the deep learning model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solid exception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convolutional neural networks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 7 - Unable to Model Causation</a:t>
            </a: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does not imply causation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learning system can learn correlations between height and vocabulary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not be able to uncover causation between growth and development to both these variables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 8 - Assumption of Stationarity </a:t>
            </a:r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learning works well with stationary environments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if rules of the world continuously change?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about stock prediction? Flu prediction?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is this related to extrapolation and difference in training testing data?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 9 - Deep Learning Can Easily be Fooled</a:t>
            </a:r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learning can easily be fooled by simply adding noise to your data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Wrong with AI and ML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8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Lots of things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Several of them are legitimate issues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dirty="0">
                <a:solidFill>
                  <a:schemeClr val="dk1"/>
                </a:solidFill>
              </a:rPr>
              <a:t>Have been tackled by ML researchers</a:t>
            </a:r>
            <a:endParaRPr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dirty="0">
                <a:solidFill>
                  <a:schemeClr val="dk1"/>
                </a:solidFill>
              </a:rPr>
              <a:t>Led to different emerging fields in these areas</a:t>
            </a:r>
            <a:endParaRPr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dirty="0">
                <a:solidFill>
                  <a:schemeClr val="dk1"/>
                </a:solidFill>
              </a:rPr>
              <a:t>These will be covered in more detail in the next couple of weeks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But depending on what kinds of sources you read from, the AI/ML issues that you might hear of might be completely different.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dirty="0">
                <a:solidFill>
                  <a:schemeClr val="dk1"/>
                </a:solidFill>
              </a:rPr>
              <a:t>A lot of noise in the news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Learn how to weed out illegitimate concerns from legitimate ones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Understand how and why people make mistakes when they point out these legitimate ones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Concern 1: AI is going to take away all of our jobs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8876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Case in point: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600" dirty="0">
                <a:solidFill>
                  <a:schemeClr val="dk1"/>
                </a:solidFill>
              </a:rPr>
              <a:t>Manufacturing assembly lines</a:t>
            </a:r>
            <a:endParaRPr sz="1600" dirty="0">
              <a:solidFill>
                <a:schemeClr val="dk1"/>
              </a:solidFill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600" dirty="0">
                <a:solidFill>
                  <a:schemeClr val="dk1"/>
                </a:solidFill>
              </a:rPr>
              <a:t>Past Humans</a:t>
            </a:r>
            <a:endParaRPr sz="1600" dirty="0">
              <a:solidFill>
                <a:schemeClr val="dk1"/>
              </a:solidFill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600" dirty="0">
                <a:solidFill>
                  <a:schemeClr val="dk1"/>
                </a:solidFill>
              </a:rPr>
              <a:t>Now/Future: Machines or AI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600" dirty="0">
                <a:solidFill>
                  <a:schemeClr val="dk1"/>
                </a:solidFill>
              </a:rPr>
              <a:t>Cashiers at Fast Food Joints/Grocery Stores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600" dirty="0">
                <a:solidFill>
                  <a:schemeClr val="dk1"/>
                </a:solidFill>
              </a:rPr>
              <a:t>Communications for societies 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Taxis and Ubers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600" dirty="0">
                <a:solidFill>
                  <a:schemeClr val="dk1"/>
                </a:solidFill>
              </a:rPr>
              <a:t>Truck drivers - Otto 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Maid Services Vacuuming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600" dirty="0">
                <a:solidFill>
                  <a:schemeClr val="dk1"/>
                </a:solidFill>
              </a:rPr>
              <a:t>Roombas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Marketing and advertising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600" dirty="0">
                <a:solidFill>
                  <a:schemeClr val="dk1"/>
                </a:solidFill>
              </a:rPr>
              <a:t>Ad exchanges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Robots to check inventory in departmental stores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600" dirty="0">
                <a:solidFill>
                  <a:schemeClr val="dk1"/>
                </a:solidFill>
              </a:rPr>
              <a:t>Amazon Go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Stock Markets (NYSE, Nasdaq)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Call center operations (IVRS systems)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Concern 2: Artificial General Intelligence is Near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017724"/>
            <a:ext cx="8520600" cy="3946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We will build autonomous agents that operate much like beings in the world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Lots of news stories that AGI is just around the corner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Modern day AGI research is not doing at all well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Mostly seems stuck on the same issues in reasoning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The Singularity is Near 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2029 is when we would be able to simulate the functioning of the entire human brain</a:t>
            </a:r>
            <a:endParaRPr sz="1400"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400" dirty="0">
                <a:solidFill>
                  <a:schemeClr val="dk1"/>
                </a:solidFill>
              </a:rPr>
              <a:t>Millions of neuron cells, and billions of connections within these cells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Refers to a point where AI is better at AI research than humans</a:t>
            </a:r>
            <a:endParaRPr sz="1400"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400" dirty="0">
                <a:solidFill>
                  <a:schemeClr val="dk1"/>
                </a:solidFill>
              </a:rPr>
              <a:t>It will recursively improve itself</a:t>
            </a:r>
            <a:endParaRPr sz="1400"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400" dirty="0">
                <a:solidFill>
                  <a:schemeClr val="dk1"/>
                </a:solidFill>
              </a:rPr>
              <a:t>Will no longer be in control of human beings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Current State:</a:t>
            </a:r>
            <a:endParaRPr sz="1400"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400" dirty="0">
                <a:solidFill>
                  <a:schemeClr val="dk1"/>
                </a:solidFill>
              </a:rPr>
              <a:t>AI system trying to understand a 100 line C++ program</a:t>
            </a:r>
            <a:endParaRPr sz="1400"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400" dirty="0">
                <a:solidFill>
                  <a:schemeClr val="dk1"/>
                </a:solidFill>
              </a:rPr>
              <a:t>Unable to beat a freshman student who has just taken one month of programming lessons</a:t>
            </a:r>
            <a:endParaRPr sz="1400"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400" dirty="0">
                <a:solidFill>
                  <a:schemeClr val="dk1"/>
                </a:solidFill>
              </a:rPr>
              <a:t>C Elegans</a:t>
            </a:r>
            <a:endParaRPr sz="1400" dirty="0">
              <a:solidFill>
                <a:schemeClr val="dk1"/>
              </a:solidFill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400" dirty="0">
                <a:solidFill>
                  <a:schemeClr val="dk1"/>
                </a:solidFill>
              </a:rPr>
              <a:t>Nervous system of this worm has 302 neurons and 6000 connections in between these neurons</a:t>
            </a:r>
            <a:endParaRPr sz="1400" dirty="0">
              <a:solidFill>
                <a:schemeClr val="dk1"/>
              </a:solidFill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400" dirty="0">
                <a:solidFill>
                  <a:schemeClr val="dk1"/>
                </a:solidFill>
              </a:rPr>
              <a:t>Over the past 30 years, people have been figuring out the entire wiring pattern of the 302 neurons</a:t>
            </a:r>
            <a:endParaRPr sz="1400" dirty="0">
              <a:solidFill>
                <a:schemeClr val="dk1"/>
              </a:solidFill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400" dirty="0">
                <a:solidFill>
                  <a:schemeClr val="dk1"/>
                </a:solidFill>
              </a:rPr>
              <a:t>Modeling the neural system of C elegans is still ongoing - not even halfway there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19465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Concern 3: Misalignment of values between ML &amp; AI</a:t>
            </a: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 dirty="0"/>
              <a:t>Misalignment of values</a:t>
            </a:r>
            <a:endParaRPr sz="16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600" dirty="0"/>
              <a:t>AI is programmed for only one task</a:t>
            </a:r>
            <a:endParaRPr sz="16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600" dirty="0"/>
              <a:t>AI does not know what to do if it cannot accomplish that task</a:t>
            </a:r>
            <a:endParaRPr sz="16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600" dirty="0"/>
              <a:t>Turning the device off will disallow it to complete task</a:t>
            </a:r>
            <a:endParaRPr sz="16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600" dirty="0"/>
              <a:t>AI may program the off switch to not shut off the power</a:t>
            </a:r>
            <a:endParaRPr sz="16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 dirty="0"/>
              <a:t>Examples like this are instances in which there is a misalignment of ML &amp; AI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 dirty="0"/>
              <a:t>Concern 4: Robots will kill us all</a:t>
            </a:r>
            <a:endParaRPr sz="1600" b="1" dirty="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600" dirty="0">
                <a:solidFill>
                  <a:schemeClr val="dk1"/>
                </a:solidFill>
              </a:rPr>
              <a:t>Not close to becoming a reality anytime soon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Deep Learning: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8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Is Deep Learning approaching a wall?</a:t>
            </a:r>
            <a:endParaRPr sz="1400" dirty="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400" dirty="0">
                <a:solidFill>
                  <a:schemeClr val="dk1"/>
                </a:solidFill>
              </a:rPr>
              <a:t>“ for most problems where deep learning has enabled </a:t>
            </a:r>
            <a:r>
              <a:rPr lang="en" sz="1400" dirty="0" err="1">
                <a:solidFill>
                  <a:schemeClr val="dk1"/>
                </a:solidFill>
              </a:rPr>
              <a:t>transformationally</a:t>
            </a:r>
            <a:r>
              <a:rPr lang="en" sz="1400" dirty="0">
                <a:solidFill>
                  <a:schemeClr val="dk1"/>
                </a:solidFill>
              </a:rPr>
              <a:t> better solutions, we’ve entered diminishing returns territory in 2016-2017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What is Deep Learning good at?</a:t>
            </a:r>
            <a:endParaRPr sz="1400" dirty="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400" dirty="0">
                <a:solidFill>
                  <a:schemeClr val="dk1"/>
                </a:solidFill>
              </a:rPr>
              <a:t>Just a statistical technique </a:t>
            </a:r>
            <a:endParaRPr sz="1400" dirty="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400" dirty="0">
                <a:solidFill>
                  <a:schemeClr val="dk1"/>
                </a:solidFill>
              </a:rPr>
              <a:t>Has a set of assumptions that it works with</a:t>
            </a:r>
            <a:endParaRPr sz="1400" dirty="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400" dirty="0">
                <a:solidFill>
                  <a:schemeClr val="dk1"/>
                </a:solidFill>
              </a:rPr>
              <a:t>Performance is not good when these assumptions are not satisfied:</a:t>
            </a:r>
            <a:endParaRPr sz="1400" dirty="0">
              <a:solidFill>
                <a:schemeClr val="dk1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sz="1400" dirty="0">
                <a:solidFill>
                  <a:schemeClr val="dk1"/>
                </a:solidFill>
              </a:rPr>
              <a:t>Having enough data </a:t>
            </a:r>
            <a:endParaRPr sz="1400" dirty="0">
              <a:solidFill>
                <a:schemeClr val="dk1"/>
              </a:solidFill>
            </a:endParaRPr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Deep learning can work with raw data where standard ML models extract “important” features from this raw data and usually this happens using a hand-designed feature extractor 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No bias in training data</a:t>
            </a:r>
            <a:endParaRPr sz="1400" dirty="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400" dirty="0">
                <a:solidFill>
                  <a:schemeClr val="dk1"/>
                </a:solidFill>
              </a:rPr>
              <a:t>DL models are just as likely to suffer against bias data  </a:t>
            </a:r>
            <a:endParaRPr sz="1400" dirty="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Data from the real world should be similar to your training data</a:t>
            </a:r>
            <a:endParaRPr sz="1400" dirty="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400" dirty="0">
                <a:solidFill>
                  <a:schemeClr val="dk1"/>
                </a:solidFill>
              </a:rPr>
              <a:t>Training data should be a good enough representation of the type of data you will see in the real world</a:t>
            </a:r>
            <a:endParaRPr sz="1400" dirty="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400" dirty="0">
                <a:solidFill>
                  <a:schemeClr val="dk1"/>
                </a:solidFill>
              </a:rPr>
              <a:t>The distributions of your training and test data should be the same (or highly similar)</a:t>
            </a:r>
            <a:endParaRPr sz="1400" dirty="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 1 - Deep Learning is Data Hungry 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If you having training data → DL works well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Contrapositive of this statement 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DL doesn’t work well → ?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In real life you often don’t have enough data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Interpolation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If your test data is coming from the same distribution, your DL model should be able to interpolate between things that it has seen before 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Extrapolation 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If your test data is not coming from the same distribution, DL model needs to extrapolate knowledge that it has currently learnt 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IMPORTANT: no way to extrapolate currently 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Lacks mechanism to learn abstractions through verbal explicit definition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 2 - Deep Learning is Shallow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Does not learn any hidden abstractions similar to human beings</a:t>
            </a:r>
            <a:endParaRPr dirty="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 dirty="0">
                <a:solidFill>
                  <a:schemeClr val="dk1"/>
                </a:solidFill>
              </a:rPr>
              <a:t>These abstractions allow us to transfer knowledge 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 dirty="0">
                <a:solidFill>
                  <a:schemeClr val="dk1"/>
                </a:solidFill>
              </a:rPr>
              <a:t>DL can’t do that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152675"/>
            <a:ext cx="85206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 3 - No Way to Deal with Hierarchical Structure of English 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575"/>
            <a:ext cx="8520600" cy="39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RNNs represents sentences as sequences of words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600" dirty="0">
                <a:solidFill>
                  <a:schemeClr val="dk1"/>
                </a:solidFill>
              </a:rPr>
              <a:t>Ignore hierarchical structure 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600" dirty="0">
                <a:solidFill>
                  <a:schemeClr val="dk1"/>
                </a:solidFill>
              </a:rPr>
              <a:t>Longer sentences constructed recursively using smaller sub-sentences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Issue: No hierarchy among set of features, all of them are flat.  We draw correlations among them</a:t>
            </a:r>
            <a:endParaRPr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1232</Words>
  <Application>Microsoft Macintosh PowerPoint</Application>
  <PresentationFormat>On-screen Show (16:9)</PresentationFormat>
  <Paragraphs>139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 Light</vt:lpstr>
      <vt:lpstr>Calibri</vt:lpstr>
      <vt:lpstr>Arial</vt:lpstr>
      <vt:lpstr>Office Theme</vt:lpstr>
      <vt:lpstr>IST 402 Week 5 Notes</vt:lpstr>
      <vt:lpstr>What’s Wrong with AI and ML</vt:lpstr>
      <vt:lpstr>Concern 1: AI is going to take away all of our jobs</vt:lpstr>
      <vt:lpstr>Concern 2: Artificial General Intelligence is Near</vt:lpstr>
      <vt:lpstr>Concern 3: Misalignment of values between ML &amp; AI</vt:lpstr>
      <vt:lpstr>Issues with Deep Learning:</vt:lpstr>
      <vt:lpstr>Limit 1 - Deep Learning is Data Hungry </vt:lpstr>
      <vt:lpstr>Limit 2 - Deep Learning is Shallow</vt:lpstr>
      <vt:lpstr>Limit 3 - No Way to Deal with Hierarchical Structure of English </vt:lpstr>
      <vt:lpstr>Limit 4 - Open Ended Interface</vt:lpstr>
      <vt:lpstr>Limit 5 - Lack of Transparency </vt:lpstr>
      <vt:lpstr>Limit 6 - Not Integrated with Prior Knowledge</vt:lpstr>
      <vt:lpstr>Limit 7 - Unable to Model Causation</vt:lpstr>
      <vt:lpstr>Limit 8 - Assumption of Stationarity </vt:lpstr>
      <vt:lpstr>Limit 9 - Deep Learning Can Easily be Fooled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402 Week 5 Notes</dc:title>
  <cp:lastModifiedBy>Liang Sr., Yu</cp:lastModifiedBy>
  <cp:revision>2</cp:revision>
  <dcterms:modified xsi:type="dcterms:W3CDTF">2019-10-13T02:59:00Z</dcterms:modified>
</cp:coreProperties>
</file>