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12"/>
  </p:notesMasterIdLst>
  <p:sldIdLst>
    <p:sldId id="257" r:id="rId2"/>
    <p:sldId id="261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1A51-DBDF-4087-A106-5271BC574C7F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EBCE-4851-4B49-BA6F-F1194B81C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EBCE-4851-4B49-BA6F-F1194B81CEA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0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3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72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20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47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93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302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152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160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12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73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89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68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169FA5-D69F-42A4-5536-E941EB82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C46E5F-99C9-9257-8006-8DE64E313896}"/>
              </a:ext>
            </a:extLst>
          </p:cNvPr>
          <p:cNvSpPr txBox="1"/>
          <p:nvPr/>
        </p:nvSpPr>
        <p:spPr>
          <a:xfrm>
            <a:off x="2052320" y="2204720"/>
            <a:ext cx="8847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Python Project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EFCFC-565E-BF3A-2AF0-826A7568BFB9}"/>
              </a:ext>
            </a:extLst>
          </p:cNvPr>
          <p:cNvSpPr txBox="1"/>
          <p:nvPr/>
        </p:nvSpPr>
        <p:spPr>
          <a:xfrm>
            <a:off x="3830547" y="3235542"/>
            <a:ext cx="399750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Blinkit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BA5B3C-D880-99C4-EC81-75064407FD3B}"/>
              </a:ext>
            </a:extLst>
          </p:cNvPr>
          <p:cNvSpPr txBox="1"/>
          <p:nvPr/>
        </p:nvSpPr>
        <p:spPr>
          <a:xfrm>
            <a:off x="8117840" y="4660631"/>
            <a:ext cx="2428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Tenali Amulya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9EE6D3-88D8-A465-73D1-C5F3CC2F1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44" y="94017"/>
            <a:ext cx="819625" cy="8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8B46-3841-D598-9B01-90A53B75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BB7B-D604-20A3-51DD-DE9FADFA2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1. Low-Fat Priority:</a:t>
            </a:r>
            <a:r>
              <a:rPr lang="en-US" dirty="0"/>
              <a:t> Confirm marketing and in-store promotions are maximized for Low Fat products.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2. Inventory Review:</a:t>
            </a:r>
            <a:r>
              <a:rPr lang="en-US" dirty="0"/>
              <a:t> Reduce stock for consistently low-performing categories (Seafood, Starchy) and increase stock for high-demand items (F&amp;V, Snacks).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3. Tier 3 Replication:</a:t>
            </a:r>
            <a:r>
              <a:rPr lang="en-US" dirty="0"/>
              <a:t> Document the best practices from </a:t>
            </a:r>
            <a:r>
              <a:rPr lang="en-US" b="1" dirty="0"/>
              <a:t>Tier 3</a:t>
            </a:r>
            <a:r>
              <a:rPr lang="en-US" dirty="0"/>
              <a:t> locations (e.g., pricing, assortment) and pilot them in lower-performing Tier 1 stores.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4. High-Size Strategy:</a:t>
            </a:r>
            <a:r>
              <a:rPr lang="en-US" dirty="0"/>
              <a:t> Develop a specialized strategy for </a:t>
            </a:r>
            <a:r>
              <a:rPr lang="en-US" b="1" dirty="0"/>
              <a:t>High-sized</a:t>
            </a:r>
            <a:r>
              <a:rPr lang="en-US" dirty="0"/>
              <a:t> outlets to increase their sales share, potentially by introducing new services or a wider premium product assortment.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6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8CAEA-1770-716E-A41C-A1E89455B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123BD789-F120-F940-9BF3-F0CC7D0F06FB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35064D27-CBD3-5BAE-BDCE-67084136B71F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FE6F0B-C4AF-AFC0-FE24-6FE75C36ECCD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Python.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2726EBE2-D18B-230E-6A76-BB66076BCF55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53160B6-C5E7-B2CA-383A-2BD6E6AFE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EB34E0-FDEB-35F4-8B29-9A306B827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55" y="167570"/>
            <a:ext cx="816935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435690"/>
            <a:ext cx="1113952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584556-631B-F4C0-96E4-67C7EF4F8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01" y="119060"/>
            <a:ext cx="816935" cy="8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560247"/>
            <a:ext cx="1135380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43D54-00C1-6359-808A-E961EAF9C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15" y="27032"/>
            <a:ext cx="816935" cy="8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2E18-2561-DA55-8C4F-F9CDFCD1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6991-D1BA-9012-828B-57B3035A4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Product Dominance:</a:t>
            </a:r>
            <a:r>
              <a:rPr lang="en-US" dirty="0"/>
              <a:t> </a:t>
            </a:r>
            <a:r>
              <a:rPr lang="en-US" b="1" dirty="0"/>
              <a:t>Low Fat</a:t>
            </a:r>
            <a:r>
              <a:rPr lang="en-US" dirty="0"/>
              <a:t> items are the primary sales engine (64.6% of total sales).</a:t>
            </a:r>
          </a:p>
          <a:p>
            <a:r>
              <a:rPr lang="en-US" b="1" dirty="0"/>
              <a:t>2. Category Leader:</a:t>
            </a:r>
            <a:r>
              <a:rPr lang="en-US" dirty="0"/>
              <a:t> </a:t>
            </a:r>
            <a:r>
              <a:rPr lang="en-US" b="1" dirty="0"/>
              <a:t>Fruits and Vegetables</a:t>
            </a:r>
            <a:r>
              <a:rPr lang="en-US" dirty="0"/>
              <a:t> are the top-grossing item type.</a:t>
            </a:r>
          </a:p>
          <a:p>
            <a:r>
              <a:rPr lang="en-US" b="1" dirty="0"/>
              <a:t>3. Location Power:</a:t>
            </a:r>
            <a:r>
              <a:rPr lang="en-US" dirty="0"/>
              <a:t> </a:t>
            </a:r>
            <a:r>
              <a:rPr lang="en-US" b="1" dirty="0"/>
              <a:t>Tier 3</a:t>
            </a:r>
            <a:r>
              <a:rPr lang="en-US" dirty="0"/>
              <a:t> locations and </a:t>
            </a:r>
            <a:r>
              <a:rPr lang="en-US" b="1" dirty="0"/>
              <a:t>Medium-sized</a:t>
            </a:r>
            <a:r>
              <a:rPr lang="en-US" dirty="0"/>
              <a:t> outlets are the highest revenue segments.</a:t>
            </a:r>
          </a:p>
          <a:p>
            <a:r>
              <a:rPr lang="en-US" b="1" dirty="0"/>
              <a:t>4. Key Anomaly:</a:t>
            </a:r>
            <a:r>
              <a:rPr lang="en-US" dirty="0"/>
              <a:t> A significant sales dip occurred around </a:t>
            </a:r>
            <a:r>
              <a:rPr lang="en-US" b="1" dirty="0"/>
              <a:t>2010</a:t>
            </a:r>
            <a:r>
              <a:rPr lang="en-US" dirty="0"/>
              <a:t>, requiring investigation.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873CA-D441-7024-D20E-5C4D8BC68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5" y="0"/>
            <a:ext cx="816935" cy="8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2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321A-7A79-070C-C590-05D7AAE9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Performance: Fat Content and Type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6DAE7F-808C-B16B-414C-5E01A02D1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6459"/>
            <a:ext cx="7074876" cy="4636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B35462-0A2E-85A6-F0D8-275C0C7DA14F}"/>
              </a:ext>
            </a:extLst>
          </p:cNvPr>
          <p:cNvSpPr txBox="1"/>
          <p:nvPr/>
        </p:nvSpPr>
        <p:spPr>
          <a:xfrm rot="10800000" flipV="1">
            <a:off x="7239000" y="3214427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64.6%</a:t>
            </a:r>
            <a:r>
              <a:rPr lang="en-US" dirty="0"/>
              <a:t> of total sales come from </a:t>
            </a:r>
            <a:r>
              <a:rPr lang="en-US" b="1" dirty="0"/>
              <a:t>Low Fat</a:t>
            </a:r>
            <a:r>
              <a:rPr lang="en-US" dirty="0"/>
              <a:t> products, indicating a strong customer preference or successful marketing efforts in this area.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40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5878D2-10D2-C7D3-7CAA-64E6578DC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41" y="282815"/>
            <a:ext cx="10740967" cy="4182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A76397-63B2-CA08-EF9C-72B9AE64157F}"/>
              </a:ext>
            </a:extLst>
          </p:cNvPr>
          <p:cNvSpPr txBox="1"/>
          <p:nvPr/>
        </p:nvSpPr>
        <p:spPr>
          <a:xfrm>
            <a:off x="1111063" y="4373346"/>
            <a:ext cx="10023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Fruits and Vegetables</a:t>
            </a:r>
            <a:r>
              <a:rPr lang="en-US" dirty="0"/>
              <a:t> and </a:t>
            </a:r>
            <a:r>
              <a:rPr lang="en-US" b="1" dirty="0"/>
              <a:t>Snack Foods</a:t>
            </a:r>
            <a:r>
              <a:rPr lang="en-US" dirty="0"/>
              <a:t> are the clear category leaders. Low-performing categories like </a:t>
            </a:r>
            <a:r>
              <a:rPr lang="en-US" b="1" dirty="0"/>
              <a:t>Seafood</a:t>
            </a:r>
            <a:r>
              <a:rPr lang="en-US" dirty="0"/>
              <a:t> and </a:t>
            </a:r>
            <a:r>
              <a:rPr lang="en-US" b="1" dirty="0"/>
              <a:t>Starchy Foods</a:t>
            </a:r>
            <a:r>
              <a:rPr lang="en-US" dirty="0"/>
              <a:t> need targeted intervention.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2963A-8F43-F8BA-3C7B-2611F69E521F}"/>
              </a:ext>
            </a:extLst>
          </p:cNvPr>
          <p:cNvSpPr txBox="1"/>
          <p:nvPr/>
        </p:nvSpPr>
        <p:spPr>
          <a:xfrm>
            <a:off x="1153409" y="5574322"/>
            <a:ext cx="925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Recommendation:</a:t>
            </a:r>
          </a:p>
          <a:p>
            <a:r>
              <a:rPr lang="en-US" b="1" dirty="0"/>
              <a:t>Prioritize:</a:t>
            </a:r>
            <a:r>
              <a:rPr lang="en-US" dirty="0"/>
              <a:t> Ensure Low Fat products and top categories (F&amp;V, Snacks) receive optimal inventory and shelf space across all stores.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23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FA9BCD-001C-B7DC-2176-F2EAADCD2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4389"/>
            <a:ext cx="6885900" cy="2872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C7EF8-6A54-E144-EEEF-877D7560A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450" y="292508"/>
            <a:ext cx="5502117" cy="39017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84B2D8-DB97-278E-2669-98952758D16D}"/>
              </a:ext>
            </a:extLst>
          </p:cNvPr>
          <p:cNvSpPr txBox="1"/>
          <p:nvPr/>
        </p:nvSpPr>
        <p:spPr>
          <a:xfrm>
            <a:off x="744414" y="4194286"/>
            <a:ext cx="4640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Tier 3</a:t>
            </a:r>
            <a:r>
              <a:rPr lang="en-US" dirty="0"/>
              <a:t> outlets generate the highest sales, followed by Tier 2, and then Tier 1. The highest revenue is currently driven by the least urban/dense areas.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60EDBD-4966-D515-507D-7405E7D42305}"/>
              </a:ext>
            </a:extLst>
          </p:cNvPr>
          <p:cNvSpPr txBox="1"/>
          <p:nvPr/>
        </p:nvSpPr>
        <p:spPr>
          <a:xfrm>
            <a:off x="6807116" y="4109094"/>
            <a:ext cx="4396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Medium</a:t>
            </a:r>
            <a:r>
              <a:rPr lang="en-US" dirty="0"/>
              <a:t>-sized outlets are the single largest contributor (</a:t>
            </a:r>
            <a:r>
              <a:rPr lang="en-US" b="1" dirty="0"/>
              <a:t>42.3%</a:t>
            </a:r>
            <a:r>
              <a:rPr lang="en-US" dirty="0"/>
              <a:t>), followed closely by Small (</a:t>
            </a:r>
            <a:r>
              <a:rPr lang="en-US" b="1" dirty="0"/>
              <a:t>37.0%</a:t>
            </a:r>
            <a:r>
              <a:rPr lang="en-US" dirty="0"/>
              <a:t>). Together, they drive nearly 80% of sales.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6A397-1042-DBAD-DD0B-834900BC218F}"/>
              </a:ext>
            </a:extLst>
          </p:cNvPr>
          <p:cNvSpPr txBox="1"/>
          <p:nvPr/>
        </p:nvSpPr>
        <p:spPr>
          <a:xfrm>
            <a:off x="590082" y="5651523"/>
            <a:ext cx="9566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Recommendation:</a:t>
            </a:r>
          </a:p>
          <a:p>
            <a:r>
              <a:rPr lang="en-US" b="1" dirty="0"/>
              <a:t>Optimize:</a:t>
            </a:r>
            <a:r>
              <a:rPr lang="en-US" dirty="0"/>
              <a:t> Analyze the successful operational and merchandising models used in </a:t>
            </a:r>
            <a:r>
              <a:rPr lang="en-US" b="1" dirty="0"/>
              <a:t>Tier 3</a:t>
            </a:r>
            <a:r>
              <a:rPr lang="en-US" dirty="0"/>
              <a:t> and </a:t>
            </a:r>
            <a:r>
              <a:rPr lang="en-US" b="1" dirty="0"/>
              <a:t>Medium</a:t>
            </a:r>
            <a:r>
              <a:rPr lang="en-US" dirty="0"/>
              <a:t> outlets and replicate those strategies in Tier 1 and High-sized locations.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93D407-7E5E-C378-3EA5-8B1AAF4997FB}"/>
              </a:ext>
            </a:extLst>
          </p:cNvPr>
          <p:cNvSpPr txBox="1"/>
          <p:nvPr/>
        </p:nvSpPr>
        <p:spPr>
          <a:xfrm>
            <a:off x="590082" y="161150"/>
            <a:ext cx="53515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Outlet Location &amp; Size Analysis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23260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1226-79DE-415D-D935-33F835EB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" y="-204910"/>
            <a:ext cx="10515600" cy="1325563"/>
          </a:xfrm>
        </p:spPr>
        <p:txBody>
          <a:bodyPr/>
          <a:lstStyle/>
          <a:p>
            <a:r>
              <a:rPr lang="en-IN" b="1" dirty="0"/>
              <a:t>Cross-Analysis &amp; Historical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6DB17-04CB-5B94-8A4D-C9364D819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06199"/>
            <a:ext cx="7209692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F63ECF-3CF5-44C6-454D-95596F99C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780" y="823300"/>
            <a:ext cx="5749405" cy="37874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E7297A-4C44-4B18-3310-0A077C5BFBF5}"/>
              </a:ext>
            </a:extLst>
          </p:cNvPr>
          <p:cNvSpPr txBox="1"/>
          <p:nvPr/>
        </p:nvSpPr>
        <p:spPr>
          <a:xfrm>
            <a:off x="771175" y="4851472"/>
            <a:ext cx="5216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dominance of </a:t>
            </a:r>
            <a:r>
              <a:rPr lang="en-US" b="1" dirty="0"/>
              <a:t>Low Fat</a:t>
            </a:r>
            <a:r>
              <a:rPr lang="en-US" dirty="0"/>
              <a:t> items is universal; it leads sales in </a:t>
            </a:r>
            <a:r>
              <a:rPr lang="en-US" b="1" dirty="0"/>
              <a:t>Tier 1, Tier 2, AND Tier 3</a:t>
            </a:r>
            <a:r>
              <a:rPr lang="en-US" dirty="0"/>
              <a:t> locations. This is a consistent market trend, not a local anomaly.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F46FC-0A64-3BFF-96CE-D1AB9BA5661C}"/>
              </a:ext>
            </a:extLst>
          </p:cNvPr>
          <p:cNvSpPr txBox="1"/>
          <p:nvPr/>
        </p:nvSpPr>
        <p:spPr>
          <a:xfrm>
            <a:off x="6759118" y="4574473"/>
            <a:ext cx="5216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Sales performance has generally been strong but shows a sharp, noticeable drop around the </a:t>
            </a:r>
            <a:r>
              <a:rPr lang="en-US" b="1" dirty="0"/>
              <a:t>2010</a:t>
            </a:r>
            <a:r>
              <a:rPr lang="en-US" dirty="0"/>
              <a:t> establishment year. Sales stabilized significantly in the years following.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3E7987-84BF-5539-4244-C72F8D561DBA}"/>
              </a:ext>
            </a:extLst>
          </p:cNvPr>
          <p:cNvSpPr txBox="1"/>
          <p:nvPr/>
        </p:nvSpPr>
        <p:spPr>
          <a:xfrm>
            <a:off x="720970" y="6034700"/>
            <a:ext cx="937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Recommendation:</a:t>
            </a:r>
          </a:p>
          <a:p>
            <a:r>
              <a:rPr lang="en-US" b="1" dirty="0"/>
              <a:t>Investigate:</a:t>
            </a:r>
            <a:r>
              <a:rPr lang="en-US" dirty="0"/>
              <a:t> Launch a targeted analysis to understand the cause of the </a:t>
            </a:r>
            <a:r>
              <a:rPr lang="en-US" b="1" dirty="0"/>
              <a:t>2010 sales dip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091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9909</TotalTime>
  <Words>797</Words>
  <Application>Microsoft Office PowerPoint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Segoe UI Black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Executive summary</vt:lpstr>
      <vt:lpstr>Product Performance: Fat Content and Type</vt:lpstr>
      <vt:lpstr>PowerPoint Presentation</vt:lpstr>
      <vt:lpstr>PowerPoint Presentation</vt:lpstr>
      <vt:lpstr>Cross-Analysis &amp; Historical Trend</vt:lpstr>
      <vt:lpstr>Key 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amulya reddy</cp:lastModifiedBy>
  <cp:revision>17</cp:revision>
  <dcterms:created xsi:type="dcterms:W3CDTF">2024-06-24T12:27:37Z</dcterms:created>
  <dcterms:modified xsi:type="dcterms:W3CDTF">2025-09-26T09:12:05Z</dcterms:modified>
</cp:coreProperties>
</file>