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3" r:id="rId14"/>
    <p:sldId id="270" r:id="rId15"/>
    <p:sldId id="274" r:id="rId16"/>
    <p:sldId id="271" r:id="rId17"/>
    <p:sldId id="272" r:id="rId18"/>
    <p:sldId id="278" r:id="rId19"/>
    <p:sldId id="273" r:id="rId20"/>
    <p:sldId id="275" r:id="rId21"/>
    <p:sldId id="279" r:id="rId22"/>
    <p:sldId id="280" r:id="rId23"/>
    <p:sldId id="281" r:id="rId24"/>
    <p:sldId id="259" r:id="rId25"/>
  </p:sldIdLst>
  <p:sldSz cx="12192000" cy="6858000"/>
  <p:notesSz cx="6858000" cy="9144000"/>
  <p:embeddedFontLst>
    <p:embeddedFont>
      <p:font typeface="Libre Baskerville" panose="020B0604020202020204" charset="0"/>
      <p:regular r:id="rId27"/>
      <p:bold r:id="rId28"/>
      <p: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 Black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109613-C955-4D45-AD05-2F62A7E51C2C}">
          <p14:sldIdLst>
            <p14:sldId id="256"/>
            <p14:sldId id="257"/>
            <p14:sldId id="258"/>
            <p14:sldId id="260"/>
            <p14:sldId id="262"/>
            <p14:sldId id="263"/>
          </p14:sldIdLst>
        </p14:section>
        <p14:section name="Untitled Section" id="{11C24CEC-18C4-4DF0-9D99-445D17CE9AD9}">
          <p14:sldIdLst>
            <p14:sldId id="264"/>
            <p14:sldId id="265"/>
            <p14:sldId id="266"/>
            <p14:sldId id="267"/>
            <p14:sldId id="268"/>
            <p14:sldId id="269"/>
            <p14:sldId id="283"/>
            <p14:sldId id="270"/>
            <p14:sldId id="274"/>
            <p14:sldId id="271"/>
            <p14:sldId id="272"/>
            <p14:sldId id="278"/>
            <p14:sldId id="273"/>
            <p14:sldId id="275"/>
            <p14:sldId id="279"/>
            <p14:sldId id="280"/>
            <p14:sldId id="28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2092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049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2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08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78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cto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55659"/>
            <a:ext cx="12190815" cy="6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28713" y="3717986"/>
            <a:ext cx="10244137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on Doctor’s Consultation Fee City Wise</a:t>
            </a:r>
            <a:endParaRPr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1" y="992222"/>
            <a:ext cx="11751013" cy="51945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809" y="0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Cleaned Data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0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323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And Visualizations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3235"/>
            <a:ext cx="10515600" cy="5418306"/>
          </a:xfrm>
        </p:spPr>
        <p:txBody>
          <a:bodyPr/>
          <a:lstStyle/>
          <a:p>
            <a:pPr marL="114300" indent="0">
              <a:buNone/>
            </a:pPr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. Univariate Analysis:</a:t>
            </a: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Univariate analysis explores each variable in a data set, separately. Variable can be categorical or numerical.</a:t>
            </a:r>
          </a:p>
          <a:p>
            <a:pPr marL="114300" indent="0">
              <a:buNone/>
            </a:pPr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2. Bivariate Analysis: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Bivariate analysis is a kind of statistical analysis in which two variables are observed against each other.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Possible combinations are:</a:t>
            </a:r>
          </a:p>
          <a:p>
            <a:pPr marL="1485900" lvl="3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1. Numerical – Numerical</a:t>
            </a:r>
          </a:p>
          <a:p>
            <a:pPr marL="1485900" lvl="3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2. Categorical – Categorical</a:t>
            </a:r>
          </a:p>
          <a:p>
            <a:pPr marL="1485900" lvl="3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3. Numerical – Categorical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3. Multivariate Analysis: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Analysis is done on more than two variable.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766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Univariate Analysis: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29514"/>
            <a:ext cx="11868150" cy="425213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711741" y="797668"/>
            <a:ext cx="10515600" cy="6060331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specialisation </a:t>
            </a:r>
            <a:r>
              <a:rPr lang="en-GB" b="1" dirty="0"/>
              <a:t>and location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City wise availability of Doctors are high in Chennai and </a:t>
            </a:r>
            <a:r>
              <a:rPr lang="en-IN" sz="2400" dirty="0" err="1" smtClean="0"/>
              <a:t>Banglore</a:t>
            </a:r>
            <a:r>
              <a:rPr lang="en-IN" sz="2400" dirty="0" smtClean="0"/>
              <a:t>[18.41%]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Specialization wise</a:t>
            </a:r>
            <a:r>
              <a:rPr lang="en-IN" sz="2400" dirty="0" smtClean="0"/>
              <a:t>, General </a:t>
            </a:r>
            <a:r>
              <a:rPr lang="en-IN" sz="2400" dirty="0" smtClean="0"/>
              <a:t>Physician[16.8%] are high among all cities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C05DE1-0085-F4F4-DA36-8F0BB228AEFF}"/>
              </a:ext>
            </a:extLst>
          </p:cNvPr>
          <p:cNvSpPr txBox="1"/>
          <p:nvPr/>
        </p:nvSpPr>
        <p:spPr>
          <a:xfrm>
            <a:off x="707929" y="480391"/>
            <a:ext cx="100779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check Outliers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For Experience and Consultation Fee. </a:t>
            </a:r>
            <a:r>
              <a:rPr lang="en-US" sz="3200" b="1" dirty="0">
                <a:cs typeface="Calibri"/>
              </a:rPr>
              <a:t>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5EAF1967-B29F-497A-5451-CEA4F107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5" y="1585317"/>
            <a:ext cx="7171425" cy="4607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54BA5D-9E7D-9462-CAD2-09D46E370FA3}"/>
              </a:ext>
            </a:extLst>
          </p:cNvPr>
          <p:cNvSpPr txBox="1"/>
          <p:nvPr/>
        </p:nvSpPr>
        <p:spPr>
          <a:xfrm>
            <a:off x="7802217" y="1822173"/>
            <a:ext cx="329647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As we can observe there are outliers in the data.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Median of Consultaion_fee : 600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Median of Experience : 21 </a:t>
            </a:r>
          </a:p>
        </p:txBody>
      </p:sp>
    </p:spTree>
    <p:extLst>
      <p:ext uri="{BB962C8B-B14F-4D97-AF65-F5344CB8AC3E}">
        <p14:creationId xmlns:p14="http://schemas.microsoft.com/office/powerpoint/2010/main" val="358909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42" y="1"/>
            <a:ext cx="10515600" cy="7490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Consultation_fee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 are distributed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7" y="1434931"/>
            <a:ext cx="5438775" cy="412432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6016556" y="1321424"/>
            <a:ext cx="599710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In </a:t>
            </a:r>
            <a:r>
              <a:rPr lang="en-GB" sz="2400" dirty="0"/>
              <a:t>the above plot </a:t>
            </a:r>
            <a:r>
              <a:rPr lang="en-GB" sz="2400" b="1" dirty="0"/>
              <a:t>mean&gt;median</a:t>
            </a:r>
            <a:r>
              <a:rPr lang="en-GB" sz="2400" dirty="0"/>
              <a:t> and </a:t>
            </a:r>
            <a:r>
              <a:rPr lang="en-GB" sz="2400" dirty="0" err="1"/>
              <a:t>kde</a:t>
            </a:r>
            <a:r>
              <a:rPr lang="en-GB" sz="2400" dirty="0"/>
              <a:t> line is more towards right which </a:t>
            </a:r>
            <a:r>
              <a:rPr lang="en-GB" sz="2400" dirty="0" err="1"/>
              <a:t>which</a:t>
            </a:r>
            <a:r>
              <a:rPr lang="en-GB" sz="2400" dirty="0"/>
              <a:t> is due to </a:t>
            </a:r>
            <a:r>
              <a:rPr lang="en-GB" sz="2400" dirty="0" smtClean="0"/>
              <a:t>presence of outliers.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Mean </a:t>
            </a:r>
            <a:r>
              <a:rPr lang="en-GB" sz="2400" dirty="0" smtClean="0"/>
              <a:t>(</a:t>
            </a:r>
            <a:r>
              <a:rPr lang="en-GB" sz="2400" dirty="0" err="1" smtClean="0"/>
              <a:t>avg</a:t>
            </a:r>
            <a:r>
              <a:rPr lang="en-GB" sz="2400" dirty="0" smtClean="0"/>
              <a:t>) of </a:t>
            </a:r>
            <a:r>
              <a:rPr lang="en-GB" sz="2400" dirty="0" err="1" smtClean="0"/>
              <a:t>Consultation_fee</a:t>
            </a:r>
            <a:r>
              <a:rPr lang="en-GB" sz="2400" dirty="0" smtClean="0"/>
              <a:t>: </a:t>
            </a:r>
            <a:r>
              <a:rPr lang="en-GB" sz="2400" b="1" dirty="0" smtClean="0"/>
              <a:t>661.0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Median of </a:t>
            </a:r>
            <a:r>
              <a:rPr lang="en-GB" sz="2400" dirty="0" err="1" smtClean="0"/>
              <a:t>Consultation_fee</a:t>
            </a:r>
            <a:r>
              <a:rPr lang="en-GB" sz="2400" dirty="0" smtClean="0"/>
              <a:t>: </a:t>
            </a:r>
            <a:r>
              <a:rPr lang="en-GB" sz="2400" b="1" dirty="0" smtClean="0"/>
              <a:t>600.0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0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55" y="0"/>
            <a:ext cx="10515600" cy="89308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Vs Count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05390" y="5350213"/>
            <a:ext cx="10515600" cy="1264731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Ø"/>
            </a:pPr>
            <a:r>
              <a:rPr lang="en-IN" b="1" dirty="0" err="1" smtClean="0"/>
              <a:t>Banglore</a:t>
            </a:r>
            <a:r>
              <a:rPr lang="en-IN" b="1" dirty="0" smtClean="0"/>
              <a:t> and Chennai has more number of Doctors</a:t>
            </a:r>
          </a:p>
          <a:p>
            <a:pPr marL="228600" indent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816195"/>
            <a:ext cx="11706225" cy="4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155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Bi-Variate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7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City_name</a:t>
            </a:r>
            <a:r>
              <a:rPr lang="en-IN" sz="2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n-IN" sz="27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Consultation_fee</a:t>
            </a:r>
            <a:endParaRPr lang="en-US" sz="27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764200" y="1746802"/>
            <a:ext cx="5181600" cy="4351338"/>
          </a:xfrm>
        </p:spPr>
        <p:txBody>
          <a:bodyPr/>
          <a:lstStyle/>
          <a:p>
            <a:r>
              <a:rPr lang="en-IN" dirty="0" smtClean="0"/>
              <a:t>Average of </a:t>
            </a:r>
            <a:r>
              <a:rPr lang="en-IN" dirty="0" err="1" smtClean="0"/>
              <a:t>Consultation_fee</a:t>
            </a:r>
            <a:r>
              <a:rPr lang="en-IN" dirty="0" smtClean="0"/>
              <a:t> in Mumbai is High</a:t>
            </a:r>
          </a:p>
          <a:p>
            <a:r>
              <a:rPr lang="en-IN" dirty="0" smtClean="0"/>
              <a:t>Average of </a:t>
            </a:r>
            <a:r>
              <a:rPr lang="en-IN" dirty="0" err="1" smtClean="0"/>
              <a:t>Consultation_fee</a:t>
            </a:r>
            <a:r>
              <a:rPr lang="en-IN" dirty="0" smtClean="0"/>
              <a:t> in Hyderabad is less.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637472"/>
            <a:ext cx="6677026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162"/>
            <a:ext cx="9632950" cy="923727"/>
          </a:xfrm>
        </p:spPr>
        <p:txBody>
          <a:bodyPr>
            <a:normAutofit/>
          </a:bodyPr>
          <a:lstStyle/>
          <a:p>
            <a:r>
              <a:rPr lang="en-IN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Specialization and City name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001000" y="1114425"/>
            <a:ext cx="4191000" cy="4873625"/>
          </a:xfrm>
        </p:spPr>
        <p:txBody>
          <a:bodyPr/>
          <a:lstStyle/>
          <a:p>
            <a:r>
              <a:rPr lang="en-IN" dirty="0" smtClean="0"/>
              <a:t>Almost all the specializations in each city have similar count highest count(doctors) is in </a:t>
            </a:r>
            <a:r>
              <a:rPr lang="en-IN" dirty="0" err="1" smtClean="0"/>
              <a:t>Banglore</a:t>
            </a:r>
            <a:r>
              <a:rPr lang="en-IN" dirty="0" smtClean="0"/>
              <a:t>(Ayurveda) and Chennai (general </a:t>
            </a:r>
            <a:r>
              <a:rPr lang="en-IN" dirty="0" err="1" smtClean="0"/>
              <a:t>physian</a:t>
            </a:r>
            <a:r>
              <a:rPr lang="en-IN" dirty="0" smtClean="0"/>
              <a:t>).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202"/>
            <a:ext cx="800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248" y="0"/>
            <a:ext cx="2962656" cy="823595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Paired Plot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3" y="909637"/>
            <a:ext cx="9464040" cy="5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between Recommendations and </a:t>
            </a:r>
            <a:r>
              <a:rPr lang="en-IN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onsultation_fee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7729538" y="1462088"/>
            <a:ext cx="4462462" cy="4351338"/>
          </a:xfrm>
        </p:spPr>
        <p:txBody>
          <a:bodyPr/>
          <a:lstStyle/>
          <a:p>
            <a:r>
              <a:rPr lang="en-IN" dirty="0" smtClean="0"/>
              <a:t>Values are scattered randomly, no correlation between recommendation and consultation fee.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88"/>
            <a:ext cx="772953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855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IN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Amulya</a:t>
            </a:r>
            <a:r>
              <a:rPr lang="en-IN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Sai. 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Qualification: </a:t>
            </a:r>
            <a:r>
              <a:rPr lang="en-IN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M.Engg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(Thermal </a:t>
            </a:r>
            <a:r>
              <a:rPr lang="en-IN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Engg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study Data Science for career </a:t>
            </a:r>
            <a:r>
              <a:rPr lang="en-IN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trasition</a:t>
            </a:r>
            <a:endParaRPr lang="en-IN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WORK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EXPERIENCE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 </a:t>
            </a:r>
            <a:r>
              <a:rPr 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 have 1.5 </a:t>
            </a:r>
            <a:r>
              <a:rPr lang="en-US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yrs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of experience in Sr. Technical recruiter(US/Domestic)</a:t>
            </a:r>
          </a:p>
          <a:p>
            <a:pPr>
              <a:buClr>
                <a:schemeClr val="dk1"/>
              </a:buClr>
              <a:buSzPts val="1800"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40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Aparna</a:t>
            </a: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Qualification: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 statistics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study Data Science for career transition</a:t>
            </a: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GB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</a:t>
            </a: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Experience: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2.6 yrs. of experience as analyst (Transaction monitoring )</a:t>
            </a:r>
            <a:endParaRPr lang="en-IN" sz="180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(B-tech or M-tech)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"/>
            <a:ext cx="10515600" cy="104298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 Analysis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036904" y="1211263"/>
            <a:ext cx="5155096" cy="49657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Correlation</a:t>
            </a:r>
            <a:r>
              <a:rPr lang="en-US" sz="2400" dirty="0"/>
              <a:t>: it is a relationship between two or more variables, it is important because if we know the relationship btw the variables we can make predictions about future.</a:t>
            </a:r>
          </a:p>
          <a:p>
            <a:endParaRPr lang="en-US" sz="2400" dirty="0"/>
          </a:p>
          <a:p>
            <a:r>
              <a:rPr lang="en-US" sz="2400" dirty="0"/>
              <a:t>In This plot, there is negative correlation values and positive.</a:t>
            </a:r>
          </a:p>
          <a:p>
            <a:endParaRPr lang="en-US" sz="2400" dirty="0"/>
          </a:p>
          <a:p>
            <a:r>
              <a:rPr lang="en-US" sz="2400" dirty="0"/>
              <a:t>Close to one positive correlation(one increase other increases.</a:t>
            </a:r>
          </a:p>
          <a:p>
            <a:endParaRPr lang="en-US" sz="2400" dirty="0"/>
          </a:p>
          <a:p>
            <a:r>
              <a:rPr lang="en-US" sz="2400" dirty="0"/>
              <a:t>Close to 0 no correlation.</a:t>
            </a:r>
          </a:p>
          <a:p>
            <a:endParaRPr lang="en-US" sz="2400" dirty="0"/>
          </a:p>
          <a:p>
            <a:r>
              <a:rPr lang="en-US" sz="2400" dirty="0"/>
              <a:t>Close to –1 negative correlation.</a:t>
            </a:r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85863"/>
            <a:ext cx="6846404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0"/>
            <a:ext cx="10515600" cy="79552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Descriptive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Statistics(Data Summary)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32000" y="71966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24416"/>
              </p:ext>
            </p:extLst>
          </p:nvPr>
        </p:nvGraphicFramePr>
        <p:xfrm>
          <a:off x="407504" y="719666"/>
          <a:ext cx="11698362" cy="603894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  <a:gridCol w="899874"/>
              </a:tblGrid>
              <a:tr h="471763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Consultation Fee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Experience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/>
                        <a:t>  Recommendation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5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</a:tr>
              <a:tr h="695898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 smtClean="0">
                          <a:effectLst/>
                        </a:rPr>
                        <a:t>City_name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589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558.088608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22.481013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95.759494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</a:tr>
              <a:tr h="69589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657.594937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700.0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24.025316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95.012658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</a:tr>
              <a:tr h="69589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787.571429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700.0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23.257143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95.242857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79</a:t>
                      </a:r>
                    </a:p>
                  </a:txBody>
                  <a:tcPr anchor="ctr"/>
                </a:tc>
              </a:tr>
              <a:tr h="69589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Hyderabad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494.927536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19.913043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94.130435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</a:tr>
              <a:tr h="69589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980.158730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800.0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24.920635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93.761905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69</a:t>
                      </a:r>
                    </a:p>
                  </a:txBody>
                  <a:tcPr anchor="ctr"/>
                </a:tc>
              </a:tr>
              <a:tr h="69589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528.985507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500.0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20.463768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94.550725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9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96" y="0"/>
            <a:ext cx="10515600" cy="108336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296" y="1219339"/>
            <a:ext cx="10383078" cy="5390182"/>
          </a:xfrm>
        </p:spPr>
        <p:txBody>
          <a:bodyPr>
            <a:normAutofit fontScale="92500" lnSpcReduction="10000"/>
          </a:bodyPr>
          <a:lstStyle/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Among all the Cities, Consultation fee is high in Mumbai(</a:t>
            </a:r>
            <a:r>
              <a:rPr lang="en-US" dirty="0" err="1">
                <a:ea typeface="+mn-lt"/>
                <a:cs typeface="+mn-lt"/>
              </a:rPr>
              <a:t>Rs</a:t>
            </a:r>
            <a:r>
              <a:rPr lang="en-US" dirty="0">
                <a:ea typeface="+mn-lt"/>
                <a:cs typeface="+mn-lt"/>
              </a:rPr>
              <a:t> 2000) and low in Delhi(</a:t>
            </a:r>
            <a:r>
              <a:rPr lang="en-US" dirty="0" err="1">
                <a:ea typeface="+mn-lt"/>
                <a:cs typeface="+mn-lt"/>
              </a:rPr>
              <a:t>Rs</a:t>
            </a:r>
            <a:r>
              <a:rPr lang="en-US" dirty="0">
                <a:ea typeface="+mn-lt"/>
                <a:cs typeface="+mn-lt"/>
              </a:rPr>
              <a:t> 50).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Highest paid doctors are available in Chennai and Mumbai(maximum fee is high in those cities).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Coming to experience, even more experienced doctors are also in Chennai and second is Mumbai.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Recommendation of doctors is high in Chennai.</a:t>
            </a:r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Among all cities Hyderabad and Pune has less average Consultation fee .</a:t>
            </a:r>
          </a:p>
        </p:txBody>
      </p:sp>
    </p:spTree>
    <p:extLst>
      <p:ext uri="{BB962C8B-B14F-4D97-AF65-F5344CB8AC3E}">
        <p14:creationId xmlns:p14="http://schemas.microsoft.com/office/powerpoint/2010/main" val="394864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US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17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 smtClean="0"/>
              <a:t>Objective </a:t>
            </a:r>
            <a:r>
              <a:rPr lang="en-IN" b="1" dirty="0"/>
              <a:t>of the </a:t>
            </a:r>
            <a:r>
              <a:rPr lang="en-IN" b="1" dirty="0" smtClean="0"/>
              <a:t>Project</a:t>
            </a:r>
            <a:r>
              <a:rPr lang="en-IN" dirty="0" smtClean="0"/>
              <a:t>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 smtClean="0"/>
              <a:t>Web </a:t>
            </a:r>
            <a:r>
              <a:rPr lang="en-IN" b="1" dirty="0"/>
              <a:t>Scraping </a:t>
            </a:r>
            <a:r>
              <a:rPr lang="en-IN" b="1" dirty="0" smtClean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</a:t>
            </a:r>
            <a:r>
              <a:rPr lang="en-IN" b="1" dirty="0" smtClean="0"/>
              <a:t>Data: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0" y="1900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Analysing how the doctor’s consultation fee varies in Metropolitan cities and to compare in which location it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09791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and Why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Website Name:  PRACTO</a:t>
            </a:r>
          </a:p>
          <a:p>
            <a:pPr marL="285750" indent="-285750">
              <a:buFont typeface="Wingdings"/>
              <a:buChar char="v"/>
            </a:pPr>
            <a:r>
              <a:rPr lang="en-IN" b="1" dirty="0" smtClean="0"/>
              <a:t>     Link</a:t>
            </a:r>
            <a:r>
              <a:rPr lang="en-IN" b="1" dirty="0"/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https://www.practo.com/</a:t>
            </a:r>
            <a:endParaRPr lang="en-US" b="1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LIBRARIES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1143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1143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987552" y="2121408"/>
            <a:ext cx="31089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987552" y="2645790"/>
            <a:ext cx="310896" cy="2162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V="1">
            <a:off x="1088134" y="4076208"/>
            <a:ext cx="420623" cy="26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1069843" y="4532622"/>
            <a:ext cx="420623" cy="26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1069842" y="4980065"/>
            <a:ext cx="420623" cy="26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096"/>
            <a:ext cx="12192000" cy="55869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80525" y="-77422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Scraping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95298" cy="1045386"/>
          </a:xfrm>
        </p:spPr>
        <p:txBody>
          <a:bodyPr numCol="2">
            <a:normAutofit/>
          </a:bodyPr>
          <a:lstStyle/>
          <a:p>
            <a:pPr algn="ctr"/>
            <a:r>
              <a:rPr lang="en-IN" sz="3100" b="1" dirty="0" smtClean="0">
                <a:solidFill>
                  <a:schemeClr val="accent1">
                    <a:lumMod val="75000"/>
                  </a:schemeClr>
                </a:solidFill>
              </a:rPr>
              <a:t>Process </a:t>
            </a:r>
            <a:r>
              <a:rPr lang="en-IN" sz="3100" b="1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IN" sz="3100" b="1" dirty="0" smtClean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0512"/>
            <a:ext cx="10515600" cy="49416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We Extracted the links from each page which was done using </a:t>
            </a:r>
            <a:r>
              <a:rPr lang="en-IN" sz="2400" b="1" dirty="0" err="1" smtClean="0">
                <a:solidFill>
                  <a:schemeClr val="tx1"/>
                </a:solidFill>
              </a:rPr>
              <a:t>requests.get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err="1" smtClean="0">
                <a:solidFill>
                  <a:schemeClr val="tx1"/>
                </a:solidFill>
              </a:rPr>
              <a:t>BeautifulSoup</a:t>
            </a:r>
            <a:r>
              <a:rPr lang="en-IN" sz="2400" dirty="0" smtClean="0">
                <a:solidFill>
                  <a:schemeClr val="tx1"/>
                </a:solidFill>
              </a:rPr>
              <a:t> in the </a:t>
            </a:r>
            <a:r>
              <a:rPr lang="en-IN" sz="2400" dirty="0" err="1" smtClean="0">
                <a:solidFill>
                  <a:schemeClr val="tx1"/>
                </a:solidFill>
              </a:rPr>
              <a:t>Practo</a:t>
            </a:r>
            <a:r>
              <a:rPr lang="en-IN" sz="2400" dirty="0" smtClean="0">
                <a:solidFill>
                  <a:schemeClr val="tx1"/>
                </a:solidFill>
              </a:rPr>
              <a:t> website for every specialization link varies (no common </a:t>
            </a:r>
            <a:r>
              <a:rPr lang="en-IN" sz="2400" dirty="0" err="1" smtClean="0">
                <a:solidFill>
                  <a:schemeClr val="tx1"/>
                </a:solidFill>
              </a:rPr>
              <a:t>weblink</a:t>
            </a:r>
            <a:r>
              <a:rPr lang="en-IN" sz="2400" dirty="0" smtClean="0">
                <a:solidFill>
                  <a:schemeClr val="tx1"/>
                </a:solidFill>
              </a:rPr>
              <a:t> to use for loop).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After that we extracted the features (columns/values) using </a:t>
            </a:r>
            <a:r>
              <a:rPr lang="en-IN" sz="2400" dirty="0" err="1" smtClean="0">
                <a:solidFill>
                  <a:schemeClr val="tx1"/>
                </a:solidFill>
              </a:rPr>
              <a:t>soup.findall</a:t>
            </a:r>
            <a:r>
              <a:rPr lang="en-IN" sz="2400" dirty="0" smtClean="0">
                <a:solidFill>
                  <a:schemeClr val="tx1"/>
                </a:solidFill>
              </a:rPr>
              <a:t>() from each page of the website.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We used For loop and regular </a:t>
            </a:r>
            <a:r>
              <a:rPr lang="en-IN" sz="2400" dirty="0" smtClean="0">
                <a:solidFill>
                  <a:schemeClr val="tx1"/>
                </a:solidFill>
              </a:rPr>
              <a:t>expression </a:t>
            </a:r>
            <a:r>
              <a:rPr lang="en-IN" sz="2400" dirty="0" smtClean="0">
                <a:solidFill>
                  <a:schemeClr val="tx1"/>
                </a:solidFill>
              </a:rPr>
              <a:t>to get specified values and appended them into empty lists.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 Checked whether all the lists are of same to create a </a:t>
            </a:r>
            <a:r>
              <a:rPr lang="en-IN" sz="2400" dirty="0" err="1" smtClean="0">
                <a:solidFill>
                  <a:schemeClr val="tx1"/>
                </a:solidFill>
              </a:rPr>
              <a:t>DataFrame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Then we have Created a dictionary using all the lists and using dictionary created the </a:t>
            </a:r>
            <a:r>
              <a:rPr lang="en-IN" sz="2400" dirty="0" err="1" smtClean="0">
                <a:solidFill>
                  <a:schemeClr val="tx1"/>
                </a:solidFill>
              </a:rPr>
              <a:t>DataFrame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</a:rPr>
              <a:t>DataFrame</a:t>
            </a:r>
            <a:r>
              <a:rPr lang="en-IN" sz="2400" dirty="0" smtClean="0">
                <a:solidFill>
                  <a:schemeClr val="tx1"/>
                </a:solidFill>
              </a:rPr>
              <a:t> Created was stored in the csv file for our convenient.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" y="891862"/>
            <a:ext cx="11138169" cy="54213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268" y="0"/>
            <a:ext cx="10515600" cy="110895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Collected Data: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Data Cleaning: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9966"/>
            <a:ext cx="10515600" cy="51653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Removed the unwanted </a:t>
            </a:r>
            <a:r>
              <a:rPr lang="en-IN" sz="2400" dirty="0" err="1" smtClean="0"/>
              <a:t>coloumns</a:t>
            </a:r>
            <a:r>
              <a:rPr lang="en-IN" sz="2400" dirty="0" smtClean="0"/>
              <a:t> which are not necessary for Analysis.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 smtClean="0"/>
              <a:t>Removing the duplicates: </a:t>
            </a:r>
            <a:r>
              <a:rPr lang="en-IN" sz="2400" dirty="0" smtClean="0"/>
              <a:t>Checked weather any duplicated rows are there using </a:t>
            </a:r>
            <a:r>
              <a:rPr lang="en-IN" sz="2400" b="1" dirty="0" smtClean="0"/>
              <a:t>duplicated() </a:t>
            </a:r>
            <a:r>
              <a:rPr lang="en-IN" sz="2400" dirty="0" smtClean="0"/>
              <a:t>method and dropped them using </a:t>
            </a:r>
            <a:r>
              <a:rPr lang="en-IN" sz="2400" b="1" dirty="0" err="1" smtClean="0"/>
              <a:t>drop_duplicates</a:t>
            </a:r>
            <a:r>
              <a:rPr lang="en-IN" sz="2400" b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Similarly removed the special characters from Recommendation and Area </a:t>
            </a:r>
            <a:r>
              <a:rPr lang="en-IN" sz="2400" dirty="0" err="1" smtClean="0"/>
              <a:t>coloumns</a:t>
            </a:r>
            <a:r>
              <a:rPr lang="en-IN" sz="2400" dirty="0" smtClean="0"/>
              <a:t> using replace() function.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 smtClean="0"/>
              <a:t>Handling missing values: </a:t>
            </a:r>
            <a:r>
              <a:rPr lang="en-IN" sz="2400" dirty="0" smtClean="0"/>
              <a:t>checked for missing values using </a:t>
            </a:r>
            <a:r>
              <a:rPr lang="en-IN" sz="2400" b="1" dirty="0" err="1" smtClean="0"/>
              <a:t>isna</a:t>
            </a:r>
            <a:r>
              <a:rPr lang="en-IN" sz="2400" b="1" dirty="0" smtClean="0"/>
              <a:t>() </a:t>
            </a:r>
            <a:r>
              <a:rPr lang="en-IN" sz="2400" dirty="0" smtClean="0"/>
              <a:t>method for each column and there are few missing values in Recommendation column. Calculated the percentages of missing values and it was less than 5%(.63%) so we removed those rows.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 smtClean="0"/>
              <a:t>Identify Corrupted data: </a:t>
            </a:r>
            <a:r>
              <a:rPr lang="en-IN" sz="2400" dirty="0" smtClean="0"/>
              <a:t>Changed the Data type using </a:t>
            </a:r>
            <a:r>
              <a:rPr lang="en-IN" sz="2400" dirty="0" err="1" smtClean="0"/>
              <a:t>astype</a:t>
            </a:r>
            <a:r>
              <a:rPr lang="en-IN" sz="2400" dirty="0" smtClean="0"/>
              <a:t>().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Finally cleaned Data was obtained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0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989</TotalTime>
  <Words>896</Words>
  <Application>Microsoft Office PowerPoint</Application>
  <PresentationFormat>Widescreen</PresentationFormat>
  <Paragraphs>234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Libre Baskerville</vt:lpstr>
      <vt:lpstr>Calibri</vt:lpstr>
      <vt:lpstr>Times New Roman</vt:lpstr>
      <vt:lpstr>Lato Black</vt:lpstr>
      <vt:lpstr>Arial</vt:lpstr>
      <vt:lpstr>Wingdings</vt:lpstr>
      <vt:lpstr>Office Theme</vt:lpstr>
      <vt:lpstr>PowerPoint Presentation</vt:lpstr>
      <vt:lpstr>PowerPoint Presentation</vt:lpstr>
      <vt:lpstr>Agenda (This should be the PPT flow)  </vt:lpstr>
      <vt:lpstr> OBJECTIVE:  </vt:lpstr>
      <vt:lpstr>What and Why</vt:lpstr>
      <vt:lpstr>PowerPoint Presentation</vt:lpstr>
      <vt:lpstr>Process of Data Collection:</vt:lpstr>
      <vt:lpstr>Collected Data:</vt:lpstr>
      <vt:lpstr>Data Cleaning:</vt:lpstr>
      <vt:lpstr>Cleaned Data</vt:lpstr>
      <vt:lpstr>Data Analysis And Visualizations</vt:lpstr>
      <vt:lpstr>1. Univariate Analysis:</vt:lpstr>
      <vt:lpstr>PowerPoint Presentation</vt:lpstr>
      <vt:lpstr>How the Consultation_fee values are distributed</vt:lpstr>
      <vt:lpstr>City Vs Count</vt:lpstr>
      <vt:lpstr>Bi-Variate  Analysis City_name vs Consultation_fee</vt:lpstr>
      <vt:lpstr>based on Specialization and City name</vt:lpstr>
      <vt:lpstr>Paired Plot</vt:lpstr>
      <vt:lpstr>Relationship between Recommendations and Consultation_fee</vt:lpstr>
      <vt:lpstr>Multivariate Analysis</vt:lpstr>
      <vt:lpstr>Descriptive Statistics(Data Summary)</vt:lpstr>
      <vt:lpstr> Conclusion: 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37</cp:revision>
  <dcterms:created xsi:type="dcterms:W3CDTF">2021-02-16T05:19:01Z</dcterms:created>
  <dcterms:modified xsi:type="dcterms:W3CDTF">2022-12-17T06:30:59Z</dcterms:modified>
</cp:coreProperties>
</file>