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76" r:id="rId3"/>
    <p:sldId id="278" r:id="rId4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4A1F5-35B0-41E5-890F-DADDD18004CD}" type="datetimeFigureOut">
              <a:rPr lang="nb-NO" smtClean="0"/>
              <a:t>17.01.2023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6BFD9-B32E-4E15-AFEB-AB4AE746EF3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24004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13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DB586C6-389E-4DC1-A54D-FE992B9AC617}" type="slidenum">
              <a:rPr lang="en-US" sz="1800" b="0" strike="noStrike" spc="-1">
                <a:solidFill>
                  <a:srgbClr val="000000"/>
                </a:solidFill>
                <a:latin typeface="Arial"/>
                <a:ea typeface="+mn-ea"/>
              </a:rPr>
              <a:t>2</a:t>
            </a:fld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17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165FBD5-B421-4AA9-9D1F-CA4135F91F60}" type="slidenum">
              <a:rPr lang="en-US" sz="1800" b="0" strike="noStrike" spc="-1">
                <a:solidFill>
                  <a:srgbClr val="000000"/>
                </a:solidFill>
                <a:latin typeface="Arial"/>
                <a:ea typeface="+mn-ea"/>
              </a:rPr>
              <a:t>3</a:t>
            </a:fld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AA0951A-7583-9748-A01B-325E90801A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6FA844EB-3B5E-E173-C8A8-C7A2B05DF7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4F6E64B-5295-DA98-D115-98F0763CC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31F77-0AC0-47AA-8E2D-74FCD3ADB86F}" type="datetimeFigureOut">
              <a:rPr lang="nb-NO" smtClean="0"/>
              <a:t>17.01.2023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4BEED9C-5D18-43B6-20F6-630278716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1B01C31-9616-33A8-0012-4BED2AF56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CE69-D9DB-4626-8CB8-C44690C945F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4439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1FAF493-9B50-D971-29B4-C71A6D8BE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80997776-9C89-C603-CB59-D583E4BFC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CD185FB-C2E9-2A64-3A96-F499F538D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31F77-0AC0-47AA-8E2D-74FCD3ADB86F}" type="datetimeFigureOut">
              <a:rPr lang="nb-NO" smtClean="0"/>
              <a:t>17.01.2023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F3FFAC2-4500-FA83-F7AC-DA2F669CB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EE3A757-B5F5-523B-3607-82ECFA905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CE69-D9DB-4626-8CB8-C44690C945F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54328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03F0BD0F-5D95-7CCC-7D20-8771E2B673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5F0CF891-0FB7-6328-32FE-BF155D4FD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13B1390-87B5-D56D-213C-23B0C9CAB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31F77-0AC0-47AA-8E2D-74FCD3ADB86F}" type="datetimeFigureOut">
              <a:rPr lang="nb-NO" smtClean="0"/>
              <a:t>17.01.2023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B7DA6BC-88B8-CB5E-01DE-8E894639E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737E993-166F-ABBA-EB1E-0B94ABB0D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CE69-D9DB-4626-8CB8-C44690C945F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74635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38BAB3D-8BC9-4C34-CCE7-8365C13D5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14D1EB0-60FF-135D-E4E4-0F8131C92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97C8203-C993-1D73-5171-4C45E32CF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31F77-0AC0-47AA-8E2D-74FCD3ADB86F}" type="datetimeFigureOut">
              <a:rPr lang="nb-NO" smtClean="0"/>
              <a:t>17.01.2023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C959F96-F064-273A-341B-F73117F1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58F1FF8-E908-A658-856C-755B62DCF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CE69-D9DB-4626-8CB8-C44690C945F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03170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F83D65F-E58B-4E2B-C0BF-F3D7E977E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D86C47B9-D654-966F-395C-86EC2164F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4457C61-4B89-F3D8-37C9-A97EFF58D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31F77-0AC0-47AA-8E2D-74FCD3ADB86F}" type="datetimeFigureOut">
              <a:rPr lang="nb-NO" smtClean="0"/>
              <a:t>17.01.2023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1018661-F929-3977-1E55-D41F43366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DBF9012-5B38-8794-CCEA-D66EE0EC2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CE69-D9DB-4626-8CB8-C44690C945F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77146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D0CFD39-AF5C-403C-B858-DC27D1252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34FF309-CD60-2398-FE0C-6277E35170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AC4EB505-B860-7D1A-05B0-8BD182B0C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A1A9B49C-B8BD-3C4B-4EAB-09D79E31D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31F77-0AC0-47AA-8E2D-74FCD3ADB86F}" type="datetimeFigureOut">
              <a:rPr lang="nb-NO" smtClean="0"/>
              <a:t>17.01.2023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3678CCC4-52CF-8B73-AA0B-F0CFE25C7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3C9C5399-36B1-975A-D6B8-AFC66CB82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CE69-D9DB-4626-8CB8-C44690C945F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00449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F684142-B8F3-60C4-1E00-8313D850D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7CAE4421-48EF-CE4C-5039-3868A57EE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5B3AF5D4-CFDF-6D08-9658-540908514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A65D4CFF-9EB4-43B4-2310-C376B42208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0CBC2821-353D-A2A2-D28A-48CD4A65AA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B05FB44E-26B7-3DFE-BCB6-57374325C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31F77-0AC0-47AA-8E2D-74FCD3ADB86F}" type="datetimeFigureOut">
              <a:rPr lang="nb-NO" smtClean="0"/>
              <a:t>17.01.2023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9665E16D-2B58-877C-61C2-7D8C3E1BD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3D5EE0B4-F0C9-CED9-949F-0FD0B473C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CE69-D9DB-4626-8CB8-C44690C945F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66794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8F8138B-E181-52DD-4AC8-5403D19AB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7EBBB29A-7B9E-C0D0-A5A8-04DA02F26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31F77-0AC0-47AA-8E2D-74FCD3ADB86F}" type="datetimeFigureOut">
              <a:rPr lang="nb-NO" smtClean="0"/>
              <a:t>17.01.2023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766664B6-177D-CCEF-4500-CB0021CFE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320C1D12-4894-BF7C-09F6-432075392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CE69-D9DB-4626-8CB8-C44690C945F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25832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3E65DAC6-07E2-DBB9-333A-DF318398E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31F77-0AC0-47AA-8E2D-74FCD3ADB86F}" type="datetimeFigureOut">
              <a:rPr lang="nb-NO" smtClean="0"/>
              <a:t>17.01.2023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A7E04403-D5C2-677E-AD23-6606B6F30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C8787641-B052-5B0A-722F-88916A626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CE69-D9DB-4626-8CB8-C44690C945F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31271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2D0628D-322E-A6EC-A922-A0F0F6D00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95A8FC0-FEC5-6C3B-520C-14342D26D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9D120306-85D7-7552-27D9-1B232741B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F4768130-CBA6-A6F8-735B-2C1F2BF40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31F77-0AC0-47AA-8E2D-74FCD3ADB86F}" type="datetimeFigureOut">
              <a:rPr lang="nb-NO" smtClean="0"/>
              <a:t>17.01.2023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7E80E886-0507-793B-2B26-0A7BB89B6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F701106E-5C52-4A67-8E4D-ACAEDCD69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CE69-D9DB-4626-8CB8-C44690C945F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25871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84E00B9-F757-F1D6-3F77-F214A12E9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ED7E43FA-A17D-7AC3-B2B6-D2219CC5FA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CEEAEBE9-8EC5-29DD-0295-6D468B59D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78C5BF7B-B2E5-3181-9429-9F735C90B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31F77-0AC0-47AA-8E2D-74FCD3ADB86F}" type="datetimeFigureOut">
              <a:rPr lang="nb-NO" smtClean="0"/>
              <a:t>17.01.2023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1B2D61EB-2719-8611-28E3-6864DF901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DBA03D9E-6BE5-67F7-2F7B-5676A6CB5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CE69-D9DB-4626-8CB8-C44690C945F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61038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4623DE45-E77B-B9CB-2A7F-7F871ABA4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49ADD6C8-CD4A-422D-8828-9F4C80BEE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1BE7BBD-F474-D2B8-60D0-901A90AA7B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31F77-0AC0-47AA-8E2D-74FCD3ADB86F}" type="datetimeFigureOut">
              <a:rPr lang="nb-NO" smtClean="0"/>
              <a:t>17.01.2023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111792F-A98C-F11A-ED13-F4DA60FBC2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660638A-AC57-44AF-21FB-52DE4927D2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BCE69-D9DB-4626-8CB8-C44690C945F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16602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D9A390F-C982-384C-83F8-3834550793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27C7CFC0-E22C-698B-DDEA-34CF6D61B9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0F1EA984-5A45-0A9A-1972-3E5543D5D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645" y="158570"/>
            <a:ext cx="6602710" cy="654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242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2194320" y="300240"/>
            <a:ext cx="7878600" cy="12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pc="-1">
                <a:solidFill>
                  <a:srgbClr val="000000"/>
                </a:solidFill>
                <a:latin typeface="Open Sans"/>
                <a:ea typeface="Open Sans"/>
              </a:rPr>
              <a:t>BIOS bootstrapping revisited</a:t>
            </a:r>
            <a:endParaRPr lang="en-US" sz="2600" spc="-1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2987760" y="2003760"/>
            <a:ext cx="2388600" cy="455652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3"/>
          <p:cNvSpPr/>
          <p:nvPr/>
        </p:nvSpPr>
        <p:spPr>
          <a:xfrm>
            <a:off x="2988480" y="2004120"/>
            <a:ext cx="2387520" cy="73980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CustomShape 4"/>
          <p:cNvSpPr/>
          <p:nvPr/>
        </p:nvSpPr>
        <p:spPr>
          <a:xfrm>
            <a:off x="2987760" y="2176920"/>
            <a:ext cx="238860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latin typeface="Calibri"/>
                <a:ea typeface="DejaVu Sans"/>
              </a:rPr>
              <a:t>Occupied</a:t>
            </a:r>
            <a:endParaRPr lang="en-US" spc="-1">
              <a:latin typeface="Arial"/>
            </a:endParaRPr>
          </a:p>
        </p:txBody>
      </p:sp>
      <p:sp>
        <p:nvSpPr>
          <p:cNvPr id="192" name="CustomShape 5"/>
          <p:cNvSpPr/>
          <p:nvPr/>
        </p:nvSpPr>
        <p:spPr>
          <a:xfrm>
            <a:off x="1998840" y="1834560"/>
            <a:ext cx="103356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spc="-1">
                <a:solidFill>
                  <a:srgbClr val="000000"/>
                </a:solidFill>
                <a:latin typeface="Courier New"/>
                <a:ea typeface="DejaVu Sans"/>
              </a:rPr>
              <a:t>0x00000</a:t>
            </a:r>
            <a:endParaRPr lang="en-US" sz="1600" spc="-1">
              <a:latin typeface="Arial"/>
            </a:endParaRPr>
          </a:p>
        </p:txBody>
      </p:sp>
      <p:sp>
        <p:nvSpPr>
          <p:cNvPr id="193" name="CustomShape 6"/>
          <p:cNvSpPr/>
          <p:nvPr/>
        </p:nvSpPr>
        <p:spPr>
          <a:xfrm>
            <a:off x="2988480" y="3292200"/>
            <a:ext cx="2387520" cy="414000"/>
          </a:xfrm>
          <a:prstGeom prst="rect">
            <a:avLst/>
          </a:prstGeom>
          <a:solidFill>
            <a:srgbClr val="00B0F0">
              <a:alpha val="30000"/>
            </a:srgb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7"/>
          <p:cNvSpPr/>
          <p:nvPr/>
        </p:nvSpPr>
        <p:spPr>
          <a:xfrm>
            <a:off x="2987760" y="3303720"/>
            <a:ext cx="238860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latin typeface="Calibri"/>
                <a:ea typeface="DejaVu Sans"/>
              </a:rPr>
              <a:t>Boot block</a:t>
            </a:r>
            <a:endParaRPr lang="en-US" spc="-1">
              <a:latin typeface="Arial"/>
            </a:endParaRPr>
          </a:p>
        </p:txBody>
      </p:sp>
      <p:sp>
        <p:nvSpPr>
          <p:cNvPr id="195" name="CustomShape 8"/>
          <p:cNvSpPr/>
          <p:nvPr/>
        </p:nvSpPr>
        <p:spPr>
          <a:xfrm>
            <a:off x="1998840" y="3118680"/>
            <a:ext cx="103356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spc="-1">
                <a:solidFill>
                  <a:srgbClr val="000000"/>
                </a:solidFill>
                <a:latin typeface="Courier New"/>
                <a:ea typeface="DejaVu Sans"/>
              </a:rPr>
              <a:t>0x07c00</a:t>
            </a:r>
            <a:endParaRPr lang="en-US" sz="1600" spc="-1">
              <a:latin typeface="Arial"/>
            </a:endParaRPr>
          </a:p>
        </p:txBody>
      </p:sp>
      <p:sp>
        <p:nvSpPr>
          <p:cNvPr id="196" name="CustomShape 9"/>
          <p:cNvSpPr/>
          <p:nvPr/>
        </p:nvSpPr>
        <p:spPr>
          <a:xfrm>
            <a:off x="1998840" y="3544200"/>
            <a:ext cx="103356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spc="-1">
                <a:solidFill>
                  <a:srgbClr val="000000"/>
                </a:solidFill>
                <a:latin typeface="Courier New"/>
                <a:ea typeface="DejaVu Sans"/>
              </a:rPr>
              <a:t>0x07e00</a:t>
            </a:r>
            <a:endParaRPr lang="en-US" sz="1600" spc="-1">
              <a:latin typeface="Arial"/>
            </a:endParaRPr>
          </a:p>
        </p:txBody>
      </p:sp>
      <p:sp>
        <p:nvSpPr>
          <p:cNvPr id="197" name="CustomShape 10"/>
          <p:cNvSpPr/>
          <p:nvPr/>
        </p:nvSpPr>
        <p:spPr>
          <a:xfrm>
            <a:off x="1998840" y="2553840"/>
            <a:ext cx="103356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spc="-1">
                <a:solidFill>
                  <a:srgbClr val="000000"/>
                </a:solidFill>
                <a:latin typeface="Courier New"/>
                <a:ea typeface="DejaVu Sans"/>
              </a:rPr>
              <a:t>0x00500</a:t>
            </a:r>
            <a:endParaRPr lang="en-US" sz="1600" spc="-1">
              <a:latin typeface="Arial"/>
            </a:endParaRPr>
          </a:p>
        </p:txBody>
      </p:sp>
      <p:sp>
        <p:nvSpPr>
          <p:cNvPr id="198" name="CustomShape 11"/>
          <p:cNvSpPr/>
          <p:nvPr/>
        </p:nvSpPr>
        <p:spPr>
          <a:xfrm>
            <a:off x="1998840" y="4298040"/>
            <a:ext cx="103356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spc="-1">
                <a:solidFill>
                  <a:srgbClr val="000000"/>
                </a:solidFill>
                <a:latin typeface="Courier New"/>
                <a:ea typeface="DejaVu Sans"/>
              </a:rPr>
              <a:t>0x9fc00</a:t>
            </a:r>
            <a:endParaRPr lang="en-US" sz="1600" spc="-1">
              <a:latin typeface="Arial"/>
            </a:endParaRPr>
          </a:p>
        </p:txBody>
      </p:sp>
      <p:sp>
        <p:nvSpPr>
          <p:cNvPr id="199" name="CustomShape 12"/>
          <p:cNvSpPr/>
          <p:nvPr/>
        </p:nvSpPr>
        <p:spPr>
          <a:xfrm>
            <a:off x="2988480" y="4434480"/>
            <a:ext cx="2386440" cy="212616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13"/>
          <p:cNvSpPr/>
          <p:nvPr/>
        </p:nvSpPr>
        <p:spPr>
          <a:xfrm>
            <a:off x="2987760" y="5307840"/>
            <a:ext cx="238752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latin typeface="Calibri"/>
                <a:ea typeface="DejaVu Sans"/>
              </a:rPr>
              <a:t>Occupied</a:t>
            </a:r>
            <a:endParaRPr lang="en-US" spc="-1">
              <a:latin typeface="Arial"/>
            </a:endParaRPr>
          </a:p>
        </p:txBody>
      </p:sp>
      <p:sp>
        <p:nvSpPr>
          <p:cNvPr id="201" name="CustomShape 14"/>
          <p:cNvSpPr/>
          <p:nvPr/>
        </p:nvSpPr>
        <p:spPr>
          <a:xfrm>
            <a:off x="1998480" y="6381360"/>
            <a:ext cx="103356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spc="-1">
                <a:solidFill>
                  <a:srgbClr val="000000"/>
                </a:solidFill>
                <a:latin typeface="Courier New"/>
                <a:ea typeface="DejaVu Sans"/>
              </a:rPr>
              <a:t>0xfffff</a:t>
            </a:r>
            <a:endParaRPr lang="en-US" sz="1600" spc="-1">
              <a:latin typeface="Arial"/>
            </a:endParaRPr>
          </a:p>
        </p:txBody>
      </p:sp>
      <p:sp>
        <p:nvSpPr>
          <p:cNvPr id="202" name="CustomShape 15"/>
          <p:cNvSpPr/>
          <p:nvPr/>
        </p:nvSpPr>
        <p:spPr>
          <a:xfrm>
            <a:off x="2986680" y="1628640"/>
            <a:ext cx="238860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latin typeface="Calibri"/>
                <a:ea typeface="DejaVu Sans"/>
              </a:rPr>
              <a:t>RAM</a:t>
            </a:r>
            <a:endParaRPr lang="en-US" spc="-1">
              <a:latin typeface="Arial"/>
            </a:endParaRPr>
          </a:p>
        </p:txBody>
      </p:sp>
      <p:sp>
        <p:nvSpPr>
          <p:cNvPr id="203" name="CustomShape 16"/>
          <p:cNvSpPr/>
          <p:nvPr/>
        </p:nvSpPr>
        <p:spPr>
          <a:xfrm>
            <a:off x="7394160" y="2075400"/>
            <a:ext cx="2389320" cy="455652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17"/>
          <p:cNvSpPr/>
          <p:nvPr/>
        </p:nvSpPr>
        <p:spPr>
          <a:xfrm>
            <a:off x="7391280" y="1700280"/>
            <a:ext cx="238860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latin typeface="Calibri"/>
                <a:ea typeface="DejaVu Sans"/>
              </a:rPr>
              <a:t>Boot Device</a:t>
            </a:r>
            <a:endParaRPr lang="en-US" spc="-1">
              <a:latin typeface="Arial"/>
            </a:endParaRPr>
          </a:p>
        </p:txBody>
      </p:sp>
      <p:sp>
        <p:nvSpPr>
          <p:cNvPr id="205" name="CustomShape 18"/>
          <p:cNvSpPr/>
          <p:nvPr/>
        </p:nvSpPr>
        <p:spPr>
          <a:xfrm>
            <a:off x="7394160" y="2075400"/>
            <a:ext cx="2387520" cy="414000"/>
          </a:xfrm>
          <a:prstGeom prst="rect">
            <a:avLst/>
          </a:prstGeom>
          <a:solidFill>
            <a:srgbClr val="00B0F0">
              <a:alpha val="30000"/>
            </a:srgb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ustomShape 19"/>
          <p:cNvSpPr/>
          <p:nvPr/>
        </p:nvSpPr>
        <p:spPr>
          <a:xfrm>
            <a:off x="7393080" y="2086920"/>
            <a:ext cx="238860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latin typeface="Calibri"/>
                <a:ea typeface="DejaVu Sans"/>
              </a:rPr>
              <a:t>Boot block</a:t>
            </a:r>
            <a:endParaRPr lang="en-US" spc="-1">
              <a:latin typeface="Arial"/>
            </a:endParaRPr>
          </a:p>
        </p:txBody>
      </p:sp>
      <p:sp>
        <p:nvSpPr>
          <p:cNvPr id="207" name="CustomShape 20"/>
          <p:cNvSpPr/>
          <p:nvPr/>
        </p:nvSpPr>
        <p:spPr>
          <a:xfrm>
            <a:off x="7395240" y="2490480"/>
            <a:ext cx="2386440" cy="212616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CustomShape 21"/>
          <p:cNvSpPr/>
          <p:nvPr/>
        </p:nvSpPr>
        <p:spPr>
          <a:xfrm>
            <a:off x="7394160" y="3363840"/>
            <a:ext cx="238752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latin typeface="Calibri"/>
                <a:ea typeface="DejaVu Sans"/>
              </a:rPr>
              <a:t>Other data</a:t>
            </a:r>
            <a:endParaRPr lang="en-US" spc="-1">
              <a:latin typeface="Arial"/>
            </a:endParaRPr>
          </a:p>
        </p:txBody>
      </p:sp>
      <p:sp>
        <p:nvSpPr>
          <p:cNvPr id="209" name="CustomShape 22"/>
          <p:cNvSpPr/>
          <p:nvPr/>
        </p:nvSpPr>
        <p:spPr>
          <a:xfrm flipH="1">
            <a:off x="5376000" y="2271600"/>
            <a:ext cx="2014200" cy="1215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C0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23"/>
          <p:cNvSpPr/>
          <p:nvPr/>
        </p:nvSpPr>
        <p:spPr>
          <a:xfrm>
            <a:off x="5520000" y="3403080"/>
            <a:ext cx="1855080" cy="115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pc="-1">
                <a:solidFill>
                  <a:srgbClr val="000000"/>
                </a:solidFill>
                <a:latin typeface="Calibri"/>
                <a:ea typeface="DejaVu Sans"/>
              </a:rPr>
              <a:t>Boot sector is copied by BIOS from boot device to memory address </a:t>
            </a:r>
            <a:r>
              <a:rPr lang="en-US" sz="1400" spc="-1">
                <a:solidFill>
                  <a:srgbClr val="000000"/>
                </a:solidFill>
                <a:latin typeface="Courier New"/>
                <a:ea typeface="DejaVu Sans"/>
              </a:rPr>
              <a:t>0x07c00</a:t>
            </a:r>
            <a:r>
              <a:rPr lang="en-US" sz="1400" spc="-1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n-US" sz="1400" spc="-1">
              <a:latin typeface="Arial"/>
            </a:endParaRPr>
          </a:p>
        </p:txBody>
      </p:sp>
      <p:sp>
        <p:nvSpPr>
          <p:cNvPr id="211" name="CustomShape 24"/>
          <p:cNvSpPr/>
          <p:nvPr/>
        </p:nvSpPr>
        <p:spPr>
          <a:xfrm>
            <a:off x="5520000" y="4494240"/>
            <a:ext cx="1855080" cy="115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pc="-1">
                <a:solidFill>
                  <a:srgbClr val="000000"/>
                </a:solidFill>
                <a:latin typeface="Calibri"/>
                <a:ea typeface="DejaVu Sans"/>
              </a:rPr>
              <a:t>BIOS does a far jump to </a:t>
            </a:r>
            <a:r>
              <a:rPr lang="en-US" sz="1400" spc="-1">
                <a:solidFill>
                  <a:srgbClr val="000000"/>
                </a:solidFill>
                <a:latin typeface="Courier New"/>
                <a:ea typeface="DejaVu Sans"/>
              </a:rPr>
              <a:t>0x07c0:0x0000</a:t>
            </a:r>
            <a:r>
              <a:rPr lang="en-US" sz="1400" spc="-1">
                <a:solidFill>
                  <a:srgbClr val="000000"/>
                </a:solidFill>
                <a:latin typeface="Calibri"/>
                <a:ea typeface="DejaVu Sans"/>
              </a:rPr>
              <a:t>, then it’s up to you!</a:t>
            </a:r>
            <a:endParaRPr lang="en-US" sz="1400" spc="-1">
              <a:latin typeface="Arial"/>
            </a:endParaRPr>
          </a:p>
        </p:txBody>
      </p:sp>
      <p:sp>
        <p:nvSpPr>
          <p:cNvPr id="212" name="CustomShape 25"/>
          <p:cNvSpPr/>
          <p:nvPr/>
        </p:nvSpPr>
        <p:spPr>
          <a:xfrm>
            <a:off x="7397040" y="2490480"/>
            <a:ext cx="2386440" cy="2126160"/>
          </a:xfrm>
          <a:prstGeom prst="rect">
            <a:avLst/>
          </a:prstGeom>
          <a:solidFill>
            <a:srgbClr val="FBB943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CustomShape 26"/>
          <p:cNvSpPr/>
          <p:nvPr/>
        </p:nvSpPr>
        <p:spPr>
          <a:xfrm>
            <a:off x="7395960" y="3363840"/>
            <a:ext cx="238752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latin typeface="Calibri"/>
                <a:ea typeface="DejaVu Sans"/>
              </a:rPr>
              <a:t>Kernel</a:t>
            </a:r>
            <a:endParaRPr lang="en-US" spc="-1">
              <a:latin typeface="Arial"/>
            </a:endParaRPr>
          </a:p>
        </p:txBody>
      </p:sp>
      <p:sp>
        <p:nvSpPr>
          <p:cNvPr id="214" name="CustomShape 27"/>
          <p:cNvSpPr/>
          <p:nvPr/>
        </p:nvSpPr>
        <p:spPr>
          <a:xfrm>
            <a:off x="7477680" y="5042520"/>
            <a:ext cx="2386440" cy="72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pc="-1">
                <a:solidFill>
                  <a:srgbClr val="000000"/>
                </a:solidFill>
                <a:latin typeface="Calibri"/>
                <a:ea typeface="DejaVu Sans"/>
              </a:rPr>
              <a:t>This area should contain a kernel that we want to load!</a:t>
            </a:r>
            <a:endParaRPr lang="en-US" sz="1400" spc="-1">
              <a:latin typeface="Arial"/>
            </a:endParaRPr>
          </a:p>
        </p:txBody>
      </p:sp>
      <p:sp>
        <p:nvSpPr>
          <p:cNvPr id="215" name="CustomShape 28"/>
          <p:cNvSpPr/>
          <p:nvPr/>
        </p:nvSpPr>
        <p:spPr>
          <a:xfrm flipV="1">
            <a:off x="8423760" y="4065480"/>
            <a:ext cx="165960" cy="1054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C0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29"/>
          <p:cNvSpPr/>
          <p:nvPr/>
        </p:nvSpPr>
        <p:spPr>
          <a:xfrm>
            <a:off x="7485960" y="5779440"/>
            <a:ext cx="2198880" cy="72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pc="-1">
                <a:solidFill>
                  <a:srgbClr val="000000"/>
                </a:solidFill>
                <a:latin typeface="Calibri"/>
                <a:ea typeface="DejaVu Sans"/>
              </a:rPr>
              <a:t>But where can we put it in RAM, and how do we do it?</a:t>
            </a:r>
            <a:endParaRPr lang="en-US" sz="1400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2194320" y="300240"/>
            <a:ext cx="7878600" cy="12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pc="-1">
                <a:solidFill>
                  <a:srgbClr val="000000"/>
                </a:solidFill>
                <a:latin typeface="Open Sans"/>
                <a:ea typeface="Open Sans"/>
              </a:rPr>
              <a:t>Memory map simplified (not to scale)</a:t>
            </a:r>
            <a:endParaRPr lang="en-US" sz="2600" spc="-1">
              <a:latin typeface="Arial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2987760" y="1868400"/>
            <a:ext cx="2389320" cy="45565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CustomShape 3"/>
          <p:cNvSpPr/>
          <p:nvPr/>
        </p:nvSpPr>
        <p:spPr>
          <a:xfrm>
            <a:off x="2988480" y="1868400"/>
            <a:ext cx="2387520" cy="536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CustomShape 4"/>
          <p:cNvSpPr/>
          <p:nvPr/>
        </p:nvSpPr>
        <p:spPr>
          <a:xfrm>
            <a:off x="2987760" y="1952640"/>
            <a:ext cx="238860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pc="-1">
                <a:solidFill>
                  <a:srgbClr val="FFFFFF"/>
                </a:solidFill>
                <a:latin typeface="Calibri"/>
                <a:ea typeface="DejaVu Sans"/>
              </a:rPr>
              <a:t>Don’t modify!</a:t>
            </a:r>
            <a:endParaRPr lang="en-US" spc="-1">
              <a:latin typeface="Arial"/>
            </a:endParaRPr>
          </a:p>
        </p:txBody>
      </p:sp>
      <p:sp>
        <p:nvSpPr>
          <p:cNvPr id="262" name="CustomShape 5"/>
          <p:cNvSpPr/>
          <p:nvPr/>
        </p:nvSpPr>
        <p:spPr>
          <a:xfrm>
            <a:off x="1998840" y="1699200"/>
            <a:ext cx="103356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spc="-1">
                <a:solidFill>
                  <a:srgbClr val="000000"/>
                </a:solidFill>
                <a:latin typeface="Courier New"/>
                <a:ea typeface="DejaVu Sans"/>
              </a:rPr>
              <a:t>0x00000</a:t>
            </a:r>
            <a:endParaRPr lang="en-US" sz="1600" spc="-1">
              <a:latin typeface="Arial"/>
            </a:endParaRPr>
          </a:p>
        </p:txBody>
      </p:sp>
      <p:sp>
        <p:nvSpPr>
          <p:cNvPr id="263" name="CustomShape 6"/>
          <p:cNvSpPr/>
          <p:nvPr/>
        </p:nvSpPr>
        <p:spPr>
          <a:xfrm>
            <a:off x="2988480" y="2803320"/>
            <a:ext cx="2388600" cy="60408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CustomShape 7"/>
          <p:cNvSpPr/>
          <p:nvPr/>
        </p:nvSpPr>
        <p:spPr>
          <a:xfrm>
            <a:off x="2987760" y="2921400"/>
            <a:ext cx="238932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latin typeface="Calibri"/>
                <a:ea typeface="DejaVu Sans"/>
              </a:rPr>
              <a:t>Kernel</a:t>
            </a:r>
            <a:endParaRPr lang="en-US" spc="-1">
              <a:latin typeface="Arial"/>
            </a:endParaRPr>
          </a:p>
        </p:txBody>
      </p:sp>
      <p:sp>
        <p:nvSpPr>
          <p:cNvPr id="265" name="CustomShape 8"/>
          <p:cNvSpPr/>
          <p:nvPr/>
        </p:nvSpPr>
        <p:spPr>
          <a:xfrm>
            <a:off x="1998840" y="3565440"/>
            <a:ext cx="103356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spc="-1">
                <a:solidFill>
                  <a:srgbClr val="000000"/>
                </a:solidFill>
                <a:latin typeface="Courier New"/>
                <a:ea typeface="DejaVu Sans"/>
              </a:rPr>
              <a:t>0x07c00</a:t>
            </a:r>
            <a:endParaRPr lang="en-US" sz="1600" spc="-1">
              <a:latin typeface="Arial"/>
            </a:endParaRPr>
          </a:p>
        </p:txBody>
      </p:sp>
      <p:sp>
        <p:nvSpPr>
          <p:cNvPr id="266" name="CustomShape 9"/>
          <p:cNvSpPr/>
          <p:nvPr/>
        </p:nvSpPr>
        <p:spPr>
          <a:xfrm>
            <a:off x="1998840" y="3962520"/>
            <a:ext cx="103356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spc="-1">
                <a:solidFill>
                  <a:srgbClr val="000000"/>
                </a:solidFill>
                <a:latin typeface="Courier New"/>
                <a:ea typeface="DejaVu Sans"/>
              </a:rPr>
              <a:t>0x07e00</a:t>
            </a:r>
            <a:endParaRPr lang="en-US" sz="1600" spc="-1">
              <a:latin typeface="Arial"/>
            </a:endParaRPr>
          </a:p>
        </p:txBody>
      </p:sp>
      <p:sp>
        <p:nvSpPr>
          <p:cNvPr id="267" name="CustomShape 10"/>
          <p:cNvSpPr/>
          <p:nvPr/>
        </p:nvSpPr>
        <p:spPr>
          <a:xfrm>
            <a:off x="1998840" y="2649600"/>
            <a:ext cx="103356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spc="-1">
                <a:solidFill>
                  <a:srgbClr val="000000"/>
                </a:solidFill>
                <a:latin typeface="Courier New"/>
                <a:ea typeface="DejaVu Sans"/>
              </a:rPr>
              <a:t>0x01000</a:t>
            </a:r>
            <a:endParaRPr lang="en-US" sz="1600" spc="-1">
              <a:latin typeface="Arial"/>
            </a:endParaRPr>
          </a:p>
        </p:txBody>
      </p:sp>
      <p:sp>
        <p:nvSpPr>
          <p:cNvPr id="268" name="CustomShape 11"/>
          <p:cNvSpPr/>
          <p:nvPr/>
        </p:nvSpPr>
        <p:spPr>
          <a:xfrm>
            <a:off x="1998840" y="4560120"/>
            <a:ext cx="103356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spc="-1">
                <a:solidFill>
                  <a:srgbClr val="000000"/>
                </a:solidFill>
                <a:latin typeface="Courier New"/>
                <a:ea typeface="DejaVu Sans"/>
              </a:rPr>
              <a:t>0x9fc00</a:t>
            </a:r>
            <a:endParaRPr lang="en-US" sz="1600" spc="-1">
              <a:latin typeface="Arial"/>
            </a:endParaRPr>
          </a:p>
        </p:txBody>
      </p:sp>
      <p:sp>
        <p:nvSpPr>
          <p:cNvPr id="269" name="CustomShape 12"/>
          <p:cNvSpPr/>
          <p:nvPr/>
        </p:nvSpPr>
        <p:spPr>
          <a:xfrm>
            <a:off x="2988480" y="3715200"/>
            <a:ext cx="2388600" cy="42444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CustomShape 13"/>
          <p:cNvSpPr/>
          <p:nvPr/>
        </p:nvSpPr>
        <p:spPr>
          <a:xfrm>
            <a:off x="2987760" y="3742200"/>
            <a:ext cx="238932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latin typeface="Calibri"/>
                <a:ea typeface="DejaVu Sans"/>
              </a:rPr>
              <a:t>Boot block</a:t>
            </a:r>
            <a:endParaRPr lang="en-US" spc="-1">
              <a:latin typeface="Arial"/>
            </a:endParaRPr>
          </a:p>
        </p:txBody>
      </p:sp>
      <p:sp>
        <p:nvSpPr>
          <p:cNvPr id="271" name="CustomShape 14"/>
          <p:cNvSpPr/>
          <p:nvPr/>
        </p:nvSpPr>
        <p:spPr>
          <a:xfrm>
            <a:off x="1998480" y="6258960"/>
            <a:ext cx="103356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spc="-1">
                <a:solidFill>
                  <a:srgbClr val="000000"/>
                </a:solidFill>
                <a:latin typeface="Courier New"/>
                <a:ea typeface="DejaVu Sans"/>
              </a:rPr>
              <a:t>0xfffff</a:t>
            </a:r>
            <a:endParaRPr lang="en-US" sz="1600" spc="-1">
              <a:latin typeface="Arial"/>
            </a:endParaRPr>
          </a:p>
        </p:txBody>
      </p:sp>
      <p:sp>
        <p:nvSpPr>
          <p:cNvPr id="272" name="CustomShape 15"/>
          <p:cNvSpPr/>
          <p:nvPr/>
        </p:nvSpPr>
        <p:spPr>
          <a:xfrm>
            <a:off x="2988480" y="4725000"/>
            <a:ext cx="2387520" cy="4244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CustomShape 16"/>
          <p:cNvSpPr/>
          <p:nvPr/>
        </p:nvSpPr>
        <p:spPr>
          <a:xfrm>
            <a:off x="2988480" y="4752000"/>
            <a:ext cx="238860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pc="-1">
                <a:solidFill>
                  <a:srgbClr val="FFFFFF"/>
                </a:solidFill>
                <a:latin typeface="Calibri"/>
                <a:ea typeface="DejaVu Sans"/>
              </a:rPr>
              <a:t>Don’t modify!</a:t>
            </a:r>
            <a:endParaRPr lang="en-US" spc="-1">
              <a:latin typeface="Arial"/>
            </a:endParaRPr>
          </a:p>
        </p:txBody>
      </p:sp>
      <p:sp>
        <p:nvSpPr>
          <p:cNvPr id="274" name="CustomShape 17"/>
          <p:cNvSpPr/>
          <p:nvPr/>
        </p:nvSpPr>
        <p:spPr>
          <a:xfrm>
            <a:off x="2988480" y="5149080"/>
            <a:ext cx="2388600" cy="42444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" name="CustomShape 18"/>
          <p:cNvSpPr/>
          <p:nvPr/>
        </p:nvSpPr>
        <p:spPr>
          <a:xfrm>
            <a:off x="2987760" y="5163840"/>
            <a:ext cx="238932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latin typeface="Calibri"/>
                <a:ea typeface="DejaVu Sans"/>
              </a:rPr>
              <a:t>VGA Text Buffer</a:t>
            </a:r>
            <a:endParaRPr lang="en-US" spc="-1">
              <a:latin typeface="Arial"/>
            </a:endParaRPr>
          </a:p>
        </p:txBody>
      </p:sp>
      <p:sp>
        <p:nvSpPr>
          <p:cNvPr id="276" name="CustomShape 19"/>
          <p:cNvSpPr/>
          <p:nvPr/>
        </p:nvSpPr>
        <p:spPr>
          <a:xfrm>
            <a:off x="1998480" y="4980240"/>
            <a:ext cx="103356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spc="-1">
                <a:solidFill>
                  <a:srgbClr val="000000"/>
                </a:solidFill>
                <a:latin typeface="Courier New"/>
                <a:ea typeface="DejaVu Sans"/>
              </a:rPr>
              <a:t>0xb8000</a:t>
            </a:r>
            <a:endParaRPr lang="en-US" sz="1600" spc="-1">
              <a:latin typeface="Arial"/>
            </a:endParaRPr>
          </a:p>
        </p:txBody>
      </p:sp>
      <p:sp>
        <p:nvSpPr>
          <p:cNvPr id="277" name="CustomShape 20"/>
          <p:cNvSpPr/>
          <p:nvPr/>
        </p:nvSpPr>
        <p:spPr>
          <a:xfrm>
            <a:off x="1998480" y="5406120"/>
            <a:ext cx="103356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spc="-1">
                <a:solidFill>
                  <a:srgbClr val="000000"/>
                </a:solidFill>
                <a:latin typeface="Courier New"/>
                <a:ea typeface="DejaVu Sans"/>
              </a:rPr>
              <a:t>0xc0000</a:t>
            </a:r>
            <a:endParaRPr lang="en-US" sz="1600" spc="-1">
              <a:latin typeface="Arial"/>
            </a:endParaRPr>
          </a:p>
        </p:txBody>
      </p:sp>
      <p:sp>
        <p:nvSpPr>
          <p:cNvPr id="278" name="CustomShape 21"/>
          <p:cNvSpPr/>
          <p:nvPr/>
        </p:nvSpPr>
        <p:spPr>
          <a:xfrm>
            <a:off x="2989560" y="5575320"/>
            <a:ext cx="2387520" cy="849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" name="CustomShape 22"/>
          <p:cNvSpPr/>
          <p:nvPr/>
        </p:nvSpPr>
        <p:spPr>
          <a:xfrm>
            <a:off x="2988480" y="5783760"/>
            <a:ext cx="238860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pc="-1">
                <a:solidFill>
                  <a:srgbClr val="FFFFFF"/>
                </a:solidFill>
                <a:latin typeface="Calibri"/>
                <a:ea typeface="DejaVu Sans"/>
              </a:rPr>
              <a:t>Don’t modify!</a:t>
            </a:r>
            <a:endParaRPr lang="en-US" spc="-1">
              <a:latin typeface="Arial"/>
            </a:endParaRPr>
          </a:p>
        </p:txBody>
      </p:sp>
      <p:sp>
        <p:nvSpPr>
          <p:cNvPr id="280" name="CustomShape 23"/>
          <p:cNvSpPr/>
          <p:nvPr/>
        </p:nvSpPr>
        <p:spPr>
          <a:xfrm flipH="1" flipV="1">
            <a:off x="4959120" y="4354920"/>
            <a:ext cx="1624320" cy="460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5E7C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CustomShape 24"/>
          <p:cNvSpPr/>
          <p:nvPr/>
        </p:nvSpPr>
        <p:spPr>
          <a:xfrm>
            <a:off x="6595320" y="4437000"/>
            <a:ext cx="3310920" cy="9122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latin typeface="Calibri"/>
                <a:ea typeface="DejaVu Sans"/>
              </a:rPr>
              <a:t>We also need a stack, and it should be placed somewhere around here…</a:t>
            </a:r>
            <a:endParaRPr lang="en-US" spc="-1">
              <a:latin typeface="Arial"/>
            </a:endParaRPr>
          </a:p>
        </p:txBody>
      </p:sp>
      <p:sp>
        <p:nvSpPr>
          <p:cNvPr id="282" name="CustomShape 25"/>
          <p:cNvSpPr/>
          <p:nvPr/>
        </p:nvSpPr>
        <p:spPr>
          <a:xfrm flipH="1">
            <a:off x="4940040" y="2269080"/>
            <a:ext cx="1575720" cy="768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5E7C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CustomShape 26"/>
          <p:cNvSpPr/>
          <p:nvPr/>
        </p:nvSpPr>
        <p:spPr>
          <a:xfrm>
            <a:off x="6559320" y="1675800"/>
            <a:ext cx="3310920" cy="11858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latin typeface="Calibri"/>
                <a:ea typeface="DejaVu Sans"/>
              </a:rPr>
              <a:t>The kernel code and data shall be copied from the boot device to memory address </a:t>
            </a:r>
            <a:r>
              <a:rPr lang="en-US" spc="-1">
                <a:solidFill>
                  <a:srgbClr val="000000"/>
                </a:solidFill>
                <a:latin typeface="Courier New"/>
                <a:ea typeface="DejaVu Sans"/>
              </a:rPr>
              <a:t>0x01000</a:t>
            </a:r>
            <a:r>
              <a:rPr lang="en-US" spc="-1">
                <a:solidFill>
                  <a:srgbClr val="000000"/>
                </a:solidFill>
                <a:latin typeface="Calibri"/>
                <a:ea typeface="DejaVu Sans"/>
              </a:rPr>
              <a:t>!</a:t>
            </a:r>
            <a:endParaRPr lang="en-US" spc="-1">
              <a:latin typeface="Arial"/>
            </a:endParaRPr>
          </a:p>
        </p:txBody>
      </p:sp>
      <p:sp>
        <p:nvSpPr>
          <p:cNvPr id="284" name="CustomShape 27"/>
          <p:cNvSpPr/>
          <p:nvPr/>
        </p:nvSpPr>
        <p:spPr>
          <a:xfrm flipH="1" flipV="1">
            <a:off x="5018880" y="5374080"/>
            <a:ext cx="1573200" cy="560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5E7C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CustomShape 28"/>
          <p:cNvSpPr/>
          <p:nvPr/>
        </p:nvSpPr>
        <p:spPr>
          <a:xfrm>
            <a:off x="6596400" y="5407200"/>
            <a:ext cx="3310920" cy="13982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latin typeface="Calibri"/>
                <a:ea typeface="DejaVu Sans"/>
              </a:rPr>
              <a:t>We can write to the VGA text buffer to change the characters displayed on the screen and their color attributes.</a:t>
            </a:r>
            <a:endParaRPr lang="en-US" spc="-1">
              <a:latin typeface="Arial"/>
            </a:endParaRPr>
          </a:p>
        </p:txBody>
      </p:sp>
      <p:sp>
        <p:nvSpPr>
          <p:cNvPr id="286" name="CustomShape 29"/>
          <p:cNvSpPr/>
          <p:nvPr/>
        </p:nvSpPr>
        <p:spPr>
          <a:xfrm>
            <a:off x="6559680" y="2910960"/>
            <a:ext cx="3310920" cy="14601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latin typeface="Calibri"/>
                <a:ea typeface="DejaVu Sans"/>
              </a:rPr>
              <a:t>The boot sector contains the code (written by you) for copying the kernel into memory and transferring control to it!</a:t>
            </a:r>
            <a:endParaRPr lang="en-US" spc="-1">
              <a:latin typeface="Arial"/>
            </a:endParaRPr>
          </a:p>
        </p:txBody>
      </p:sp>
      <p:sp>
        <p:nvSpPr>
          <p:cNvPr id="287" name="CustomShape 30"/>
          <p:cNvSpPr/>
          <p:nvPr/>
        </p:nvSpPr>
        <p:spPr>
          <a:xfrm flipH="1">
            <a:off x="4981080" y="3511440"/>
            <a:ext cx="1575720" cy="450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5E7C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31"/>
          <p:cNvSpPr/>
          <p:nvPr/>
        </p:nvSpPr>
        <p:spPr>
          <a:xfrm>
            <a:off x="1998480" y="2226960"/>
            <a:ext cx="103356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spc="-1">
                <a:solidFill>
                  <a:srgbClr val="000000"/>
                </a:solidFill>
                <a:latin typeface="Courier New"/>
                <a:ea typeface="DejaVu Sans"/>
              </a:rPr>
              <a:t>0x00500</a:t>
            </a:r>
            <a:endParaRPr lang="en-US" sz="1600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1369</TotalTime>
  <Words>187</Words>
  <Application>Microsoft Office PowerPoint</Application>
  <PresentationFormat>Widescreen</PresentationFormat>
  <Paragraphs>41</Paragraphs>
  <Slides>3</Slides>
  <Notes>2</Notes>
  <HiddenSlides>0</HiddenSlides>
  <MMClips>0</MMClips>
  <ScaleCrop>false</ScaleCrop>
  <HeadingPairs>
    <vt:vector size="6" baseType="variant">
      <vt:variant>
        <vt:lpstr>Brukte skrifter</vt:lpstr>
      </vt:variant>
      <vt:variant>
        <vt:i4>5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Open Sans</vt:lpstr>
      <vt:lpstr>Office-tema</vt:lpstr>
      <vt:lpstr>PowerPoint-presentasjon</vt:lpstr>
      <vt:lpstr>PowerPoint-presentasjon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Amund Harneshaug Strøm</dc:creator>
  <cp:lastModifiedBy>Amund Harneshaug Strøm</cp:lastModifiedBy>
  <cp:revision>1</cp:revision>
  <dcterms:created xsi:type="dcterms:W3CDTF">2023-01-17T14:52:57Z</dcterms:created>
  <dcterms:modified xsi:type="dcterms:W3CDTF">2023-01-18T13:42:39Z</dcterms:modified>
</cp:coreProperties>
</file>