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7559675" cy="10691813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880" y="-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>
            <a:off x="0" y="0"/>
            <a:ext cx="9141480" cy="6855480"/>
          </a:xfrm>
          <a:prstGeom prst="rect">
            <a:avLst/>
          </a:prstGeom>
          <a:gradFill rotWithShape="0">
            <a:gsLst>
              <a:gs pos="54000">
                <a:srgbClr val="FFFFFF"/>
              </a:gs>
              <a:gs pos="100000">
                <a:srgbClr val="A4C1FF">
                  <a:alpha val="54117"/>
                </a:srgbClr>
              </a:gs>
            </a:gsLst>
            <a:lin ang="3300000"/>
          </a:gradFill>
          <a:ln>
            <a:noFill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Line 2"/>
          <p:cNvSpPr/>
          <p:nvPr/>
        </p:nvSpPr>
        <p:spPr>
          <a:xfrm flipH="1">
            <a:off x="8380080" y="4772160"/>
            <a:ext cx="763560" cy="2085840"/>
          </a:xfrm>
          <a:prstGeom prst="line">
            <a:avLst/>
          </a:prstGeom>
          <a:ln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6927120" y="5850000"/>
            <a:ext cx="2216520" cy="1007640"/>
          </a:xfrm>
          <a:prstGeom prst="line">
            <a:avLst/>
          </a:prstGeom>
          <a:ln>
            <a:solidFill>
              <a:srgbClr val="9BBB59">
                <a:alpha val="16000"/>
              </a:srgb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H="1">
            <a:off x="8686440" y="5695920"/>
            <a:ext cx="457200" cy="1161720"/>
          </a:xfrm>
          <a:prstGeom prst="line">
            <a:avLst/>
          </a:prstGeom>
          <a:ln w="19080">
            <a:solidFill>
              <a:srgbClr val="4F81BD">
                <a:alpha val="60000"/>
              </a:srgb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770040" y="1603080"/>
            <a:ext cx="7788600" cy="1800"/>
          </a:xfrm>
          <a:prstGeom prst="line">
            <a:avLst/>
          </a:prstGeom>
          <a:ln w="12600"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0" y="0"/>
            <a:ext cx="9141480" cy="6855480"/>
          </a:xfrm>
          <a:prstGeom prst="rect">
            <a:avLst/>
          </a:prstGeom>
          <a:gradFill rotWithShape="0">
            <a:gsLst>
              <a:gs pos="0">
                <a:srgbClr val="B3A2C7"/>
              </a:gs>
              <a:gs pos="100000">
                <a:srgbClr val="4F81BD"/>
              </a:gs>
            </a:gsLst>
            <a:lin ang="1320000"/>
          </a:gradFill>
          <a:ln>
            <a:noFill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Line 7"/>
          <p:cNvSpPr/>
          <p:nvPr/>
        </p:nvSpPr>
        <p:spPr>
          <a:xfrm flipV="1">
            <a:off x="2189880" y="3750120"/>
            <a:ext cx="6954120" cy="3107880"/>
          </a:xfrm>
          <a:prstGeom prst="line">
            <a:avLst/>
          </a:prstGeom>
          <a:ln>
            <a:solidFill>
              <a:srgbClr val="8064A2">
                <a:lumMod val="60000"/>
                <a:lumOff val="40000"/>
                <a:alpha val="35000"/>
              </a:srgb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>
            <a:off x="5950080" y="2559960"/>
            <a:ext cx="2030040" cy="4297680"/>
          </a:xfrm>
          <a:prstGeom prst="line">
            <a:avLst/>
          </a:prstGeom>
          <a:ln w="19080">
            <a:solidFill>
              <a:srgbClr val="8064A2">
                <a:lumMod val="60000"/>
                <a:lumOff val="40000"/>
                <a:alpha val="60000"/>
              </a:srgb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>
            <a:off x="5370120" y="4006080"/>
            <a:ext cx="3773880" cy="1504080"/>
          </a:xfrm>
          <a:prstGeom prst="line">
            <a:avLst/>
          </a:prstGeom>
          <a:ln w="19080">
            <a:solidFill>
              <a:srgbClr val="8064A2">
                <a:lumMod val="60000"/>
                <a:lumOff val="40000"/>
                <a:alpha val="25000"/>
              </a:srgb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4306320" y="0"/>
            <a:ext cx="2620080" cy="6858000"/>
          </a:xfrm>
          <a:prstGeom prst="line">
            <a:avLst/>
          </a:prstGeom>
          <a:ln w="50760">
            <a:solidFill>
              <a:srgbClr val="F1B523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790560" y="3470400"/>
            <a:ext cx="4579560" cy="144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1" name="Bilde 19"/>
          <p:cNvPicPr/>
          <p:nvPr/>
        </p:nvPicPr>
        <p:blipFill>
          <a:blip r:embed="rId14"/>
          <a:stretch/>
        </p:blipFill>
        <p:spPr>
          <a:xfrm>
            <a:off x="8137080" y="5990400"/>
            <a:ext cx="530280" cy="530280"/>
          </a:xfrm>
          <a:prstGeom prst="rect">
            <a:avLst/>
          </a:prstGeom>
          <a:ln w="0">
            <a:noFill/>
          </a:ln>
        </p:spPr>
      </p:pic>
      <p:pic>
        <p:nvPicPr>
          <p:cNvPr id="12" name="Bilde 20"/>
          <p:cNvPicPr/>
          <p:nvPr/>
        </p:nvPicPr>
        <p:blipFill>
          <a:blip r:embed="rId15"/>
          <a:stretch/>
        </p:blipFill>
        <p:spPr>
          <a:xfrm>
            <a:off x="0" y="0"/>
            <a:ext cx="1357560" cy="228420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0"/>
            <a:ext cx="9141480" cy="6855480"/>
          </a:xfrm>
          <a:prstGeom prst="rect">
            <a:avLst/>
          </a:prstGeom>
          <a:gradFill rotWithShape="0">
            <a:gsLst>
              <a:gs pos="54000">
                <a:srgbClr val="FFFFFF"/>
              </a:gs>
              <a:gs pos="100000">
                <a:srgbClr val="A4C1FF">
                  <a:alpha val="54117"/>
                </a:srgbClr>
              </a:gs>
            </a:gsLst>
            <a:lin ang="3300000"/>
          </a:gradFill>
          <a:ln>
            <a:noFill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" name="Line 2"/>
          <p:cNvSpPr/>
          <p:nvPr/>
        </p:nvSpPr>
        <p:spPr>
          <a:xfrm flipH="1">
            <a:off x="8380080" y="4772160"/>
            <a:ext cx="763560" cy="2085840"/>
          </a:xfrm>
          <a:prstGeom prst="line">
            <a:avLst/>
          </a:prstGeom>
          <a:ln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" name="Line 3"/>
          <p:cNvSpPr/>
          <p:nvPr/>
        </p:nvSpPr>
        <p:spPr>
          <a:xfrm flipH="1">
            <a:off x="6927120" y="5850000"/>
            <a:ext cx="2216520" cy="1007640"/>
          </a:xfrm>
          <a:prstGeom prst="line">
            <a:avLst/>
          </a:prstGeom>
          <a:ln>
            <a:solidFill>
              <a:srgbClr val="9BBB59">
                <a:alpha val="16000"/>
              </a:srgb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4" name="Line 4"/>
          <p:cNvSpPr/>
          <p:nvPr/>
        </p:nvSpPr>
        <p:spPr>
          <a:xfrm flipH="1">
            <a:off x="8686440" y="5695920"/>
            <a:ext cx="457200" cy="1161720"/>
          </a:xfrm>
          <a:prstGeom prst="line">
            <a:avLst/>
          </a:prstGeom>
          <a:ln w="19080">
            <a:solidFill>
              <a:srgbClr val="4F81BD">
                <a:alpha val="60000"/>
              </a:srgb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" name="Line 5"/>
          <p:cNvSpPr/>
          <p:nvPr/>
        </p:nvSpPr>
        <p:spPr>
          <a:xfrm>
            <a:off x="770040" y="1603080"/>
            <a:ext cx="7788600" cy="1800"/>
          </a:xfrm>
          <a:prstGeom prst="line">
            <a:avLst/>
          </a:prstGeom>
          <a:ln w="12600"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85800" y="1910520"/>
            <a:ext cx="7769880" cy="146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Project 5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Virtual Memory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94440" y="3666240"/>
            <a:ext cx="7761240" cy="174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INF-2201 Operating System Fundamentals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Spring 2023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Department of Computer Science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University of Tromsø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70320" y="300240"/>
            <a:ext cx="7877520" cy="121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Page fault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670320" y="1751040"/>
            <a:ext cx="7886160" cy="437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When a page fault exception (vector 0x14) is generated by CPU.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Page fault linear address (PFLA) is stored in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CR2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Contains the virtual address that generated fault.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following is pushed to the kernel stack: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SS:ESP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(if fault came from ring 3, since TSS switches to kernel stack, and we must be able to restore user stack).</a:t>
            </a:r>
            <a:endParaRPr lang="en-US" sz="14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EFLAGS</a:t>
            </a:r>
            <a:endParaRPr lang="en-US" sz="14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CS:EIP</a:t>
            </a:r>
            <a:endParaRPr lang="en-US" sz="14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Error code</a:t>
            </a:r>
            <a:endParaRPr lang="en-US" sz="14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Then, page fault handler is invoked.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Pre-code defines this: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exception_14_entry()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entry.S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Calls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exception_14()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interrupt.c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 marL="1143000" lvl="2" indent="-226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Stores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CR2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current_running-&gt;fault_addr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400" b="0" strike="noStrike" spc="-1">
              <a:latin typeface="Arial"/>
            </a:endParaRPr>
          </a:p>
          <a:p>
            <a:pPr marL="1143000" lvl="2" indent="-226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This, in turn, calls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page_fault_handler()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, which you are going to implement!</a:t>
            </a:r>
            <a:endParaRPr lang="en-US" sz="1400" b="0" strike="noStrike" spc="-1">
              <a:latin typeface="Arial"/>
            </a:endParaRPr>
          </a:p>
          <a:p>
            <a:pPr marL="1143000" lvl="2" indent="-226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Note: page fault handler may be interrupted!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70320" y="300240"/>
            <a:ext cx="7877520" cy="121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Page fault handler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670320" y="1751040"/>
            <a:ext cx="7886160" cy="437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Get a free physical page (PP)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Evict a random page in use if no free page available</a:t>
            </a:r>
            <a:endParaRPr lang="en-US" sz="1800" b="0" strike="noStrike" spc="-1">
              <a:latin typeface="Arial"/>
            </a:endParaRPr>
          </a:p>
          <a:p>
            <a:pPr marL="1143000" lvl="2" indent="-226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Extra credits: better eviction algorithm.</a:t>
            </a:r>
            <a:endParaRPr lang="en-US" sz="14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Map the faulting virtual page (VP) to PP. Allocate a physical page for the page table if necessary. Mark PP as allocated to VP (for eviction later).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Read data into PP from process image.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70320" y="300240"/>
            <a:ext cx="7877520" cy="121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Physical page allocation – if free pages are available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70320" y="1751040"/>
            <a:ext cx="7886160" cy="437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Extract a free page from the free list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Need this list (you must create and manage it).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Mark the page as allocated.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Return the page.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70320" y="300240"/>
            <a:ext cx="7877520" cy="121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Physical page allocation – no free pages available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670320" y="1751040"/>
            <a:ext cx="7886160" cy="437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(1)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get a random physical page in use;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if (page not pinned)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unmap the virtual page using the physical page;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write the physical page to the image file;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return the physical page;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70320" y="300240"/>
            <a:ext cx="7877520" cy="121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Data structures for physical page allocation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70320" y="1751040"/>
            <a:ext cx="7886160" cy="437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Physical page status table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Indexed by physical page number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information should be stored here?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(Design review)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Free-list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 linked list of free pages from page status table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Initially, all pageable pages are in free-list.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70320" y="300240"/>
            <a:ext cx="7877520" cy="121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Extra credits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670320" y="1751040"/>
            <a:ext cx="7886160" cy="437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Better replacement policy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FIFO?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FIFO with second chance?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Other?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Dedicated swap area on disk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Don’t overwrite image file…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70320" y="300240"/>
            <a:ext cx="7877520" cy="121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Hints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70320" y="1751040"/>
            <a:ext cx="7886160" cy="437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flush_tlb_entry()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when necessary to make sure TLB does not contain outdated mappings.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When do we have to do this?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(Design review)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Double check your bit operations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Triple check your protection bits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 helper function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You can use serial-I/F for debugging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Both on physical machine…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…and on Bochs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70320" y="300240"/>
            <a:ext cx="7878240" cy="121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Design review, code, report, hand-in 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70320" y="1751040"/>
            <a:ext cx="7886880" cy="437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As for P1 and P3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70320" y="300240"/>
            <a:ext cx="7877520" cy="121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Operating system in P4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70320" y="1751040"/>
            <a:ext cx="7886160" cy="437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Kernel with preemptive scheduling.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System calls via interrupts.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Kernel threads run in ring 0.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Processes run in ring 3.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Processes are loaded dynamically.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Simple virtual memory scheme to provide isolated address spaces.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70320" y="300240"/>
            <a:ext cx="7877520" cy="121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Overview of P5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670320" y="1751040"/>
            <a:ext cx="7886160" cy="437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You are going to implement virtual memory with swapping to disk.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Two-level page tables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Page fault handler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Physical page frame allocation scheme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Swapping to/from disk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670320" y="300240"/>
            <a:ext cx="7877520" cy="121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Paging on IA-32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670320" y="1751040"/>
            <a:ext cx="7886160" cy="437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4KB page size.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Specific bit in CR0 used to turn paging on/off.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Two-level paging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One top-level page directory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Page tables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02" name="Picture 2"/>
          <p:cNvPicPr/>
          <p:nvPr/>
        </p:nvPicPr>
        <p:blipFill>
          <a:blip r:embed="rId2"/>
          <a:stretch/>
        </p:blipFill>
        <p:spPr>
          <a:xfrm>
            <a:off x="870840" y="3321000"/>
            <a:ext cx="6478200" cy="2841840"/>
          </a:xfrm>
          <a:prstGeom prst="rect">
            <a:avLst/>
          </a:prstGeom>
          <a:ln w="0">
            <a:noFill/>
          </a:ln>
        </p:spPr>
      </p:pic>
      <p:sp>
        <p:nvSpPr>
          <p:cNvPr id="103" name="CustomShape 3"/>
          <p:cNvSpPr/>
          <p:nvPr/>
        </p:nvSpPr>
        <p:spPr>
          <a:xfrm rot="5400000">
            <a:off x="5879880" y="2502000"/>
            <a:ext cx="987480" cy="1581480"/>
          </a:xfrm>
          <a:prstGeom prst="curvedConnector2">
            <a:avLst/>
          </a:pr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4" name="CustomShape 4"/>
          <p:cNvSpPr/>
          <p:nvPr/>
        </p:nvSpPr>
        <p:spPr>
          <a:xfrm>
            <a:off x="5796000" y="1845000"/>
            <a:ext cx="2733840" cy="1579320"/>
          </a:xfrm>
          <a:prstGeom prst="rect">
            <a:avLst/>
          </a:prstGeom>
          <a:solidFill>
            <a:schemeClr val="bg1">
              <a:alpha val="60000"/>
            </a:schemeClr>
          </a:solidFill>
          <a:ln w="25560">
            <a:solidFill>
              <a:srgbClr val="C0504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32-bit virtual addresses split into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10 bits page directory index,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10 bits of page table index, and</a:t>
            </a:r>
            <a:br>
              <a:rPr sz="1400"/>
            </a:b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12 bits of page offset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670320" y="300240"/>
            <a:ext cx="7877520" cy="121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Paging on IA-32 (2)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70320" y="1751040"/>
            <a:ext cx="7886160" cy="437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Each page table contains information about 1024 4KB pages.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 page table is represented in a single, physical page.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Page Table Entry (PTE) = 4 bytes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One page table maps 4MB of virtual memory.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page directory contains information about 1024 page tables.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Also represented by a single, physical page.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Page Directory Entry (PDE) = 4 bytes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Maps 4GB virtual memory address space.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Hierarchical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Don’t need to allocate all 1024 page tables in page directory!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Don’t need to allocate all 1024 pages in page table!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Present bit.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670320" y="300240"/>
            <a:ext cx="7877520" cy="121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Paging on IA-32 (3)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670320" y="1751040"/>
            <a:ext cx="7886160" cy="437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Page fault handler invoked when a page is not in memory (and in some other cases).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Translation lookaside buffer (TLB): cache for page table entries.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Is not updated and invalidated automatically when a PTE is changed.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For more details: PMSA book.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70320" y="300240"/>
            <a:ext cx="7877520" cy="121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Virtual Paging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670320" y="1751040"/>
            <a:ext cx="7886160" cy="437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Each process has its own page directory and page tables.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about threads? (Design review)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Page directory base register (PDBR) in CR3 is saved in PCB and restored at context switching time.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Done in pre-code.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All processes must map kernel to the same virtual address range.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Why? (Design review)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70320" y="300240"/>
            <a:ext cx="7877520" cy="121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Setup page tables for process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670320" y="1751040"/>
            <a:ext cx="7886160" cy="437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Allocate a physical page for page directory.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Identity-map all kernel pages.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Allocate and pin physical pages for page tables when needed.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Set user access bit for video buffer page.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For a user process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Mark all pages belonging to process (code/data) as </a:t>
            </a:r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 present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Allocate and pin a page for user stack.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70320" y="300240"/>
            <a:ext cx="7877520" cy="121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Memory access (simplified)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70320" y="1751040"/>
            <a:ext cx="7886160" cy="437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When an address within a virtual page is dereferenced: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Must resolve virtual page address to physical page address.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MMU performs lookup in TLB to locate mapping.</a:t>
            </a:r>
            <a:endParaRPr lang="en-US" sz="1800" b="0" strike="noStrike" spc="-1">
              <a:latin typeface="Arial"/>
            </a:endParaRPr>
          </a:p>
          <a:p>
            <a:pPr marL="1143000" lvl="2" indent="-226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If entry is found (hit), it contains physical page address.</a:t>
            </a:r>
            <a:endParaRPr lang="en-US" sz="14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On TLB miss, page directory is located from physical address in CR3.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If PDE corresponding to virtual page address is marked as present, it contains physical address of page table.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If PTE corresponding to virtual page address is marked as present, it contains physical address of page.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If PDE or PTE is not present, a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page fault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is generated.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PDEs and PTEs also contain access bits. Access fault will also result in page fault.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Mal_blaa_engelsk</Template>
  <TotalTime>10019</TotalTime>
  <Words>1028</Words>
  <Application>Microsoft Office PowerPoint</Application>
  <PresentationFormat>Skjermfremvisning (4:3)</PresentationFormat>
  <Paragraphs>134</Paragraphs>
  <Slides>17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2</vt:i4>
      </vt:variant>
      <vt:variant>
        <vt:lpstr>Lysbildetitler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Symbol</vt:lpstr>
      <vt:lpstr>Wingdings</vt:lpstr>
      <vt:lpstr>Office Theme</vt:lpstr>
      <vt:lpstr>Office Theme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subject/>
  <dc:creator>Erlend</dc:creator>
  <dc:description/>
  <cp:lastModifiedBy>Amund Harneshaug Strøm</cp:lastModifiedBy>
  <cp:revision>500</cp:revision>
  <cp:lastPrinted>2018-04-03T14:08:41Z</cp:lastPrinted>
  <dcterms:created xsi:type="dcterms:W3CDTF">2018-04-03T14:08:41Z</dcterms:created>
  <dcterms:modified xsi:type="dcterms:W3CDTF">2023-04-25T09:21:12Z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KSOProductBuildVer">
    <vt:lpwstr>2057-10.1.0.5707</vt:lpwstr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