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6"/>
  </p:notesMasterIdLst>
  <p:sldIdLst>
    <p:sldId id="256" r:id="rId2"/>
    <p:sldId id="266" r:id="rId3"/>
    <p:sldId id="276" r:id="rId4"/>
    <p:sldId id="273" r:id="rId5"/>
    <p:sldId id="257" r:id="rId6"/>
    <p:sldId id="272" r:id="rId7"/>
    <p:sldId id="274" r:id="rId8"/>
    <p:sldId id="271" r:id="rId9"/>
    <p:sldId id="267" r:id="rId10"/>
    <p:sldId id="278" r:id="rId11"/>
    <p:sldId id="279" r:id="rId12"/>
    <p:sldId id="277" r:id="rId13"/>
    <p:sldId id="280" r:id="rId14"/>
    <p:sldId id="281" r:id="rId15"/>
    <p:sldId id="282" r:id="rId16"/>
    <p:sldId id="283" r:id="rId17"/>
    <p:sldId id="269" r:id="rId18"/>
    <p:sldId id="284" r:id="rId19"/>
    <p:sldId id="285" r:id="rId20"/>
    <p:sldId id="270" r:id="rId21"/>
    <p:sldId id="288" r:id="rId22"/>
    <p:sldId id="275" r:id="rId23"/>
    <p:sldId id="286" r:id="rId24"/>
    <p:sldId id="287" r:id="rId25"/>
  </p:sldIdLst>
  <p:sldSz cx="9144000" cy="5143500" type="screen16x9"/>
  <p:notesSz cx="9144000" cy="6858000"/>
  <p:embeddedFontLst>
    <p:embeddedFont>
      <p:font typeface="Arial Black" panose="020B0604020202020204" pitchFamily="34" charset="0"/>
      <p:regular r:id="rId27"/>
      <p:bold r:id="rId28"/>
    </p:embeddedFont>
    <p:embeddedFont>
      <p:font typeface="Cambria Math" panose="02040503050406030204" pitchFamily="18" charset="0"/>
      <p:regular r:id="rId29"/>
    </p:embeddedFont>
    <p:embeddedFont>
      <p:font typeface="PingFang SC Regular" panose="020B0400000000000000" pitchFamily="34" charset="-122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506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6F17867-F084-4CA7-B7F8-CF4127D8963F}">
  <a:tblStyle styleId="{46F17867-F084-4CA7-B7F8-CF4127D8963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8"/>
  </p:normalViewPr>
  <p:slideViewPr>
    <p:cSldViewPr snapToGrid="0">
      <p:cViewPr varScale="1">
        <p:scale>
          <a:sx n="170" d="100"/>
          <a:sy n="170" d="100"/>
        </p:scale>
        <p:origin x="200" y="184"/>
      </p:cViewPr>
      <p:guideLst>
        <p:guide orient="horz" pos="150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422" y="514350"/>
            <a:ext cx="4572056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38882a8c3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3138882a8c3_0_156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675338D7-E4C3-86AC-9178-1E0BC6405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380ccb399_0_100:notes">
            <a:extLst>
              <a:ext uri="{FF2B5EF4-FFF2-40B4-BE49-F238E27FC236}">
                <a16:creationId xmlns:a16="http://schemas.microsoft.com/office/drawing/2014/main" id="{A8E1B40B-9EC7-9D46-9D45-829A36BE06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31380ccb399_0_100:notes">
            <a:extLst>
              <a:ext uri="{FF2B5EF4-FFF2-40B4-BE49-F238E27FC236}">
                <a16:creationId xmlns:a16="http://schemas.microsoft.com/office/drawing/2014/main" id="{0D4B9FA4-A143-1A28-98D6-869E2C7C62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7643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4B0775FD-B389-EC36-D8A0-16E614755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380ccb399_0_100:notes">
            <a:extLst>
              <a:ext uri="{FF2B5EF4-FFF2-40B4-BE49-F238E27FC236}">
                <a16:creationId xmlns:a16="http://schemas.microsoft.com/office/drawing/2014/main" id="{2B4A1306-DF7B-6851-25E3-02CBFC4485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31380ccb399_0_100:notes">
            <a:extLst>
              <a:ext uri="{FF2B5EF4-FFF2-40B4-BE49-F238E27FC236}">
                <a16:creationId xmlns:a16="http://schemas.microsoft.com/office/drawing/2014/main" id="{21F86FCA-87CA-B0AC-C90A-F670EEE996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2289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01264A49-B6F2-3A5B-18C7-1420939BD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380ccb399_0_100:notes">
            <a:extLst>
              <a:ext uri="{FF2B5EF4-FFF2-40B4-BE49-F238E27FC236}">
                <a16:creationId xmlns:a16="http://schemas.microsoft.com/office/drawing/2014/main" id="{9FEDDBDE-A583-7D79-70C7-B86B1CE553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31380ccb399_0_100:notes">
            <a:extLst>
              <a:ext uri="{FF2B5EF4-FFF2-40B4-BE49-F238E27FC236}">
                <a16:creationId xmlns:a16="http://schemas.microsoft.com/office/drawing/2014/main" id="{973D6C6A-2DEB-7330-2F9C-C0647469EE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48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76A4A5B3-682E-2924-FFCB-F44E8895B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380ccb399_0_100:notes">
            <a:extLst>
              <a:ext uri="{FF2B5EF4-FFF2-40B4-BE49-F238E27FC236}">
                <a16:creationId xmlns:a16="http://schemas.microsoft.com/office/drawing/2014/main" id="{0FDB0D2F-F409-D1D2-5F40-B764BBF19C5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31380ccb399_0_100:notes">
            <a:extLst>
              <a:ext uri="{FF2B5EF4-FFF2-40B4-BE49-F238E27FC236}">
                <a16:creationId xmlns:a16="http://schemas.microsoft.com/office/drawing/2014/main" id="{D35A91F1-900F-2724-C2A2-CB9161EE3D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03423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21E23B06-011D-271E-E5EA-AB3AA310A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380ccb399_0_100:notes">
            <a:extLst>
              <a:ext uri="{FF2B5EF4-FFF2-40B4-BE49-F238E27FC236}">
                <a16:creationId xmlns:a16="http://schemas.microsoft.com/office/drawing/2014/main" id="{0F80448A-6B07-A4A1-30F3-FBE02B31FB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31380ccb399_0_100:notes">
            <a:extLst>
              <a:ext uri="{FF2B5EF4-FFF2-40B4-BE49-F238E27FC236}">
                <a16:creationId xmlns:a16="http://schemas.microsoft.com/office/drawing/2014/main" id="{B0C9983C-35CD-9899-A98F-78C2C5542A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61796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38144785-E30C-74E7-43DB-02D729CE3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380ccb399_0_100:notes">
            <a:extLst>
              <a:ext uri="{FF2B5EF4-FFF2-40B4-BE49-F238E27FC236}">
                <a16:creationId xmlns:a16="http://schemas.microsoft.com/office/drawing/2014/main" id="{55A3CAFD-E2E1-95D2-4404-65B7FCADE9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31380ccb399_0_100:notes">
            <a:extLst>
              <a:ext uri="{FF2B5EF4-FFF2-40B4-BE49-F238E27FC236}">
                <a16:creationId xmlns:a16="http://schemas.microsoft.com/office/drawing/2014/main" id="{E8C0CACA-46C9-9764-1A09-AF5EFA2EB3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960963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0FAF02FC-4D74-6436-DF34-2226A2486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380ccb399_0_100:notes">
            <a:extLst>
              <a:ext uri="{FF2B5EF4-FFF2-40B4-BE49-F238E27FC236}">
                <a16:creationId xmlns:a16="http://schemas.microsoft.com/office/drawing/2014/main" id="{81AE8945-133C-7F8B-7F9F-917DD458BC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31380ccb399_0_100:notes">
            <a:extLst>
              <a:ext uri="{FF2B5EF4-FFF2-40B4-BE49-F238E27FC236}">
                <a16:creationId xmlns:a16="http://schemas.microsoft.com/office/drawing/2014/main" id="{058BA264-CD3C-FDC2-3826-8CA393C944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61072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11014E69-EA83-129F-C1B0-6E563BD3C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380ccb399_0_100:notes">
            <a:extLst>
              <a:ext uri="{FF2B5EF4-FFF2-40B4-BE49-F238E27FC236}">
                <a16:creationId xmlns:a16="http://schemas.microsoft.com/office/drawing/2014/main" id="{A95AA28F-4999-EE4D-6ABD-7B6AF310D8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31380ccb399_0_100:notes">
            <a:extLst>
              <a:ext uri="{FF2B5EF4-FFF2-40B4-BE49-F238E27FC236}">
                <a16:creationId xmlns:a16="http://schemas.microsoft.com/office/drawing/2014/main" id="{30D1E671-649E-30C4-6461-FDC94C508A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45091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7F58A2A2-EB00-4F60-42ED-BFBEDEF8A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380ccb399_0_100:notes">
            <a:extLst>
              <a:ext uri="{FF2B5EF4-FFF2-40B4-BE49-F238E27FC236}">
                <a16:creationId xmlns:a16="http://schemas.microsoft.com/office/drawing/2014/main" id="{CBFA9A85-82C8-2987-889B-478AD79F26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31380ccb399_0_100:notes">
            <a:extLst>
              <a:ext uri="{FF2B5EF4-FFF2-40B4-BE49-F238E27FC236}">
                <a16:creationId xmlns:a16="http://schemas.microsoft.com/office/drawing/2014/main" id="{619507CE-C04F-FEE4-F152-A3C5B67FE4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9570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4F8B853D-5593-9AFD-1B2E-434564D72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380ccb399_0_100:notes">
            <a:extLst>
              <a:ext uri="{FF2B5EF4-FFF2-40B4-BE49-F238E27FC236}">
                <a16:creationId xmlns:a16="http://schemas.microsoft.com/office/drawing/2014/main" id="{07A771B0-E314-0EA6-032F-E3A16662CD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31380ccb399_0_100:notes">
            <a:extLst>
              <a:ext uri="{FF2B5EF4-FFF2-40B4-BE49-F238E27FC236}">
                <a16:creationId xmlns:a16="http://schemas.microsoft.com/office/drawing/2014/main" id="{19E0E014-D82E-625E-32B2-2139461C83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4059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B1DC5CFA-4EEB-ED95-01BF-1E63733C2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380ccb399_0_100:notes">
            <a:extLst>
              <a:ext uri="{FF2B5EF4-FFF2-40B4-BE49-F238E27FC236}">
                <a16:creationId xmlns:a16="http://schemas.microsoft.com/office/drawing/2014/main" id="{3841A1DE-F057-AEA2-526A-3782AF4537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31380ccb399_0_100:notes">
            <a:extLst>
              <a:ext uri="{FF2B5EF4-FFF2-40B4-BE49-F238E27FC236}">
                <a16:creationId xmlns:a16="http://schemas.microsoft.com/office/drawing/2014/main" id="{235E5AC0-6F9F-7420-23E9-BB68DCE5C7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99930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8641A8A2-953A-3234-C792-2FF2B1A34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380ccb399_0_100:notes">
            <a:extLst>
              <a:ext uri="{FF2B5EF4-FFF2-40B4-BE49-F238E27FC236}">
                <a16:creationId xmlns:a16="http://schemas.microsoft.com/office/drawing/2014/main" id="{FCF22BF1-545D-2461-89A7-66ACB43BAB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31380ccb399_0_100:notes">
            <a:extLst>
              <a:ext uri="{FF2B5EF4-FFF2-40B4-BE49-F238E27FC236}">
                <a16:creationId xmlns:a16="http://schemas.microsoft.com/office/drawing/2014/main" id="{50C59E3A-7F3F-44B2-0E7E-38D92CB97E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4310064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2DD4CE38-232A-4B98-2DC3-DE789A13F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380ccb399_0_100:notes">
            <a:extLst>
              <a:ext uri="{FF2B5EF4-FFF2-40B4-BE49-F238E27FC236}">
                <a16:creationId xmlns:a16="http://schemas.microsoft.com/office/drawing/2014/main" id="{5887EA03-3F29-A49F-FB28-A375C08261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31380ccb399_0_100:notes">
            <a:extLst>
              <a:ext uri="{FF2B5EF4-FFF2-40B4-BE49-F238E27FC236}">
                <a16:creationId xmlns:a16="http://schemas.microsoft.com/office/drawing/2014/main" id="{52298968-61EA-E1BD-82C1-17EFCA95A65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794788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159F5B30-16A0-0DA9-A72F-9964EF1D2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380ccb399_0_100:notes">
            <a:extLst>
              <a:ext uri="{FF2B5EF4-FFF2-40B4-BE49-F238E27FC236}">
                <a16:creationId xmlns:a16="http://schemas.microsoft.com/office/drawing/2014/main" id="{95E8CB21-3F6D-DD75-4F1A-7B382B882B4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31380ccb399_0_100:notes">
            <a:extLst>
              <a:ext uri="{FF2B5EF4-FFF2-40B4-BE49-F238E27FC236}">
                <a16:creationId xmlns:a16="http://schemas.microsoft.com/office/drawing/2014/main" id="{8CDE8AEB-BB6C-7C8E-F597-1AD98FFCEB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42035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6078A0D2-1F8C-AE5B-2B33-D50B11932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380ccb399_0_100:notes">
            <a:extLst>
              <a:ext uri="{FF2B5EF4-FFF2-40B4-BE49-F238E27FC236}">
                <a16:creationId xmlns:a16="http://schemas.microsoft.com/office/drawing/2014/main" id="{31DA8017-37F3-F38E-8862-CCF7C891CC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31380ccb399_0_100:notes">
            <a:extLst>
              <a:ext uri="{FF2B5EF4-FFF2-40B4-BE49-F238E27FC236}">
                <a16:creationId xmlns:a16="http://schemas.microsoft.com/office/drawing/2014/main" id="{4768E1F7-9D44-6C62-6274-1B15EB909F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52473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0B392954-87B0-E571-1424-45F30CC72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38882a8c3_0_156:notes">
            <a:extLst>
              <a:ext uri="{FF2B5EF4-FFF2-40B4-BE49-F238E27FC236}">
                <a16:creationId xmlns:a16="http://schemas.microsoft.com/office/drawing/2014/main" id="{9EE25928-EA51-B167-76F5-32718E9393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3138882a8c3_0_156:notes">
            <a:extLst>
              <a:ext uri="{FF2B5EF4-FFF2-40B4-BE49-F238E27FC236}">
                <a16:creationId xmlns:a16="http://schemas.microsoft.com/office/drawing/2014/main" id="{0758E79C-7845-6969-D414-66B389008E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724083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612C181D-B29D-F460-736C-CE02BD489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9ae81f202_0_42:notes">
            <a:extLst>
              <a:ext uri="{FF2B5EF4-FFF2-40B4-BE49-F238E27FC236}">
                <a16:creationId xmlns:a16="http://schemas.microsoft.com/office/drawing/2014/main" id="{77B9D723-4AE9-541F-3D88-EA4268CA56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2f9ae81f202_0_42:notes">
            <a:extLst>
              <a:ext uri="{FF2B5EF4-FFF2-40B4-BE49-F238E27FC236}">
                <a16:creationId xmlns:a16="http://schemas.microsoft.com/office/drawing/2014/main" id="{3E2EE319-FF7C-8CEC-F847-5868D60828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00555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>
          <a:extLst>
            <a:ext uri="{FF2B5EF4-FFF2-40B4-BE49-F238E27FC236}">
              <a16:creationId xmlns:a16="http://schemas.microsoft.com/office/drawing/2014/main" id="{BCD250C9-E2D3-E233-5026-86EE04031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9ae81f202_0_42:notes">
            <a:extLst>
              <a:ext uri="{FF2B5EF4-FFF2-40B4-BE49-F238E27FC236}">
                <a16:creationId xmlns:a16="http://schemas.microsoft.com/office/drawing/2014/main" id="{8093AE54-B649-EC31-0AF6-A19216714C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8" name="Google Shape;148;g2f9ae81f202_0_42:notes">
            <a:extLst>
              <a:ext uri="{FF2B5EF4-FFF2-40B4-BE49-F238E27FC236}">
                <a16:creationId xmlns:a16="http://schemas.microsoft.com/office/drawing/2014/main" id="{1ADFBBDF-FE84-8D59-5312-BD0FF5524F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6584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380ccb399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31380ccb399_0_100:notes"/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FF73C5DA-7629-48F3-8D28-73704FFDF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380ccb399_0_100:notes">
            <a:extLst>
              <a:ext uri="{FF2B5EF4-FFF2-40B4-BE49-F238E27FC236}">
                <a16:creationId xmlns:a16="http://schemas.microsoft.com/office/drawing/2014/main" id="{DEE09D09-8B84-84B9-155B-B79842517B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31380ccb399_0_100:notes">
            <a:extLst>
              <a:ext uri="{FF2B5EF4-FFF2-40B4-BE49-F238E27FC236}">
                <a16:creationId xmlns:a16="http://schemas.microsoft.com/office/drawing/2014/main" id="{9C689451-24A1-3CBC-2169-624B16D45F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6496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A87BFF8D-4F41-4F3F-DA33-6D57A2AC5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380ccb399_0_100:notes">
            <a:extLst>
              <a:ext uri="{FF2B5EF4-FFF2-40B4-BE49-F238E27FC236}">
                <a16:creationId xmlns:a16="http://schemas.microsoft.com/office/drawing/2014/main" id="{8D426942-F259-5B0F-DA9D-68586C6E29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31380ccb399_0_100:notes">
            <a:extLst>
              <a:ext uri="{FF2B5EF4-FFF2-40B4-BE49-F238E27FC236}">
                <a16:creationId xmlns:a16="http://schemas.microsoft.com/office/drawing/2014/main" id="{C03BC149-B973-B6E8-7D33-4BB1042908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27279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63839A58-3445-657D-42C1-07E66755D7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380ccb399_0_100:notes">
            <a:extLst>
              <a:ext uri="{FF2B5EF4-FFF2-40B4-BE49-F238E27FC236}">
                <a16:creationId xmlns:a16="http://schemas.microsoft.com/office/drawing/2014/main" id="{793120A9-65F4-D93D-D58A-3C3DE681E8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31380ccb399_0_100:notes">
            <a:extLst>
              <a:ext uri="{FF2B5EF4-FFF2-40B4-BE49-F238E27FC236}">
                <a16:creationId xmlns:a16="http://schemas.microsoft.com/office/drawing/2014/main" id="{E9E4073C-EAEF-7C89-95BE-C32C63BCCD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9695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>
          <a:extLst>
            <a:ext uri="{FF2B5EF4-FFF2-40B4-BE49-F238E27FC236}">
              <a16:creationId xmlns:a16="http://schemas.microsoft.com/office/drawing/2014/main" id="{F9FC1307-0C66-FE58-4F4B-9413729B8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380ccb399_0_100:notes">
            <a:extLst>
              <a:ext uri="{FF2B5EF4-FFF2-40B4-BE49-F238E27FC236}">
                <a16:creationId xmlns:a16="http://schemas.microsoft.com/office/drawing/2014/main" id="{696132E8-9DE0-4BA0-1804-57F9122456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31380ccb399_0_100:notes">
            <a:extLst>
              <a:ext uri="{FF2B5EF4-FFF2-40B4-BE49-F238E27FC236}">
                <a16:creationId xmlns:a16="http://schemas.microsoft.com/office/drawing/2014/main" id="{5D6732C7-4AA4-F5C8-B8C1-7EE7DA1DE8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8110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Title and Conten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13541" y="751318"/>
            <a:ext cx="6356400" cy="36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300" b="0" i="0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183005"/>
            <a:ext cx="8229600" cy="33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ftr" idx="11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83680" y="4783455"/>
            <a:ext cx="21030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yyb9882@gmail.com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yyb9882@gmail.com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00038" y="310166"/>
            <a:ext cx="2543923" cy="89061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1504315" y="1840865"/>
            <a:ext cx="6814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/>
              <a:t>ZKM </a:t>
            </a:r>
            <a:r>
              <a:rPr lang="en-GB" sz="3600" dirty="0" err="1"/>
              <a:t>Prover的基本构造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2869925" y="2753520"/>
            <a:ext cx="408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/>
              <a:t>Daniel Yang </a:t>
            </a:r>
            <a:r>
              <a:rPr lang="en-GB" sz="1800" dirty="0"/>
              <a:t>| Researcher ZKM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22E1B5B-0D82-53C1-9A53-ECCFD26CDD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2244700" cy="303891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6C3451E4-48FC-9628-B4FC-CF8D221FD09E}"/>
              </a:ext>
            </a:extLst>
          </p:cNvPr>
          <p:cNvSpPr txBox="1"/>
          <p:nvPr/>
        </p:nvSpPr>
        <p:spPr>
          <a:xfrm>
            <a:off x="243199" y="3956450"/>
            <a:ext cx="6470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Email: </a:t>
            </a:r>
            <a:r>
              <a:rPr kumimoji="1" lang="en-US" altLang="zh-CN" dirty="0">
                <a:hlinkClick r:id="rId6"/>
              </a:rPr>
              <a:t>yyb9882@gmail.com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Personal website: https://</a:t>
            </a:r>
            <a:r>
              <a:rPr kumimoji="1" lang="en-US" altLang="zh-CN" dirty="0" err="1"/>
              <a:t>sites.google.com</a:t>
            </a:r>
            <a:r>
              <a:rPr kumimoji="1" lang="en-US" altLang="zh-CN" dirty="0"/>
              <a:t>/view/</a:t>
            </a:r>
            <a:r>
              <a:rPr kumimoji="1" lang="en-US" altLang="zh-CN" dirty="0" err="1"/>
              <a:t>yunbo</a:t>
            </a:r>
            <a:r>
              <a:rPr kumimoji="1" lang="en-US" altLang="zh-CN" dirty="0"/>
              <a:t>-yang/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>
          <a:extLst>
            <a:ext uri="{FF2B5EF4-FFF2-40B4-BE49-F238E27FC236}">
              <a16:creationId xmlns:a16="http://schemas.microsoft.com/office/drawing/2014/main" id="{CAD2B923-3532-5408-09DA-11EFAC469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DFB20A45-72D3-1BC9-9634-467728D3DAC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5" y="0"/>
            <a:ext cx="913447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B5652875-7068-989B-D178-4236CC8403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dirty="0"/>
              <a:t>Plonky2协议</a:t>
            </a:r>
            <a:r>
              <a:rPr lang="zh-CN" altLang="en-US" dirty="0"/>
              <a:t> </a:t>
            </a:r>
            <a:r>
              <a:rPr lang="en-US" altLang="zh-CN" dirty="0"/>
              <a:t>–ZKM Prover</a:t>
            </a:r>
            <a:r>
              <a:rPr lang="zh-CN" altLang="en-US" dirty="0"/>
              <a:t>协议预处理</a:t>
            </a:r>
            <a:endParaRPr dirty="0"/>
          </a:p>
        </p:txBody>
      </p:sp>
      <p:sp>
        <p:nvSpPr>
          <p:cNvPr id="2" name="Google Shape;70;p15">
            <a:extLst>
              <a:ext uri="{FF2B5EF4-FFF2-40B4-BE49-F238E27FC236}">
                <a16:creationId xmlns:a16="http://schemas.microsoft.com/office/drawing/2014/main" id="{6930C846-E9A8-F299-4F5D-C78A6E18D7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>
              <a:lnSpc>
                <a:spcPct val="140000"/>
              </a:lnSpc>
              <a:buAutoNum type="arabicPeriod"/>
            </a:pPr>
            <a:endParaRPr kumimoji="1" lang="en-US" altLang="zh-CN" sz="1800" dirty="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  <a:sym typeface="+mn-ea"/>
            </a:endParaRPr>
          </a:p>
          <a:p>
            <a:pPr marL="342900">
              <a:lnSpc>
                <a:spcPct val="140000"/>
              </a:lnSpc>
              <a:buAutoNum type="arabicPeriod"/>
            </a:pPr>
            <a:endParaRPr kumimoji="1" lang="en-US" altLang="zh-CN" sz="1800" dirty="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  <a:sym typeface="+mn-ea"/>
            </a:endParaRPr>
          </a:p>
          <a:p>
            <a:pPr marL="342900">
              <a:lnSpc>
                <a:spcPct val="140000"/>
              </a:lnSpc>
              <a:buAutoNum type="arabicPeriod"/>
            </a:pPr>
            <a:endParaRPr kumimoji="1" lang="en-US" altLang="zh-CN" dirty="0">
              <a:latin typeface="PingFang SC Regular" panose="020B0400000000000000" charset="-122"/>
              <a:ea typeface="PingFang SC Regular" panose="020B0400000000000000" charset="-122"/>
              <a:sym typeface="+mn-ea"/>
            </a:endParaRPr>
          </a:p>
          <a:p>
            <a:pPr marL="342900">
              <a:lnSpc>
                <a:spcPct val="140000"/>
              </a:lnSpc>
              <a:buAutoNum type="arabicPeriod"/>
            </a:pPr>
            <a:endParaRPr lang="zh-CN" altLang="en-US" sz="1800" dirty="0"/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FA27B75-93BB-237C-5058-AA95A148B378}"/>
              </a:ext>
            </a:extLst>
          </p:cNvPr>
          <p:cNvSpPr txBox="1"/>
          <p:nvPr/>
        </p:nvSpPr>
        <p:spPr>
          <a:xfrm>
            <a:off x="402448" y="1258197"/>
            <a:ext cx="320856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Gate Constraint: </a:t>
            </a:r>
            <a:r>
              <a:rPr kumimoji="1" lang="zh-CN" altLang="en-US" dirty="0"/>
              <a:t>门之间的约束，常见为加法和乘法，如：</a:t>
            </a:r>
            <a:endParaRPr kumimoji="1" lang="en-US" altLang="zh-CN" dirty="0"/>
          </a:p>
          <a:p>
            <a:r>
              <a:rPr kumimoji="1" lang="en-US" altLang="zh-CN" dirty="0"/>
              <a:t>e.g. A1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B1 = C1, A2 * B2 = C2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对于有一些门电路复杂的操作，可采用</a:t>
            </a:r>
            <a:r>
              <a:rPr kumimoji="1" lang="en-US" altLang="zh-CN" dirty="0"/>
              <a:t>custom</a:t>
            </a:r>
            <a:r>
              <a:rPr kumimoji="1" lang="zh-CN" altLang="en-US" dirty="0"/>
              <a:t> </a:t>
            </a:r>
            <a:r>
              <a:rPr kumimoji="1" lang="en-US" altLang="zh-CN" dirty="0"/>
              <a:t>gate</a:t>
            </a:r>
            <a:r>
              <a:rPr kumimoji="1" lang="zh-CN" altLang="en-US" dirty="0"/>
              <a:t>方式</a:t>
            </a:r>
            <a:endParaRPr kumimoji="1" lang="en-US" altLang="zh-CN" dirty="0"/>
          </a:p>
          <a:p>
            <a:r>
              <a:rPr kumimoji="1" lang="en-US" altLang="zh-CN" dirty="0"/>
              <a:t>e.g. A2 + B2 * C3 = C2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Copy Constraint: </a:t>
            </a:r>
            <a:r>
              <a:rPr kumimoji="1" lang="zh-CN" altLang="en-US" dirty="0"/>
              <a:t>该门的输出可能为下一个门的输入，可默认为赋值操作</a:t>
            </a:r>
            <a:endParaRPr kumimoji="1" lang="en-US" altLang="zh-CN" dirty="0"/>
          </a:p>
          <a:p>
            <a:r>
              <a:rPr kumimoji="1" lang="en-US" altLang="zh-CN" dirty="0"/>
              <a:t>e.g. B3 = C2</a:t>
            </a:r>
          </a:p>
        </p:txBody>
      </p:sp>
      <p:sp>
        <p:nvSpPr>
          <p:cNvPr id="4" name="上箭头 3">
            <a:extLst>
              <a:ext uri="{FF2B5EF4-FFF2-40B4-BE49-F238E27FC236}">
                <a16:creationId xmlns:a16="http://schemas.microsoft.com/office/drawing/2014/main" id="{C497A48A-B62C-81FF-52F0-9AF942167A10}"/>
              </a:ext>
            </a:extLst>
          </p:cNvPr>
          <p:cNvSpPr/>
          <p:nvPr/>
        </p:nvSpPr>
        <p:spPr>
          <a:xfrm rot="5400000">
            <a:off x="3982503" y="1358912"/>
            <a:ext cx="608871" cy="117036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上箭头 4">
            <a:extLst>
              <a:ext uri="{FF2B5EF4-FFF2-40B4-BE49-F238E27FC236}">
                <a16:creationId xmlns:a16="http://schemas.microsoft.com/office/drawing/2014/main" id="{B75415C8-7564-31E4-6C40-2BE5999B4E0F}"/>
              </a:ext>
            </a:extLst>
          </p:cNvPr>
          <p:cNvSpPr/>
          <p:nvPr/>
        </p:nvSpPr>
        <p:spPr>
          <a:xfrm rot="5400000">
            <a:off x="3982502" y="2614227"/>
            <a:ext cx="608871" cy="117036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1CB4A75-E195-E9C0-93F0-2A4091445F42}"/>
                  </a:ext>
                </a:extLst>
              </p:cNvPr>
              <p:cNvSpPr txBox="1"/>
              <p:nvPr/>
            </p:nvSpPr>
            <p:spPr>
              <a:xfrm>
                <a:off x="5103223" y="1143874"/>
                <a:ext cx="2720715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Gate Constraint: </a:t>
                </a:r>
              </a:p>
              <a:p>
                <a:r>
                  <a:rPr kumimoji="1" lang="zh-CN" altLang="en-US" dirty="0"/>
                  <a:t>生成门电路相关的多项式，记为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>
                        <a:latin typeface="Cambria Math" panose="02040503050406030204" pitchFamily="18" charset="0"/>
                      </a:rPr>
                      <m:t>C</m:t>
                    </m:r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可包括加法门，乘法门和自定义门，并可采用选择多项式激活特定门</a:t>
                </a: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B1CB4A75-E195-E9C0-93F0-2A4091445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223" y="1143874"/>
                <a:ext cx="2720715" cy="1600438"/>
              </a:xfrm>
              <a:prstGeom prst="rect">
                <a:avLst/>
              </a:prstGeom>
              <a:blipFill>
                <a:blip r:embed="rId4"/>
                <a:stretch>
                  <a:fillRect l="-465" t="-787" b="-2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79D7BF6-C0C2-FB97-2A29-2B3187D509D2}"/>
                  </a:ext>
                </a:extLst>
              </p:cNvPr>
              <p:cNvSpPr txBox="1"/>
              <p:nvPr/>
            </p:nvSpPr>
            <p:spPr>
              <a:xfrm>
                <a:off x="5103223" y="2937798"/>
                <a:ext cx="2720715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Copy Constraint: </a:t>
                </a:r>
              </a:p>
              <a:p>
                <a:r>
                  <a:rPr kumimoji="1" lang="zh-CN" altLang="en-US" dirty="0"/>
                  <a:t>定义置换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zh-CN" altLang="en-US" dirty="0"/>
                  <a:t>，每个置换指的是某一个输出是下一门的输入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79D7BF6-C0C2-FB97-2A29-2B3187D50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223" y="2937798"/>
                <a:ext cx="2720715" cy="954107"/>
              </a:xfrm>
              <a:prstGeom prst="rect">
                <a:avLst/>
              </a:prstGeom>
              <a:blipFill>
                <a:blip r:embed="rId5"/>
                <a:stretch>
                  <a:fillRect l="-465" t="-1316" b="-5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42EA1A9-C8C3-D438-A4E5-94C4B59FDF16}"/>
                  </a:ext>
                </a:extLst>
              </p:cNvPr>
              <p:cNvSpPr txBox="1"/>
              <p:nvPr/>
            </p:nvSpPr>
            <p:spPr>
              <a:xfrm>
                <a:off x="1109273" y="4207592"/>
                <a:ext cx="66212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CN" altLang="en-US" dirty="0"/>
                  <a:t>随后对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i="1" dirty="0" smtClean="0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kumimoji="1" lang="zh-CN" altLang="en-US" dirty="0"/>
                  <a:t>和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kumimoji="1" lang="zh-CN" altLang="en-US" dirty="0"/>
                  <a:t>进行承诺，证明方保存整个</a:t>
                </a:r>
                <a:r>
                  <a:rPr kumimoji="1" lang="en-US" altLang="zh-CN" dirty="0"/>
                  <a:t>Merkle Tree</a:t>
                </a:r>
                <a:r>
                  <a:rPr kumimoji="1" lang="zh-CN" altLang="en-US" dirty="0"/>
                  <a:t>，验证方保存</a:t>
                </a:r>
                <a:r>
                  <a:rPr kumimoji="1" lang="en-US" altLang="zh-CN" dirty="0"/>
                  <a:t>Root</a:t>
                </a:r>
                <a:r>
                  <a:rPr kumimoji="1" lang="zh-CN" altLang="en-US" dirty="0"/>
                  <a:t>作为承诺值</a:t>
                </a: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42EA1A9-C8C3-D438-A4E5-94C4B59FDF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9273" y="4207592"/>
                <a:ext cx="6621250" cy="307777"/>
              </a:xfrm>
              <a:prstGeom prst="rect">
                <a:avLst/>
              </a:prstGeom>
              <a:blipFill>
                <a:blip r:embed="rId6"/>
                <a:stretch>
                  <a:fillRect l="-383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8683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>
          <a:extLst>
            <a:ext uri="{FF2B5EF4-FFF2-40B4-BE49-F238E27FC236}">
              <a16:creationId xmlns:a16="http://schemas.microsoft.com/office/drawing/2014/main" id="{82450365-CBAB-234C-BC06-E40745022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2BAEEBA4-E6ED-9B4C-7099-79D601D9C8F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5" y="0"/>
            <a:ext cx="913447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10651B07-6638-968E-11C7-D7B7014B6B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dirty="0"/>
              <a:t>Plonky2协议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在线阶段生成证明</a:t>
            </a:r>
            <a:endParaRPr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F4A42A8-1120-C9A0-D04A-8FB7BEDB74B9}"/>
              </a:ext>
            </a:extLst>
          </p:cNvPr>
          <p:cNvSpPr txBox="1"/>
          <p:nvPr/>
        </p:nvSpPr>
        <p:spPr>
          <a:xfrm>
            <a:off x="402448" y="1258197"/>
            <a:ext cx="320856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对</a:t>
            </a:r>
            <a:r>
              <a:rPr kumimoji="1" lang="en-US" altLang="zh-CN" dirty="0"/>
              <a:t>witness</a:t>
            </a:r>
            <a:r>
              <a:rPr kumimoji="1" lang="zh-CN" altLang="en-US" dirty="0"/>
              <a:t>进行承诺</a:t>
            </a:r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利用优化后的</a:t>
            </a:r>
            <a:r>
              <a:rPr kumimoji="1" lang="en-US" altLang="zh-CN" dirty="0"/>
              <a:t>permutation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argument</a:t>
            </a:r>
            <a:r>
              <a:rPr kumimoji="1" lang="zh-CN" altLang="en-US" dirty="0"/>
              <a:t>证明</a:t>
            </a:r>
            <a:r>
              <a:rPr kumimoji="1" lang="en-US" altLang="zh-CN" dirty="0"/>
              <a:t>copy</a:t>
            </a:r>
            <a:r>
              <a:rPr kumimoji="1" lang="zh-CN" altLang="en-US" dirty="0"/>
              <a:t> </a:t>
            </a:r>
            <a:r>
              <a:rPr kumimoji="1" lang="en-US" altLang="zh-CN" dirty="0"/>
              <a:t>constraint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3.</a:t>
            </a:r>
            <a:r>
              <a:rPr kumimoji="1" lang="zh-CN" altLang="en-US" dirty="0"/>
              <a:t> 将</a:t>
            </a:r>
            <a:r>
              <a:rPr kumimoji="1" lang="en-US" altLang="zh-CN" dirty="0"/>
              <a:t>gate constraint</a:t>
            </a:r>
            <a:r>
              <a:rPr kumimoji="1" lang="zh-CN" altLang="en-US" dirty="0"/>
              <a:t>利用随机挑战进行线性组合，以减少</a:t>
            </a:r>
            <a:r>
              <a:rPr kumimoji="1" lang="en-US" altLang="zh-CN" dirty="0"/>
              <a:t>gate constraint</a:t>
            </a:r>
            <a:r>
              <a:rPr kumimoji="1" lang="zh-CN" altLang="en-US" dirty="0"/>
              <a:t>对应多项式的个数</a:t>
            </a:r>
            <a:endParaRPr kumimoji="1" lang="en-US" altLang="zh-CN" dirty="0"/>
          </a:p>
        </p:txBody>
      </p:sp>
      <p:sp>
        <p:nvSpPr>
          <p:cNvPr id="6" name="上箭头 5">
            <a:extLst>
              <a:ext uri="{FF2B5EF4-FFF2-40B4-BE49-F238E27FC236}">
                <a16:creationId xmlns:a16="http://schemas.microsoft.com/office/drawing/2014/main" id="{61FC4C4C-42E0-14AB-C3DD-BC191DD6E528}"/>
              </a:ext>
            </a:extLst>
          </p:cNvPr>
          <p:cNvSpPr/>
          <p:nvPr/>
        </p:nvSpPr>
        <p:spPr>
          <a:xfrm rot="5400000">
            <a:off x="3950950" y="811774"/>
            <a:ext cx="608871" cy="117036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上箭头 6">
            <a:extLst>
              <a:ext uri="{FF2B5EF4-FFF2-40B4-BE49-F238E27FC236}">
                <a16:creationId xmlns:a16="http://schemas.microsoft.com/office/drawing/2014/main" id="{DD64DF84-91DB-E45C-A10F-6D110DF2A6DB}"/>
              </a:ext>
            </a:extLst>
          </p:cNvPr>
          <p:cNvSpPr/>
          <p:nvPr/>
        </p:nvSpPr>
        <p:spPr>
          <a:xfrm rot="5400000">
            <a:off x="3950950" y="1882916"/>
            <a:ext cx="608871" cy="117036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上箭头 7">
            <a:extLst>
              <a:ext uri="{FF2B5EF4-FFF2-40B4-BE49-F238E27FC236}">
                <a16:creationId xmlns:a16="http://schemas.microsoft.com/office/drawing/2014/main" id="{41ADA945-93D6-3DB0-D35B-460EC979140C}"/>
              </a:ext>
            </a:extLst>
          </p:cNvPr>
          <p:cNvSpPr/>
          <p:nvPr/>
        </p:nvSpPr>
        <p:spPr>
          <a:xfrm rot="5400000">
            <a:off x="3947059" y="3119871"/>
            <a:ext cx="608871" cy="1170362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CA7AC4D-A8C4-B4F8-8B57-97F73DAB0F2F}"/>
              </a:ext>
            </a:extLst>
          </p:cNvPr>
          <p:cNvSpPr txBox="1"/>
          <p:nvPr/>
        </p:nvSpPr>
        <p:spPr>
          <a:xfrm>
            <a:off x="4894103" y="1135345"/>
            <a:ext cx="2788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可认为是对</a:t>
            </a:r>
            <a:r>
              <a:rPr kumimoji="1" lang="en-US" altLang="zh-CN" dirty="0"/>
              <a:t>trace</a:t>
            </a:r>
            <a:r>
              <a:rPr kumimoji="1" lang="zh-CN" altLang="en-US" dirty="0"/>
              <a:t>进行承诺，以保证</a:t>
            </a:r>
            <a:r>
              <a:rPr kumimoji="1" lang="en-US" altLang="zh-CN" dirty="0"/>
              <a:t>witness</a:t>
            </a:r>
            <a:r>
              <a:rPr kumimoji="1" lang="zh-CN" altLang="en-US" dirty="0"/>
              <a:t>在后续运算的一致性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9995247-024D-8325-AD35-996C7E9F3150}"/>
              </a:ext>
            </a:extLst>
          </p:cNvPr>
          <p:cNvSpPr txBox="1"/>
          <p:nvPr/>
        </p:nvSpPr>
        <p:spPr>
          <a:xfrm>
            <a:off x="4894103" y="2093432"/>
            <a:ext cx="2788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利用分组的方式降低</a:t>
            </a:r>
            <a:r>
              <a:rPr kumimoji="1" lang="en-US" altLang="zh-CN" dirty="0"/>
              <a:t>permutation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check</a:t>
            </a:r>
            <a:r>
              <a:rPr kumimoji="1" lang="zh-CN" altLang="en-US" dirty="0"/>
              <a:t>的多项式次数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B31AFA0-9B01-B3CC-10D9-64CE69FDE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2274" y="1781671"/>
            <a:ext cx="1454525" cy="1146742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BF62870C-7156-941B-649D-4627D0BDC7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1980" y="2579325"/>
            <a:ext cx="1611760" cy="38641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CCD79A1D-1E4B-15E6-791F-10DB7200E829}"/>
              </a:ext>
            </a:extLst>
          </p:cNvPr>
          <p:cNvSpPr txBox="1"/>
          <p:nvPr/>
        </p:nvSpPr>
        <p:spPr>
          <a:xfrm>
            <a:off x="4894103" y="3407007"/>
            <a:ext cx="2788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利用线性组合的方式减少多项式个数，并计算对应证明多项式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DD2D579B-ADA6-FA9F-264E-29FB799B0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2540" y="3886500"/>
            <a:ext cx="1541200" cy="655453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8D6C257-F4E0-235D-E6F1-1947341E85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1980" y="4329644"/>
            <a:ext cx="1906059" cy="424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9075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>
          <a:extLst>
            <a:ext uri="{FF2B5EF4-FFF2-40B4-BE49-F238E27FC236}">
              <a16:creationId xmlns:a16="http://schemas.microsoft.com/office/drawing/2014/main" id="{0375F7FC-914F-4D3C-B890-F11C1DA04E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4B47A51E-2B67-91A0-FEF0-8854889D416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5" y="0"/>
            <a:ext cx="913447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AEF9176E-F499-C423-0F33-549781079E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dirty="0"/>
              <a:t>Plonky2协议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最终协议（不含</a:t>
            </a:r>
            <a:r>
              <a:rPr lang="en-US" altLang="zh-CN" dirty="0"/>
              <a:t>FRI Proof)</a:t>
            </a:r>
            <a:endParaRPr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81A1578-A389-7F77-0D76-0A413C21D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8218" y="1070855"/>
            <a:ext cx="5064979" cy="3627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9999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>
          <a:extLst>
            <a:ext uri="{FF2B5EF4-FFF2-40B4-BE49-F238E27FC236}">
              <a16:creationId xmlns:a16="http://schemas.microsoft.com/office/drawing/2014/main" id="{03671A03-07F9-000B-6518-8E848D171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571272C0-8EE4-7FBA-C0D4-DE90AAE817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5" y="0"/>
            <a:ext cx="913447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6D7319E8-5874-833B-991F-AEA9FFB606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dirty="0"/>
              <a:t>Plonky2协议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调用</a:t>
            </a:r>
            <a:r>
              <a:rPr lang="en-US" altLang="zh-CN" dirty="0"/>
              <a:t>FRI</a:t>
            </a:r>
            <a:r>
              <a:rPr lang="zh-CN" altLang="en-US" dirty="0"/>
              <a:t>协议生成证明</a:t>
            </a:r>
            <a:endParaRPr dirty="0"/>
          </a:p>
        </p:txBody>
      </p:sp>
      <p:sp>
        <p:nvSpPr>
          <p:cNvPr id="2" name="Google Shape;70;p15">
            <a:extLst>
              <a:ext uri="{FF2B5EF4-FFF2-40B4-BE49-F238E27FC236}">
                <a16:creationId xmlns:a16="http://schemas.microsoft.com/office/drawing/2014/main" id="{B71361B9-4A3A-A070-9FC4-AE8378CBF3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>
              <a:lnSpc>
                <a:spcPct val="140000"/>
              </a:lnSpc>
              <a:buAutoNum type="arabicPeriod"/>
            </a:pPr>
            <a:endParaRPr kumimoji="1" lang="en-US" altLang="zh-CN" sz="1800" dirty="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  <a:sym typeface="+mn-ea"/>
            </a:endParaRPr>
          </a:p>
          <a:p>
            <a:pPr marL="342900">
              <a:lnSpc>
                <a:spcPct val="140000"/>
              </a:lnSpc>
              <a:buAutoNum type="arabicPeriod"/>
            </a:pPr>
            <a:endParaRPr kumimoji="1" lang="en-US" altLang="zh-CN" sz="1800" dirty="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  <a:sym typeface="+mn-ea"/>
            </a:endParaRPr>
          </a:p>
          <a:p>
            <a:pPr marL="342900">
              <a:lnSpc>
                <a:spcPct val="140000"/>
              </a:lnSpc>
              <a:buAutoNum type="arabicPeriod"/>
            </a:pPr>
            <a:endParaRPr kumimoji="1" lang="en-US" altLang="zh-CN" dirty="0">
              <a:latin typeface="PingFang SC Regular" panose="020B0400000000000000" charset="-122"/>
              <a:ea typeface="PingFang SC Regular" panose="020B0400000000000000" charset="-122"/>
              <a:sym typeface="+mn-ea"/>
            </a:endParaRPr>
          </a:p>
          <a:p>
            <a:pPr marL="342900">
              <a:lnSpc>
                <a:spcPct val="140000"/>
              </a:lnSpc>
              <a:buAutoNum type="arabicPeriod"/>
            </a:pPr>
            <a:endParaRPr lang="zh-CN" altLang="en-US" sz="1800" dirty="0"/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F4553CA-8B10-3EE3-D1C3-7515ECB164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0200" y="1266733"/>
            <a:ext cx="3403600" cy="901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5D7AAA5-F763-FDF6-564F-CF566AAF7DD4}"/>
                  </a:ext>
                </a:extLst>
              </p:cNvPr>
              <p:cNvSpPr txBox="1"/>
              <p:nvPr/>
            </p:nvSpPr>
            <p:spPr>
              <a:xfrm>
                <a:off x="2870200" y="2168433"/>
                <a:ext cx="3627619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AutoNum type="arabicPeriod"/>
                </a:pPr>
                <a:r>
                  <a:rPr kumimoji="1" lang="zh-CN" altLang="en-US" dirty="0"/>
                  <a:t>同时打开多项式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kumimoji="1" lang="zh-CN" altLang="en-US" dirty="0"/>
                  <a:t>和组合后的多项式</a:t>
                </a:r>
                <a:endParaRPr kumimoji="1" lang="en-US" altLang="zh-CN" dirty="0"/>
              </a:p>
              <a:p>
                <a:pPr marL="342900" indent="-342900">
                  <a:buAutoNum type="arabicPeriod"/>
                </a:pPr>
                <a:endParaRPr kumimoji="1" lang="en-US" altLang="zh-CN" dirty="0"/>
              </a:p>
              <a:p>
                <a:pPr marL="342900" indent="-342900">
                  <a:buAutoNum type="arabicPeriod"/>
                </a:pPr>
                <a:r>
                  <a:rPr kumimoji="1" lang="zh-CN" altLang="en-US" dirty="0"/>
                  <a:t>通过执行</a:t>
                </a:r>
                <a:r>
                  <a:rPr kumimoji="1" lang="en-US" altLang="zh-CN" dirty="0"/>
                  <a:t>FRI</a:t>
                </a:r>
                <a:r>
                  <a:rPr kumimoji="1" lang="zh-CN" altLang="en-US" dirty="0"/>
                  <a:t>协议，同时生成相应的</a:t>
                </a:r>
                <a:r>
                  <a:rPr kumimoji="1" lang="en-US" altLang="zh-CN" dirty="0"/>
                  <a:t>opening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proof</a:t>
                </a:r>
                <a:r>
                  <a:rPr kumimoji="1" lang="zh-CN" altLang="en-US" dirty="0"/>
                  <a:t>，</a:t>
                </a:r>
                <a:r>
                  <a:rPr kumimoji="1" lang="en-US" altLang="zh-CN" dirty="0"/>
                  <a:t>opening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proof</a:t>
                </a:r>
                <a:r>
                  <a:rPr kumimoji="1" lang="zh-CN" altLang="en-US" dirty="0"/>
                  <a:t>包括</a:t>
                </a:r>
                <a:r>
                  <a:rPr kumimoji="1" lang="en-US" altLang="zh-CN" dirty="0"/>
                  <a:t>Merkle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Path</a:t>
                </a:r>
                <a:r>
                  <a:rPr kumimoji="1" lang="zh-CN" altLang="en-US" dirty="0"/>
                  <a:t>及</a:t>
                </a:r>
                <a:r>
                  <a:rPr kumimoji="1" lang="en-US" altLang="zh-CN" dirty="0"/>
                  <a:t>folding</a:t>
                </a:r>
                <a:r>
                  <a:rPr kumimoji="1" lang="zh-CN" altLang="en-US" dirty="0"/>
                  <a:t>后的多项式</a:t>
                </a:r>
                <a:endParaRPr kumimoji="1" lang="en-US" altLang="zh-CN" dirty="0"/>
              </a:p>
              <a:p>
                <a:pPr marL="342900" indent="-342900">
                  <a:buAutoNum type="arabicPeriod"/>
                </a:pPr>
                <a:endParaRPr kumimoji="1" lang="en-US" altLang="zh-CN" dirty="0"/>
              </a:p>
              <a:p>
                <a:pPr marL="342900" indent="-342900">
                  <a:buAutoNum type="arabicPeriod"/>
                </a:pPr>
                <a:endParaRPr kumimoji="1"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75D7AAA5-F763-FDF6-564F-CF566AAF7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200" y="2168433"/>
                <a:ext cx="3627619" cy="1600438"/>
              </a:xfrm>
              <a:prstGeom prst="rect">
                <a:avLst/>
              </a:prstGeom>
              <a:blipFill>
                <a:blip r:embed="rId5"/>
                <a:stretch>
                  <a:fillRect l="-3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23D96AB9-726C-DBEB-AFF0-5AD003CF9498}"/>
              </a:ext>
            </a:extLst>
          </p:cNvPr>
          <p:cNvSpPr txBox="1"/>
          <p:nvPr/>
        </p:nvSpPr>
        <p:spPr>
          <a:xfrm>
            <a:off x="3620125" y="3902295"/>
            <a:ext cx="45120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那如何运行</a:t>
            </a:r>
            <a:r>
              <a:rPr kumimoji="1" lang="en-US" altLang="zh-CN" dirty="0"/>
              <a:t>FRI</a:t>
            </a:r>
            <a:r>
              <a:rPr kumimoji="1" lang="zh-CN" altLang="en-US" dirty="0"/>
              <a:t>协议呢？</a:t>
            </a:r>
          </a:p>
        </p:txBody>
      </p:sp>
    </p:spTree>
    <p:extLst>
      <p:ext uri="{BB962C8B-B14F-4D97-AF65-F5344CB8AC3E}">
        <p14:creationId xmlns:p14="http://schemas.microsoft.com/office/powerpoint/2010/main" val="29531168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>
          <a:extLst>
            <a:ext uri="{FF2B5EF4-FFF2-40B4-BE49-F238E27FC236}">
              <a16:creationId xmlns:a16="http://schemas.microsoft.com/office/drawing/2014/main" id="{0CE84791-B555-C23A-6141-7CB891036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A7964EE2-1BE9-18F3-4A8C-D6ED49E846A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5" y="0"/>
            <a:ext cx="913447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3BA5C118-42BF-F659-9FC6-017EF690EF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dirty="0" err="1"/>
              <a:t>FRI协议</a:t>
            </a:r>
            <a:endParaRPr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CB80102-43B5-9885-4342-410636472E3B}"/>
              </a:ext>
            </a:extLst>
          </p:cNvPr>
          <p:cNvSpPr txBox="1"/>
          <p:nvPr/>
        </p:nvSpPr>
        <p:spPr>
          <a:xfrm>
            <a:off x="311700" y="960345"/>
            <a:ext cx="779797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dirty="0"/>
              <a:t>Fast Reed-Solomon Interactive Oracle Proof of Proximity (FRI</a:t>
            </a:r>
            <a:r>
              <a:rPr lang="zh-CN" altLang="en" dirty="0"/>
              <a:t>）</a:t>
            </a:r>
            <a:r>
              <a:rPr lang="zh-CN" altLang="en-US" dirty="0"/>
              <a:t>大致思路如下：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给定两个多项式</a:t>
            </a:r>
            <a:r>
              <a:rPr lang="en" altLang="zh-CN" dirty="0"/>
              <a:t>p</a:t>
            </a:r>
            <a:r>
              <a:rPr lang="zh-CN" altLang="en-US" dirty="0"/>
              <a:t>和</a:t>
            </a:r>
            <a:r>
              <a:rPr lang="en" altLang="zh-CN" dirty="0"/>
              <a:t>q</a:t>
            </a:r>
            <a:r>
              <a:rPr lang="zh-CN" altLang="en-US" dirty="0"/>
              <a:t>具有阶</a:t>
            </a:r>
            <a:r>
              <a:rPr lang="en" altLang="zh-CN" dirty="0"/>
              <a:t>d</a:t>
            </a:r>
            <a:r>
              <a:rPr lang="zh-CN" altLang="en" dirty="0"/>
              <a:t>，</a:t>
            </a:r>
            <a:r>
              <a:rPr lang="zh-CN" altLang="en-US" dirty="0"/>
              <a:t>那么对于任意的一个随机挑战</a:t>
            </a:r>
            <a:r>
              <a:rPr lang="en" altLang="zh-CN" dirty="0"/>
              <a:t>a</a:t>
            </a:r>
            <a:r>
              <a:rPr lang="zh-CN" altLang="en" dirty="0"/>
              <a:t>，</a:t>
            </a:r>
            <a:r>
              <a:rPr lang="zh-CN" altLang="en-US" dirty="0"/>
              <a:t>得到的多项式</a:t>
            </a:r>
            <a:r>
              <a:rPr lang="en" altLang="zh-CN" dirty="0" err="1"/>
              <a:t>p+aq</a:t>
            </a:r>
            <a:r>
              <a:rPr lang="zh-CN" altLang="en-US" dirty="0"/>
              <a:t>也具有阶</a:t>
            </a:r>
            <a:r>
              <a:rPr lang="en" altLang="zh-CN" dirty="0"/>
              <a:t>d</a:t>
            </a:r>
            <a:r>
              <a:rPr lang="zh-CN" altLang="en" dirty="0"/>
              <a:t>（</a:t>
            </a:r>
            <a:r>
              <a:rPr lang="zh-CN" altLang="en-US" dirty="0"/>
              <a:t>则其编码值也靠近</a:t>
            </a:r>
            <a:r>
              <a:rPr lang="en" altLang="zh-CN" dirty="0"/>
              <a:t>d</a:t>
            </a:r>
            <a:r>
              <a:rPr lang="zh-CN" altLang="en-US" dirty="0"/>
              <a:t>阶多项式）。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6C4E83E-AFC3-6E64-64C9-3CE21F9DC68D}"/>
              </a:ext>
            </a:extLst>
          </p:cNvPr>
          <p:cNvSpPr txBox="1"/>
          <p:nvPr/>
        </p:nvSpPr>
        <p:spPr>
          <a:xfrm>
            <a:off x="311700" y="1957228"/>
            <a:ext cx="719527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具体而言，</a:t>
            </a:r>
            <a:r>
              <a:rPr lang="en" altLang="zh-CN" dirty="0"/>
              <a:t>FRI</a:t>
            </a:r>
            <a:r>
              <a:rPr lang="zh-CN" altLang="en-US" dirty="0"/>
              <a:t>协议主要分为三个阶段，由</a:t>
            </a:r>
            <a:r>
              <a:rPr lang="en" altLang="zh-CN" dirty="0"/>
              <a:t>Commit, Folding</a:t>
            </a:r>
            <a:r>
              <a:rPr lang="zh-CN" altLang="en-US" dirty="0"/>
              <a:t>和</a:t>
            </a:r>
            <a:r>
              <a:rPr lang="en" altLang="zh-CN" dirty="0"/>
              <a:t>Query</a:t>
            </a:r>
            <a:r>
              <a:rPr lang="zh-CN" altLang="en-US" dirty="0"/>
              <a:t>三块组成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1.</a:t>
            </a:r>
            <a:r>
              <a:rPr lang="zh-CN" altLang="en-US" dirty="0"/>
              <a:t> </a:t>
            </a:r>
            <a:r>
              <a:rPr lang="en" altLang="zh-CN" dirty="0"/>
              <a:t>Commit: </a:t>
            </a:r>
            <a:r>
              <a:rPr lang="zh-CN" altLang="en-US" dirty="0"/>
              <a:t>选取一个大小为</a:t>
            </a:r>
            <a:r>
              <a:rPr lang="en" altLang="zh-CN" dirty="0"/>
              <a:t>n</a:t>
            </a:r>
            <a:r>
              <a:rPr lang="zh-CN" altLang="en-US" dirty="0"/>
              <a:t>的集合，对一个</a:t>
            </a:r>
            <a:r>
              <a:rPr lang="en" altLang="zh-CN" dirty="0"/>
              <a:t>d</a:t>
            </a:r>
            <a:r>
              <a:rPr lang="zh-CN" altLang="en-US" dirty="0"/>
              <a:t>阶多项式</a:t>
            </a:r>
            <a:r>
              <a:rPr lang="en" altLang="zh-CN" dirty="0"/>
              <a:t>p</a:t>
            </a:r>
            <a:r>
              <a:rPr lang="zh-CN" altLang="en" dirty="0"/>
              <a:t>，</a:t>
            </a:r>
            <a:r>
              <a:rPr lang="zh-CN" altLang="en-US" dirty="0"/>
              <a:t>采用集合中的每个元素进行运算，并作为叶子节点保存，随后建立一个</a:t>
            </a:r>
            <a:r>
              <a:rPr lang="en" altLang="zh-CN" dirty="0"/>
              <a:t>Merkle tree</a:t>
            </a:r>
            <a:r>
              <a:rPr lang="zh-CN" altLang="en" dirty="0"/>
              <a:t>，</a:t>
            </a:r>
            <a:r>
              <a:rPr lang="zh-CN" altLang="en-US" dirty="0"/>
              <a:t>其中</a:t>
            </a:r>
            <a:r>
              <a:rPr lang="en" altLang="zh-CN" dirty="0"/>
              <a:t>Merkle root</a:t>
            </a:r>
            <a:r>
              <a:rPr lang="zh-CN" altLang="en-US" dirty="0"/>
              <a:t>作为最终的承诺值；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2.</a:t>
            </a:r>
            <a:r>
              <a:rPr lang="zh-CN" altLang="en-US" dirty="0"/>
              <a:t> </a:t>
            </a:r>
            <a:r>
              <a:rPr lang="en" altLang="zh-CN" dirty="0"/>
              <a:t>Folding: </a:t>
            </a:r>
            <a:r>
              <a:rPr lang="zh-CN" altLang="en-US" dirty="0"/>
              <a:t>不断将多项式</a:t>
            </a:r>
            <a:r>
              <a:rPr lang="en" altLang="zh-CN" dirty="0"/>
              <a:t>p</a:t>
            </a:r>
            <a:r>
              <a:rPr lang="zh-CN" altLang="en-US" dirty="0"/>
              <a:t>的规模降低为</a:t>
            </a:r>
            <a:r>
              <a:rPr lang="en" altLang="zh-CN" dirty="0"/>
              <a:t>d/2</a:t>
            </a:r>
            <a:r>
              <a:rPr lang="zh-CN" altLang="en" dirty="0"/>
              <a:t>，</a:t>
            </a:r>
            <a:r>
              <a:rPr lang="zh-CN" altLang="en-US" dirty="0"/>
              <a:t>即将问题的规模减半，直到最后多项式的阶达到</a:t>
            </a:r>
            <a:r>
              <a:rPr lang="en-US" altLang="zh-CN" dirty="0"/>
              <a:t>0</a:t>
            </a:r>
            <a:r>
              <a:rPr lang="zh-CN" altLang="en-US" dirty="0"/>
              <a:t>（即一个常数）或预定义的阶；</a:t>
            </a:r>
            <a:endParaRPr lang="en-US" altLang="zh-CN" dirty="0"/>
          </a:p>
          <a:p>
            <a:endParaRPr lang="zh-CN" altLang="en-US" dirty="0"/>
          </a:p>
          <a:p>
            <a:r>
              <a:rPr lang="en-US" altLang="zh-CN" dirty="0"/>
              <a:t>3.</a:t>
            </a:r>
            <a:r>
              <a:rPr lang="zh-CN" altLang="en-US" dirty="0"/>
              <a:t> </a:t>
            </a:r>
            <a:r>
              <a:rPr lang="en" altLang="zh-CN" dirty="0"/>
              <a:t>Query: </a:t>
            </a:r>
            <a:r>
              <a:rPr lang="zh-CN" altLang="en-US" dirty="0"/>
              <a:t>验证方发送随机挑战，以验证证明方</a:t>
            </a:r>
            <a:r>
              <a:rPr lang="en" altLang="zh-CN" dirty="0"/>
              <a:t>folding</a:t>
            </a:r>
            <a:r>
              <a:rPr lang="zh-CN" altLang="en-US" dirty="0"/>
              <a:t>的正确性，证明方除了提供对应点外，还要提供对应点的</a:t>
            </a:r>
            <a:r>
              <a:rPr lang="en" altLang="zh-CN" dirty="0"/>
              <a:t>Merkle path</a:t>
            </a:r>
            <a:r>
              <a:rPr lang="zh-CN" altLang="en" dirty="0"/>
              <a:t>，</a:t>
            </a:r>
            <a:r>
              <a:rPr lang="zh-CN" altLang="en-US" dirty="0"/>
              <a:t>以证明该点确实在对应的</a:t>
            </a:r>
            <a:r>
              <a:rPr lang="en" altLang="zh-CN" dirty="0"/>
              <a:t>Merkle tree</a:t>
            </a:r>
            <a:r>
              <a:rPr lang="zh-CN" altLang="en-US" dirty="0"/>
              <a:t>中。</a:t>
            </a:r>
          </a:p>
        </p:txBody>
      </p:sp>
    </p:spTree>
    <p:extLst>
      <p:ext uri="{BB962C8B-B14F-4D97-AF65-F5344CB8AC3E}">
        <p14:creationId xmlns:p14="http://schemas.microsoft.com/office/powerpoint/2010/main" val="1355490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>
          <a:extLst>
            <a:ext uri="{FF2B5EF4-FFF2-40B4-BE49-F238E27FC236}">
              <a16:creationId xmlns:a16="http://schemas.microsoft.com/office/drawing/2014/main" id="{8D8E31FC-C280-369F-51DB-15B50495C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D24CCFE1-2E69-5192-6DBC-A17D303CE1D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5" y="0"/>
            <a:ext cx="913447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112DCBC3-98E4-06B5-F4B4-DEAFB7E871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dirty="0" err="1"/>
              <a:t>FRI协议</a:t>
            </a:r>
            <a:r>
              <a:rPr lang="zh-CN" altLang="en-US" dirty="0"/>
              <a:t> </a:t>
            </a:r>
            <a:r>
              <a:rPr lang="en-US" altLang="zh-CN" dirty="0"/>
              <a:t>--</a:t>
            </a:r>
            <a:r>
              <a:rPr lang="zh-CN" altLang="en-US" dirty="0"/>
              <a:t> </a:t>
            </a:r>
            <a:r>
              <a:rPr lang="en-US" altLang="zh-CN" dirty="0"/>
              <a:t>Commit</a:t>
            </a:r>
            <a:endParaRPr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C66ED5-6865-A0BC-B9DD-794CE1098C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680" y="1017725"/>
            <a:ext cx="5098162" cy="194283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1E3661D-B950-79C8-CACB-4F78B1E33F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9822" y="2718967"/>
            <a:ext cx="3669100" cy="228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749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>
          <a:extLst>
            <a:ext uri="{FF2B5EF4-FFF2-40B4-BE49-F238E27FC236}">
              <a16:creationId xmlns:a16="http://schemas.microsoft.com/office/drawing/2014/main" id="{FCEB370D-C348-F4DA-1E8E-96242A624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9F068BE1-ACEF-0EAC-C016-6C7FE2D6711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5" y="0"/>
            <a:ext cx="913447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78CEE3AD-5987-1179-4DAC-9BA7327A00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dirty="0" err="1"/>
              <a:t>FRI协议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</a:t>
            </a:r>
            <a:r>
              <a:rPr lang="en-US" altLang="zh-CN" dirty="0"/>
              <a:t>Folding &amp; Query</a:t>
            </a: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80B3FFDF-F468-1914-0028-B9D168BBD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00" y="1017725"/>
            <a:ext cx="4108915" cy="2790638"/>
          </a:xfrm>
          <a:prstGeom prst="rect">
            <a:avLst/>
          </a:prstGeom>
        </p:spPr>
      </p:pic>
      <p:sp>
        <p:nvSpPr>
          <p:cNvPr id="4" name="上箭头 3">
            <a:extLst>
              <a:ext uri="{FF2B5EF4-FFF2-40B4-BE49-F238E27FC236}">
                <a16:creationId xmlns:a16="http://schemas.microsoft.com/office/drawing/2014/main" id="{3B391C2E-5D54-AA9E-327B-0B473F0B7156}"/>
              </a:ext>
            </a:extLst>
          </p:cNvPr>
          <p:cNvSpPr/>
          <p:nvPr/>
        </p:nvSpPr>
        <p:spPr>
          <a:xfrm rot="10800000">
            <a:off x="2326150" y="3860572"/>
            <a:ext cx="221247" cy="4102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9A1215F-4D32-01AD-39CC-9E1CED401432}"/>
              </a:ext>
            </a:extLst>
          </p:cNvPr>
          <p:cNvSpPr txBox="1"/>
          <p:nvPr/>
        </p:nvSpPr>
        <p:spPr>
          <a:xfrm>
            <a:off x="653816" y="4270812"/>
            <a:ext cx="356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低阶多项式的线性组合仍然为低阶多项式</a:t>
            </a:r>
            <a:endParaRPr kumimoji="1"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424FC4-CFCD-BA6F-BDC8-4ADBC61DD2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3387" y="878507"/>
            <a:ext cx="4067664" cy="2929856"/>
          </a:xfrm>
          <a:prstGeom prst="rect">
            <a:avLst/>
          </a:prstGeom>
        </p:spPr>
      </p:pic>
      <p:sp>
        <p:nvSpPr>
          <p:cNvPr id="8" name="上箭头 7">
            <a:extLst>
              <a:ext uri="{FF2B5EF4-FFF2-40B4-BE49-F238E27FC236}">
                <a16:creationId xmlns:a16="http://schemas.microsoft.com/office/drawing/2014/main" id="{95280488-A914-E06C-5254-362A891BF775}"/>
              </a:ext>
            </a:extLst>
          </p:cNvPr>
          <p:cNvSpPr/>
          <p:nvPr/>
        </p:nvSpPr>
        <p:spPr>
          <a:xfrm rot="10800000">
            <a:off x="6541433" y="3860572"/>
            <a:ext cx="221247" cy="410240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700798F-9CD6-494F-1B59-551BCDBC51ED}"/>
              </a:ext>
            </a:extLst>
          </p:cNvPr>
          <p:cNvSpPr txBox="1"/>
          <p:nvPr/>
        </p:nvSpPr>
        <p:spPr>
          <a:xfrm>
            <a:off x="5468157" y="4273414"/>
            <a:ext cx="3565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即对</a:t>
            </a:r>
            <a:r>
              <a:rPr kumimoji="1" lang="en-US" altLang="zh-CN" dirty="0"/>
              <a:t>folding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scheme</a:t>
            </a:r>
            <a:r>
              <a:rPr kumimoji="1" lang="zh-CN" altLang="en-US" dirty="0"/>
              <a:t>重新执行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42260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>
          <a:extLst>
            <a:ext uri="{FF2B5EF4-FFF2-40B4-BE49-F238E27FC236}">
              <a16:creationId xmlns:a16="http://schemas.microsoft.com/office/drawing/2014/main" id="{7AB91728-012B-131F-0269-0621F0BB4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11DB0028-1AE2-C271-84EE-6D80D9280B1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5" y="0"/>
            <a:ext cx="913447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DFF5BCF7-A964-1010-32D6-8D41AD5579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dirty="0" err="1"/>
              <a:t>优化</a:t>
            </a:r>
            <a:r>
              <a:rPr lang="zh-CN" altLang="en-US" dirty="0"/>
              <a:t>：</a:t>
            </a:r>
            <a:r>
              <a:rPr lang="en-GB" dirty="0" err="1"/>
              <a:t>Logup实现lookup</a:t>
            </a:r>
            <a:endParaRPr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C35C29E9-E69F-4031-71E1-A6D3AB502C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259672"/>
              </p:ext>
            </p:extLst>
          </p:nvPr>
        </p:nvGraphicFramePr>
        <p:xfrm>
          <a:off x="1115786" y="1462750"/>
          <a:ext cx="3657600" cy="2966720"/>
        </p:xfrm>
        <a:graphic>
          <a:graphicData uri="http://schemas.openxmlformats.org/drawingml/2006/table">
            <a:tbl>
              <a:tblPr firstRow="1" bandRow="1">
                <a:tableStyleId>{46F17867-F084-4CA7-B7F8-CF4127D8963F}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811735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293397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156537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148671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562928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6898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43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5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6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056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694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627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89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011630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2CD1451F-DD64-6BD0-5F6B-6EEABBB7AD8A}"/>
              </a:ext>
            </a:extLst>
          </p:cNvPr>
          <p:cNvSpPr txBox="1"/>
          <p:nvPr/>
        </p:nvSpPr>
        <p:spPr>
          <a:xfrm>
            <a:off x="1610717" y="932460"/>
            <a:ext cx="1510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Witness</a:t>
            </a:r>
          </a:p>
          <a:p>
            <a:r>
              <a:rPr kumimoji="1" lang="zh-CN" altLang="en-US" dirty="0"/>
              <a:t>隐私输入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93AFAB0-4770-536B-7E00-C3F21B010B03}"/>
              </a:ext>
            </a:extLst>
          </p:cNvPr>
          <p:cNvSpPr txBox="1"/>
          <p:nvPr/>
        </p:nvSpPr>
        <p:spPr>
          <a:xfrm>
            <a:off x="3262993" y="934474"/>
            <a:ext cx="1510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Lookup Table</a:t>
            </a: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F4803017-6852-10F6-60A0-C258D57FE097}"/>
              </a:ext>
            </a:extLst>
          </p:cNvPr>
          <p:cNvCxnSpPr/>
          <p:nvPr/>
        </p:nvCxnSpPr>
        <p:spPr>
          <a:xfrm>
            <a:off x="4781550" y="1017725"/>
            <a:ext cx="0" cy="361487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2C758775-02C2-DB8C-F443-18CDD2790D2A}"/>
              </a:ext>
            </a:extLst>
          </p:cNvPr>
          <p:cNvSpPr txBox="1"/>
          <p:nvPr/>
        </p:nvSpPr>
        <p:spPr>
          <a:xfrm>
            <a:off x="4944467" y="1118508"/>
            <a:ext cx="320856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3. Lookup Table</a:t>
            </a:r>
          </a:p>
          <a:p>
            <a:r>
              <a:rPr kumimoji="1" lang="zh-CN" altLang="en-US" dirty="0"/>
              <a:t>对于有一些操作较为复杂的运算，如范围证明等，可以构造一个</a:t>
            </a:r>
            <a:r>
              <a:rPr kumimoji="1" lang="en-US" altLang="zh-CN" dirty="0"/>
              <a:t>lookup table</a:t>
            </a:r>
            <a:r>
              <a:rPr kumimoji="1" lang="zh-CN" altLang="en-US" dirty="0"/>
              <a:t>，并规定某一个（或一组）元素在该列中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如：</a:t>
            </a:r>
            <a:endParaRPr kumimoji="1" lang="en-US" altLang="zh-CN" dirty="0"/>
          </a:p>
          <a:p>
            <a:r>
              <a:rPr kumimoji="1" lang="zh-CN" altLang="en-US" dirty="0"/>
              <a:t>元素</a:t>
            </a:r>
            <a:r>
              <a:rPr kumimoji="1" lang="en-US" altLang="zh-CN" dirty="0"/>
              <a:t>A1, B1, A3, C3</a:t>
            </a:r>
            <a:r>
              <a:rPr kumimoji="1" lang="zh-CN" altLang="en-US" dirty="0"/>
              <a:t>范围均在</a:t>
            </a:r>
            <a:r>
              <a:rPr kumimoji="1" lang="en-US" altLang="zh-CN" dirty="0"/>
              <a:t>1-8</a:t>
            </a:r>
            <a:r>
              <a:rPr kumimoji="1" lang="zh-CN" altLang="en-US" dirty="0"/>
              <a:t>中，即证明集合</a:t>
            </a:r>
            <a:r>
              <a:rPr kumimoji="1" lang="en-US" altLang="zh-CN" dirty="0"/>
              <a:t>{A1, B1, A3, C3}</a:t>
            </a:r>
            <a:r>
              <a:rPr kumimoji="1" lang="zh-CN" altLang="en-US" dirty="0"/>
              <a:t>属于</a:t>
            </a:r>
            <a:r>
              <a:rPr kumimoji="1" lang="en-US" altLang="zh-CN" dirty="0"/>
              <a:t>[1-8]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如何证明？</a:t>
            </a:r>
            <a:endParaRPr kumimoji="1" lang="en-US" altLang="zh-CN" dirty="0"/>
          </a:p>
        </p:txBody>
      </p: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56FC0F6C-2B7D-89B6-381B-A99731CC1BBE}"/>
              </a:ext>
            </a:extLst>
          </p:cNvPr>
          <p:cNvCxnSpPr/>
          <p:nvPr/>
        </p:nvCxnSpPr>
        <p:spPr>
          <a:xfrm>
            <a:off x="2962743" y="1017725"/>
            <a:ext cx="0" cy="361487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0591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>
          <a:extLst>
            <a:ext uri="{FF2B5EF4-FFF2-40B4-BE49-F238E27FC236}">
              <a16:creationId xmlns:a16="http://schemas.microsoft.com/office/drawing/2014/main" id="{946E08B4-7431-EC77-F1F6-F2459D1B2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CC184B12-37BB-B90D-7FA4-2894D51A45B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5" y="0"/>
            <a:ext cx="913447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F1532672-B3E9-40CB-6EC0-E2C5CB1979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dirty="0" err="1"/>
              <a:t>Logup实现lookup</a:t>
            </a: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3565F6DC-59F7-6418-6697-6D23D8550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364" y="2238857"/>
            <a:ext cx="5822558" cy="287908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00754B7-C9E7-7F93-0CFD-E73B201177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992166"/>
            <a:ext cx="5681272" cy="1789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329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>
          <a:extLst>
            <a:ext uri="{FF2B5EF4-FFF2-40B4-BE49-F238E27FC236}">
              <a16:creationId xmlns:a16="http://schemas.microsoft.com/office/drawing/2014/main" id="{FB536559-46BF-4469-799D-F5E737A00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00ABFFA3-7C91-CCC8-FA78-BB29B6C3D17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5" y="0"/>
            <a:ext cx="913447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8125CB6B-1D1B-F50A-6250-8F5F25B43B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dirty="0" err="1"/>
              <a:t>Logup实现lookup</a:t>
            </a:r>
            <a:endParaRPr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AF7518E-D7DB-815C-BCE4-E0EDC9B32C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910" y="1017725"/>
            <a:ext cx="3865286" cy="294264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BFF95B5-0A44-3FE2-FF7A-0ADC514601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71806" y="909611"/>
            <a:ext cx="2750906" cy="99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54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>
          <a:extLst>
            <a:ext uri="{FF2B5EF4-FFF2-40B4-BE49-F238E27FC236}">
              <a16:creationId xmlns:a16="http://schemas.microsoft.com/office/drawing/2014/main" id="{BEB2D26C-FC61-E03A-B8BA-100E286DB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0FDB5F21-663F-2241-B5CC-179F1A49CEE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5" y="0"/>
            <a:ext cx="913447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3817261A-E2EF-A911-EB52-106678E2D2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dirty="0" err="1"/>
              <a:t>目录</a:t>
            </a:r>
            <a:endParaRPr dirty="0"/>
          </a:p>
        </p:txBody>
      </p:sp>
      <p:sp>
        <p:nvSpPr>
          <p:cNvPr id="70" name="Google Shape;70;p15">
            <a:extLst>
              <a:ext uri="{FF2B5EF4-FFF2-40B4-BE49-F238E27FC236}">
                <a16:creationId xmlns:a16="http://schemas.microsoft.com/office/drawing/2014/main" id="{328B081D-3F38-A227-D069-D1A23E09FB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342900">
              <a:lnSpc>
                <a:spcPct val="140000"/>
              </a:lnSpc>
              <a:buAutoNum type="arabicPeriod"/>
            </a:pPr>
            <a:r>
              <a:rPr kumimoji="1" lang="en-US" altLang="zh-CN" sz="18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+mn-ea"/>
              </a:rPr>
              <a:t>ZKM Prover</a:t>
            </a:r>
            <a:r>
              <a:rPr kumimoji="1" lang="zh-CN" altLang="en-US" sz="18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+mn-ea"/>
              </a:rPr>
              <a:t>的证明方法</a:t>
            </a:r>
            <a:endParaRPr kumimoji="1" lang="en-US" altLang="zh-CN" sz="180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endParaRPr kumimoji="1" lang="en-US" altLang="zh-CN" dirty="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kumimoji="1" lang="en-US" altLang="zh-CN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+mn-ea"/>
              </a:rPr>
              <a:t>2.</a:t>
            </a:r>
            <a:r>
              <a:rPr kumimoji="1" lang="zh-CN" altLang="en-US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+mn-ea"/>
              </a:rPr>
              <a:t> </a:t>
            </a:r>
            <a:r>
              <a:rPr kumimoji="1" lang="en-US" altLang="zh-CN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+mn-ea"/>
              </a:rPr>
              <a:t>Plonky2</a:t>
            </a:r>
            <a:r>
              <a:rPr kumimoji="1" lang="zh-CN" altLang="en-US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+mn-ea"/>
              </a:rPr>
              <a:t>优化策略</a:t>
            </a:r>
            <a:endParaRPr kumimoji="1" lang="en-US" altLang="zh-CN" sz="1800" dirty="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  <a:sym typeface="+mn-ea"/>
            </a:endParaRPr>
          </a:p>
          <a:p>
            <a:pPr marL="0" indent="0">
              <a:lnSpc>
                <a:spcPct val="140000"/>
              </a:lnSpc>
              <a:buNone/>
            </a:pPr>
            <a:endParaRPr kumimoji="1" lang="en-US" altLang="zh-CN" sz="1800" dirty="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kumimoji="1" lang="en-US" altLang="zh-CN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3.</a:t>
            </a:r>
            <a:r>
              <a:rPr kumimoji="1" lang="zh-CN" altLang="en-US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 </a:t>
            </a:r>
            <a:r>
              <a:rPr kumimoji="1" lang="en-US" altLang="zh-CN" sz="18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FRI</a:t>
            </a:r>
            <a:r>
              <a:rPr kumimoji="1" lang="zh-CN" altLang="en-US" sz="18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与构建</a:t>
            </a:r>
            <a:r>
              <a:rPr kumimoji="1" lang="en-US" altLang="zh-CN" sz="18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PCS</a:t>
            </a:r>
            <a:r>
              <a:rPr kumimoji="1" lang="zh-CN" altLang="en-US" sz="18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的基本方法</a:t>
            </a:r>
            <a:endParaRPr kumimoji="1" lang="en-US" altLang="zh-CN" sz="1800" dirty="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  <a:p>
            <a:pPr marL="0" indent="0">
              <a:lnSpc>
                <a:spcPct val="140000"/>
              </a:lnSpc>
              <a:buNone/>
            </a:pPr>
            <a:endParaRPr kumimoji="1" lang="en-US" altLang="zh-CN" dirty="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kumimoji="1" lang="en-US" altLang="zh-CN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4.</a:t>
            </a:r>
            <a:r>
              <a:rPr kumimoji="1" lang="zh-CN" altLang="en-US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 </a:t>
            </a:r>
            <a:r>
              <a:rPr kumimoji="1" lang="en-US" altLang="zh-CN" dirty="0" err="1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Logup</a:t>
            </a:r>
            <a:r>
              <a:rPr kumimoji="1" lang="zh-CN" altLang="en-US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实现</a:t>
            </a:r>
            <a:r>
              <a:rPr kumimoji="1" lang="en-US" altLang="zh-CN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lookup</a:t>
            </a:r>
          </a:p>
          <a:p>
            <a:pPr marL="0" indent="0">
              <a:lnSpc>
                <a:spcPct val="140000"/>
              </a:lnSpc>
              <a:buNone/>
            </a:pPr>
            <a:endParaRPr kumimoji="1" lang="en-US" altLang="zh-CN" sz="1800" dirty="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kumimoji="1" lang="en-US" altLang="zh-CN" sz="18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5.</a:t>
            </a:r>
            <a:r>
              <a:rPr kumimoji="1" lang="zh-CN" altLang="en-US" sz="18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 </a:t>
            </a:r>
            <a:r>
              <a:rPr kumimoji="1" lang="en-US" altLang="zh-CN" sz="18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ZKM</a:t>
            </a:r>
            <a:r>
              <a:rPr kumimoji="1" lang="zh-CN" altLang="en-US" sz="18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 </a:t>
            </a:r>
            <a:r>
              <a:rPr kumimoji="1" lang="en-US" altLang="zh-CN" sz="18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Prover</a:t>
            </a:r>
            <a:r>
              <a:rPr kumimoji="1" lang="zh-CN" altLang="en-US" sz="18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</a:rPr>
              <a:t>的整体证明过程</a:t>
            </a:r>
            <a:endParaRPr kumimoji="1" lang="zh-CN" altLang="en-US" sz="1800" kern="0" dirty="0">
              <a:solidFill>
                <a:schemeClr val="bg1">
                  <a:lumMod val="65000"/>
                </a:schemeClr>
              </a:solidFill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  <a:sym typeface="+mn-ea"/>
            </a:endParaRPr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zh-CN" altLang="en-US" sz="1800" dirty="0"/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573800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>
          <a:extLst>
            <a:ext uri="{FF2B5EF4-FFF2-40B4-BE49-F238E27FC236}">
              <a16:creationId xmlns:a16="http://schemas.microsoft.com/office/drawing/2014/main" id="{3547B693-49D9-9031-5B1F-E6C0DD21E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6B5B5E1B-3C56-6B7A-F001-643B724D9F6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5" y="0"/>
            <a:ext cx="913447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03B141F5-78E8-0C53-52C8-D05DE206CE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dirty="0"/>
              <a:t>ZKM </a:t>
            </a:r>
            <a:r>
              <a:rPr lang="en-GB" dirty="0" err="1"/>
              <a:t>Prover整体生成过程</a:t>
            </a:r>
            <a:endParaRPr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24AAD15-3F46-A4C3-2496-A3DC7649D1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348" y="1052918"/>
            <a:ext cx="5722495" cy="303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4407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>
          <a:extLst>
            <a:ext uri="{FF2B5EF4-FFF2-40B4-BE49-F238E27FC236}">
              <a16:creationId xmlns:a16="http://schemas.microsoft.com/office/drawing/2014/main" id="{7C823FA5-FC7E-EA4C-2AFA-80E1896C5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2F162136-BE2A-6423-1BC6-1A7198D693E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5" y="0"/>
            <a:ext cx="913447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E06F35A8-3702-7C84-CE32-7C774C4896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dirty="0"/>
              <a:t>ZKM </a:t>
            </a:r>
            <a:r>
              <a:rPr lang="en-GB" dirty="0" err="1"/>
              <a:t>Prover整体生成过程</a:t>
            </a:r>
            <a:endParaRPr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FCEB2C6-D4F6-D7B1-3C95-1ED5F9C3E208}"/>
              </a:ext>
            </a:extLst>
          </p:cNvPr>
          <p:cNvSpPr txBox="1"/>
          <p:nvPr/>
        </p:nvSpPr>
        <p:spPr>
          <a:xfrm>
            <a:off x="311700" y="1017725"/>
            <a:ext cx="7022892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200" b="1" dirty="0" err="1"/>
              <a:t>arithmetic_stark</a:t>
            </a:r>
            <a:r>
              <a:rPr lang="zh-CN" altLang="en" sz="1200" dirty="0"/>
              <a:t>：</a:t>
            </a:r>
            <a:r>
              <a:rPr lang="zh-CN" altLang="en-US" sz="1200" dirty="0"/>
              <a:t>验证算术运算的正确性，包括加法、乘法等基本操作。</a:t>
            </a:r>
            <a:endParaRPr lang="en-US" altLang="zh-CN" sz="1200" dirty="0"/>
          </a:p>
          <a:p>
            <a:endParaRPr lang="en-US" altLang="zh-CN" sz="1200" b="1" dirty="0"/>
          </a:p>
          <a:p>
            <a:r>
              <a:rPr lang="en" altLang="zh-CN" sz="1200" b="1" dirty="0" err="1"/>
              <a:t>cpu_stark</a:t>
            </a:r>
            <a:r>
              <a:rPr lang="zh-CN" altLang="en" sz="1200" dirty="0"/>
              <a:t>：</a:t>
            </a:r>
            <a:r>
              <a:rPr lang="zh-CN" altLang="en-US" sz="1200" dirty="0"/>
              <a:t>处理 </a:t>
            </a:r>
            <a:r>
              <a:rPr lang="en" altLang="zh-CN" sz="1200" dirty="0"/>
              <a:t>CPU </a:t>
            </a:r>
            <a:r>
              <a:rPr lang="zh-CN" altLang="en-US" sz="1200" dirty="0"/>
              <a:t>指令仿真和逻辑执行的验证，确保指令序列的执行状态是正确的。这个模块模拟 </a:t>
            </a:r>
            <a:r>
              <a:rPr lang="en" altLang="zh-CN" sz="1200" dirty="0"/>
              <a:t>CPU </a:t>
            </a:r>
            <a:r>
              <a:rPr lang="zh-CN" altLang="en-US" sz="1200" dirty="0"/>
              <a:t>执行环境，可以验证状态转换、寄存器更新和指令的执行顺序。</a:t>
            </a:r>
            <a:endParaRPr lang="en-US" altLang="zh-CN" sz="1200" dirty="0"/>
          </a:p>
          <a:p>
            <a:endParaRPr lang="zh-CN" altLang="en-US" sz="1200" dirty="0"/>
          </a:p>
          <a:p>
            <a:r>
              <a:rPr lang="en" altLang="zh-CN" sz="1200" b="1" dirty="0" err="1"/>
              <a:t>poseidon_stark</a:t>
            </a:r>
            <a:r>
              <a:rPr lang="zh-CN" altLang="en" sz="1200" dirty="0"/>
              <a:t>：</a:t>
            </a:r>
            <a:r>
              <a:rPr lang="zh-CN" altLang="en-US" sz="1200" dirty="0"/>
              <a:t>验证 </a:t>
            </a:r>
            <a:r>
              <a:rPr lang="en" altLang="zh-CN" sz="1200" dirty="0"/>
              <a:t>Poseidon </a:t>
            </a:r>
            <a:r>
              <a:rPr lang="zh-CN" altLang="en-US" sz="1200" dirty="0"/>
              <a:t>哈希函数的计算过程，确保输入数据对应正确的哈希输出。</a:t>
            </a:r>
            <a:r>
              <a:rPr lang="en" altLang="zh-CN" sz="1200" dirty="0"/>
              <a:t>Poseidon </a:t>
            </a:r>
            <a:r>
              <a:rPr lang="zh-CN" altLang="en-US" sz="1200" dirty="0"/>
              <a:t>是零知识友好的哈希函数，常用于 </a:t>
            </a:r>
            <a:r>
              <a:rPr lang="en" altLang="zh-CN" sz="1200" dirty="0"/>
              <a:t>Merkle </a:t>
            </a:r>
            <a:r>
              <a:rPr lang="zh-CN" altLang="en-US" sz="1200" dirty="0"/>
              <a:t>树根的生成、哈希映射等密码学操作。</a:t>
            </a:r>
            <a:endParaRPr lang="en-US" altLang="zh-CN" sz="1200" dirty="0"/>
          </a:p>
          <a:p>
            <a:endParaRPr lang="zh-CN" altLang="en-US" sz="1200" dirty="0"/>
          </a:p>
          <a:p>
            <a:r>
              <a:rPr lang="en" altLang="zh-CN" sz="1200" b="1" dirty="0" err="1"/>
              <a:t>poseidon_sponge_stark</a:t>
            </a:r>
            <a:r>
              <a:rPr lang="zh-CN" altLang="en" sz="1200" dirty="0"/>
              <a:t>：</a:t>
            </a:r>
            <a:r>
              <a:rPr lang="zh-CN" altLang="en-US" sz="1200" dirty="0"/>
              <a:t>负责验证 </a:t>
            </a:r>
            <a:r>
              <a:rPr lang="en" altLang="zh-CN" sz="1200" dirty="0"/>
              <a:t>Poseidon Sponge </a:t>
            </a:r>
            <a:r>
              <a:rPr lang="zh-CN" altLang="en-US" sz="1200" dirty="0"/>
              <a:t>构造的计算，确保哈希链或加密操作的正确性。</a:t>
            </a:r>
            <a:r>
              <a:rPr lang="en" altLang="zh-CN" sz="1200" dirty="0"/>
              <a:t>Sponge </a:t>
            </a:r>
            <a:r>
              <a:rPr lang="zh-CN" altLang="en-US" sz="1200" dirty="0"/>
              <a:t>构造是一种通用框架，广泛用于随机数生成和哈希数据压缩等场景。</a:t>
            </a:r>
            <a:endParaRPr lang="en-US" altLang="zh-CN" sz="1200" dirty="0"/>
          </a:p>
          <a:p>
            <a:endParaRPr lang="zh-CN" altLang="en-US" sz="1200" dirty="0"/>
          </a:p>
          <a:p>
            <a:r>
              <a:rPr lang="en" altLang="zh-CN" sz="1200" b="1" dirty="0" err="1"/>
              <a:t>logic_stark</a:t>
            </a:r>
            <a:r>
              <a:rPr lang="zh-CN" altLang="en" sz="1200" dirty="0"/>
              <a:t>：</a:t>
            </a:r>
            <a:r>
              <a:rPr lang="zh-CN" altLang="en-US" sz="1200" dirty="0"/>
              <a:t>验证逻辑运算的正确性，包括布尔运算和位运算，例如 </a:t>
            </a:r>
            <a:r>
              <a:rPr lang="en" altLang="zh-CN" sz="1200" dirty="0"/>
              <a:t>AND</a:t>
            </a:r>
            <a:r>
              <a:rPr lang="zh-CN" altLang="en" sz="1200" dirty="0"/>
              <a:t>、</a:t>
            </a:r>
            <a:r>
              <a:rPr lang="en" altLang="zh-CN" sz="1200" dirty="0"/>
              <a:t>OR </a:t>
            </a:r>
            <a:r>
              <a:rPr lang="zh-CN" altLang="en-US" sz="1200" dirty="0"/>
              <a:t>和 </a:t>
            </a:r>
            <a:r>
              <a:rPr lang="en" altLang="zh-CN" sz="1200" dirty="0"/>
              <a:t>XOR </a:t>
            </a:r>
            <a:r>
              <a:rPr lang="zh-CN" altLang="en-US" sz="1200" dirty="0"/>
              <a:t>操作。这个模块用于约束电路中的逻辑推理，确保逻辑计算的结果与输入一致。</a:t>
            </a:r>
            <a:endParaRPr lang="en-US" altLang="zh-CN" sz="1200" dirty="0"/>
          </a:p>
          <a:p>
            <a:endParaRPr lang="zh-CN" altLang="en-US" sz="1200" dirty="0"/>
          </a:p>
          <a:p>
            <a:r>
              <a:rPr lang="en" altLang="zh-CN" sz="1200" b="1" dirty="0" err="1"/>
              <a:t>memory_stark</a:t>
            </a:r>
            <a:r>
              <a:rPr lang="zh-CN" altLang="en" sz="1200" dirty="0"/>
              <a:t>：</a:t>
            </a:r>
            <a:r>
              <a:rPr lang="zh-CN" altLang="en-US" sz="1200" dirty="0"/>
              <a:t>验证内存读写和状态管理的正确性，确保数据存储、加载和索引访问都符合预期。这个模块适用于验证程序执行过程中的内存一致性和状态变更。</a:t>
            </a:r>
            <a:endParaRPr lang="en-US" altLang="zh-CN" sz="1200" dirty="0"/>
          </a:p>
          <a:p>
            <a:endParaRPr lang="zh-CN" altLang="en-US" sz="1200" dirty="0"/>
          </a:p>
          <a:p>
            <a:r>
              <a:rPr lang="en" altLang="zh-CN" sz="1200" b="1" dirty="0" err="1"/>
              <a:t>cross_table_lookups</a:t>
            </a:r>
            <a:r>
              <a:rPr lang="zh-CN" altLang="en" sz="1200" dirty="0"/>
              <a:t>：</a:t>
            </a:r>
            <a:r>
              <a:rPr lang="zh-CN" altLang="en-US" sz="1200" dirty="0"/>
              <a:t>负责跨表查找的约束，将不同模块的计算结果连接起来，验证它们之间的数据依赖关系。它确保表格之间的输出与输入一致，实现跨模块的数据完整性和正确性。</a:t>
            </a:r>
          </a:p>
        </p:txBody>
      </p:sp>
    </p:spTree>
    <p:extLst>
      <p:ext uri="{BB962C8B-B14F-4D97-AF65-F5344CB8AC3E}">
        <p14:creationId xmlns:p14="http://schemas.microsoft.com/office/powerpoint/2010/main" val="3684289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>
          <a:extLst>
            <a:ext uri="{FF2B5EF4-FFF2-40B4-BE49-F238E27FC236}">
              <a16:creationId xmlns:a16="http://schemas.microsoft.com/office/drawing/2014/main" id="{DDCA5DAD-50E8-46A9-0460-6D4DB8EE8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41DA8729-1547-371A-D38F-5FC76898293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5" y="0"/>
            <a:ext cx="913447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3BF2EA7D-C68A-C81D-1F0A-6707910C38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dirty="0"/>
              <a:t>ZKM </a:t>
            </a:r>
            <a:r>
              <a:rPr lang="en-GB" dirty="0" err="1"/>
              <a:t>Prover整体生成过程</a:t>
            </a:r>
            <a:endParaRPr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A0B577C-C275-D73D-DDDA-A9F2F3957B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941" y="1017725"/>
            <a:ext cx="6254646" cy="386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142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>
          <a:extLst>
            <a:ext uri="{FF2B5EF4-FFF2-40B4-BE49-F238E27FC236}">
              <a16:creationId xmlns:a16="http://schemas.microsoft.com/office/drawing/2014/main" id="{FA067E40-33E3-B427-4D84-1EBC84346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BF4CC152-CCA4-97DD-4EA7-1D1B59B2DCF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5" y="0"/>
            <a:ext cx="913447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1609DDA7-697E-9C97-6B7D-58AC9FAA94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dirty="0"/>
              <a:t>ZKM </a:t>
            </a:r>
            <a:r>
              <a:rPr lang="en-GB" dirty="0" err="1"/>
              <a:t>Prover整体生成过程</a:t>
            </a:r>
            <a:endParaRPr dirty="0"/>
          </a:p>
        </p:txBody>
      </p:sp>
      <p:cxnSp>
        <p:nvCxnSpPr>
          <p:cNvPr id="4" name="直线箭头连接符 3">
            <a:extLst>
              <a:ext uri="{FF2B5EF4-FFF2-40B4-BE49-F238E27FC236}">
                <a16:creationId xmlns:a16="http://schemas.microsoft.com/office/drawing/2014/main" id="{60C7FE32-05B7-CB62-C0C7-F6100F098A9A}"/>
              </a:ext>
            </a:extLst>
          </p:cNvPr>
          <p:cNvCxnSpPr/>
          <p:nvPr/>
        </p:nvCxnSpPr>
        <p:spPr>
          <a:xfrm>
            <a:off x="1701383" y="1938554"/>
            <a:ext cx="959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650D055F-D33C-2139-B055-5F4A6666A8A4}"/>
              </a:ext>
            </a:extLst>
          </p:cNvPr>
          <p:cNvSpPr/>
          <p:nvPr/>
        </p:nvSpPr>
        <p:spPr>
          <a:xfrm>
            <a:off x="2660754" y="1462750"/>
            <a:ext cx="1169233" cy="966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Verifcation</a:t>
            </a:r>
            <a:r>
              <a:rPr kumimoji="1" lang="en-US" altLang="zh-CN" dirty="0"/>
              <a:t> Circuit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06019AB-FD8A-E5B6-6069-BE4DF5AC5C83}"/>
              </a:ext>
            </a:extLst>
          </p:cNvPr>
          <p:cNvSpPr txBox="1"/>
          <p:nvPr/>
        </p:nvSpPr>
        <p:spPr>
          <a:xfrm>
            <a:off x="742012" y="1784664"/>
            <a:ext cx="9593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FRI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endParaRPr kumimoji="1" lang="zh-CN" altLang="en-US" dirty="0"/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C759C509-ACD7-7DC7-65A2-F3482B8AE3FE}"/>
              </a:ext>
            </a:extLst>
          </p:cNvPr>
          <p:cNvCxnSpPr/>
          <p:nvPr/>
        </p:nvCxnSpPr>
        <p:spPr>
          <a:xfrm>
            <a:off x="3829987" y="1941052"/>
            <a:ext cx="959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>
            <a:extLst>
              <a:ext uri="{FF2B5EF4-FFF2-40B4-BE49-F238E27FC236}">
                <a16:creationId xmlns:a16="http://schemas.microsoft.com/office/drawing/2014/main" id="{64195B6A-037E-0F11-E854-C4E38684D44F}"/>
              </a:ext>
            </a:extLst>
          </p:cNvPr>
          <p:cNvSpPr/>
          <p:nvPr/>
        </p:nvSpPr>
        <p:spPr>
          <a:xfrm>
            <a:off x="4789358" y="1483227"/>
            <a:ext cx="1169233" cy="96686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zkSNARK</a:t>
            </a:r>
            <a:r>
              <a:rPr kumimoji="1" lang="en-US" altLang="zh-CN" dirty="0"/>
              <a:t> Prover</a:t>
            </a:r>
            <a:endParaRPr kumimoji="1" lang="zh-CN" altLang="en-US" dirty="0"/>
          </a:p>
        </p:txBody>
      </p: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2EDDCCCC-B04C-39A8-CEA7-589A8216F0AA}"/>
              </a:ext>
            </a:extLst>
          </p:cNvPr>
          <p:cNvCxnSpPr/>
          <p:nvPr/>
        </p:nvCxnSpPr>
        <p:spPr>
          <a:xfrm>
            <a:off x="5958591" y="1938554"/>
            <a:ext cx="95937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0BE71FD2-A8C8-65C2-598E-3A13178F929C}"/>
              </a:ext>
            </a:extLst>
          </p:cNvPr>
          <p:cNvSpPr txBox="1"/>
          <p:nvPr/>
        </p:nvSpPr>
        <p:spPr>
          <a:xfrm>
            <a:off x="6917962" y="178466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/>
              <a:t>SNARK Proof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4E3508A-4861-5421-D3B0-616999FFA31F}"/>
              </a:ext>
            </a:extLst>
          </p:cNvPr>
          <p:cNvSpPr txBox="1"/>
          <p:nvPr/>
        </p:nvSpPr>
        <p:spPr>
          <a:xfrm>
            <a:off x="742012" y="2806071"/>
            <a:ext cx="568876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zh-CN" dirty="0"/>
              <a:t>FRI Proof</a:t>
            </a:r>
            <a:r>
              <a:rPr kumimoji="1" lang="zh-CN" altLang="en-US" dirty="0"/>
              <a:t>的证明大小太大，需要压缩</a:t>
            </a: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将验证</a:t>
            </a:r>
            <a:r>
              <a:rPr kumimoji="1" lang="en-US" altLang="zh-CN" dirty="0"/>
              <a:t>FRI</a:t>
            </a:r>
            <a:r>
              <a:rPr kumimoji="1" lang="zh-CN" altLang="en-US" dirty="0"/>
              <a:t>的过程表示为电路，并放入到</a:t>
            </a:r>
            <a:r>
              <a:rPr kumimoji="1" lang="en-US" altLang="zh-CN" dirty="0" err="1"/>
              <a:t>zkSNARK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prover</a:t>
            </a:r>
            <a:r>
              <a:rPr kumimoji="1" lang="zh-CN" altLang="en-US" dirty="0"/>
              <a:t>运行</a:t>
            </a:r>
            <a:endParaRPr kumimoji="1" lang="en-US" altLang="zh-CN" dirty="0"/>
          </a:p>
          <a:p>
            <a:pPr marL="342900" indent="-342900">
              <a:buAutoNum type="arabicPeriod"/>
            </a:pPr>
            <a:endParaRPr kumimoji="1" lang="en-US" altLang="zh-CN" dirty="0"/>
          </a:p>
          <a:p>
            <a:pPr marL="342900" indent="-342900">
              <a:buAutoNum type="arabicPeriod"/>
            </a:pPr>
            <a:r>
              <a:rPr kumimoji="1" lang="zh-CN" altLang="en-US" dirty="0"/>
              <a:t>最后生成</a:t>
            </a:r>
            <a:r>
              <a:rPr kumimoji="1" lang="en-US" altLang="zh-CN" dirty="0"/>
              <a:t>SNARK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proof</a:t>
            </a:r>
            <a:r>
              <a:rPr kumimoji="1" lang="zh-CN" altLang="en-US" dirty="0"/>
              <a:t>，大小一般为常数级别</a:t>
            </a:r>
          </a:p>
        </p:txBody>
      </p:sp>
    </p:spTree>
    <p:extLst>
      <p:ext uri="{BB962C8B-B14F-4D97-AF65-F5344CB8AC3E}">
        <p14:creationId xmlns:p14="http://schemas.microsoft.com/office/powerpoint/2010/main" val="42162842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5948398C-27CD-8CE3-188B-1F28528F5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>
            <a:extLst>
              <a:ext uri="{FF2B5EF4-FFF2-40B4-BE49-F238E27FC236}">
                <a16:creationId xmlns:a16="http://schemas.microsoft.com/office/drawing/2014/main" id="{BBBC400A-4700-8E8E-A070-6AECC0F3EE3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>
            <a:extLst>
              <a:ext uri="{FF2B5EF4-FFF2-40B4-BE49-F238E27FC236}">
                <a16:creationId xmlns:a16="http://schemas.microsoft.com/office/drawing/2014/main" id="{3977EF2D-769F-B47F-A38B-969C3C4C00A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00038" y="310166"/>
            <a:ext cx="2543923" cy="890616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1E67DFC2-8835-5AFD-3342-2C0193A29C7F}"/>
              </a:ext>
            </a:extLst>
          </p:cNvPr>
          <p:cNvSpPr txBox="1"/>
          <p:nvPr/>
        </p:nvSpPr>
        <p:spPr>
          <a:xfrm>
            <a:off x="1504315" y="1840865"/>
            <a:ext cx="6814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 err="1"/>
              <a:t>谢谢大家</a:t>
            </a:r>
            <a:r>
              <a:rPr lang="zh-CN" altLang="en-US" sz="3600" dirty="0"/>
              <a:t>！</a:t>
            </a:r>
            <a:endParaRPr sz="3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4">
            <a:extLst>
              <a:ext uri="{FF2B5EF4-FFF2-40B4-BE49-F238E27FC236}">
                <a16:creationId xmlns:a16="http://schemas.microsoft.com/office/drawing/2014/main" id="{6F1C6D73-A005-AACF-C6C6-FF0874CEB5F9}"/>
              </a:ext>
            </a:extLst>
          </p:cNvPr>
          <p:cNvSpPr txBox="1"/>
          <p:nvPr/>
        </p:nvSpPr>
        <p:spPr>
          <a:xfrm>
            <a:off x="2869925" y="2753520"/>
            <a:ext cx="4083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dirty="0"/>
              <a:t>Daniel Yang </a:t>
            </a:r>
            <a:r>
              <a:rPr lang="en-GB" sz="1800" dirty="0"/>
              <a:t>| Researcher ZKM</a:t>
            </a:r>
            <a:endParaRPr sz="18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66B7CE7-129C-3F88-FB49-39F2AC2C1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2244700" cy="303891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5CF3905-4073-510B-1C16-E53CC418B759}"/>
              </a:ext>
            </a:extLst>
          </p:cNvPr>
          <p:cNvSpPr txBox="1"/>
          <p:nvPr/>
        </p:nvSpPr>
        <p:spPr>
          <a:xfrm>
            <a:off x="243199" y="3956450"/>
            <a:ext cx="64703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Email: </a:t>
            </a:r>
            <a:r>
              <a:rPr kumimoji="1" lang="en-US" altLang="zh-CN" dirty="0">
                <a:hlinkClick r:id="rId6"/>
              </a:rPr>
              <a:t>yyb9882@gmail.com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Personal website: https://</a:t>
            </a:r>
            <a:r>
              <a:rPr kumimoji="1" lang="en-US" altLang="zh-CN" dirty="0" err="1"/>
              <a:t>sites.google.com</a:t>
            </a:r>
            <a:r>
              <a:rPr kumimoji="1" lang="en-US" altLang="zh-CN" dirty="0"/>
              <a:t>/view/</a:t>
            </a:r>
            <a:r>
              <a:rPr kumimoji="1" lang="en-US" altLang="zh-CN" dirty="0" err="1"/>
              <a:t>yunbo</a:t>
            </a:r>
            <a:r>
              <a:rPr kumimoji="1" lang="en-US" altLang="zh-CN" dirty="0"/>
              <a:t>-yang/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1097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1CDA814D-014B-9CF1-45CB-B752E89BC2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0">
            <a:extLst>
              <a:ext uri="{FF2B5EF4-FFF2-40B4-BE49-F238E27FC236}">
                <a16:creationId xmlns:a16="http://schemas.microsoft.com/office/drawing/2014/main" id="{2DCF8B56-70B1-9D58-0860-060342EE70A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5" y="0"/>
            <a:ext cx="913447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>
            <a:extLst>
              <a:ext uri="{FF2B5EF4-FFF2-40B4-BE49-F238E27FC236}">
                <a16:creationId xmlns:a16="http://schemas.microsoft.com/office/drawing/2014/main" id="{13ED0AFF-8804-3CBE-C837-F544800771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 err="1"/>
              <a:t>zkSNARK设计过程</a:t>
            </a:r>
            <a:endParaRPr dirty="0"/>
          </a:p>
        </p:txBody>
      </p:sp>
      <p:cxnSp>
        <p:nvCxnSpPr>
          <p:cNvPr id="4" name="直接连接符 31">
            <a:extLst>
              <a:ext uri="{FF2B5EF4-FFF2-40B4-BE49-F238E27FC236}">
                <a16:creationId xmlns:a16="http://schemas.microsoft.com/office/drawing/2014/main" id="{058EED39-43C9-9365-C5FB-4A5F4CA838B5}"/>
              </a:ext>
            </a:extLst>
          </p:cNvPr>
          <p:cNvCxnSpPr>
            <a:cxnSpLocks/>
          </p:cNvCxnSpPr>
          <p:nvPr/>
        </p:nvCxnSpPr>
        <p:spPr>
          <a:xfrm>
            <a:off x="8283322" y="3201980"/>
            <a:ext cx="0" cy="1061462"/>
          </a:xfrm>
          <a:prstGeom prst="line">
            <a:avLst/>
          </a:prstGeom>
          <a:ln w="3175" cap="flat">
            <a:solidFill>
              <a:schemeClr val="bg1">
                <a:lumMod val="8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图片 50">
            <a:extLst>
              <a:ext uri="{FF2B5EF4-FFF2-40B4-BE49-F238E27FC236}">
                <a16:creationId xmlns:a16="http://schemas.microsoft.com/office/drawing/2014/main" id="{23026A15-D0A8-1129-9B10-40509358C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3020" y="1017725"/>
            <a:ext cx="6177908" cy="335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202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>
          <a:extLst>
            <a:ext uri="{FF2B5EF4-FFF2-40B4-BE49-F238E27FC236}">
              <a16:creationId xmlns:a16="http://schemas.microsoft.com/office/drawing/2014/main" id="{AE50DD72-63E5-D05D-A4A5-356922AA0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20">
            <a:extLst>
              <a:ext uri="{FF2B5EF4-FFF2-40B4-BE49-F238E27FC236}">
                <a16:creationId xmlns:a16="http://schemas.microsoft.com/office/drawing/2014/main" id="{101FBFE3-C9F2-4406-E835-230FE487AD7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5" y="0"/>
            <a:ext cx="913447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0">
            <a:extLst>
              <a:ext uri="{FF2B5EF4-FFF2-40B4-BE49-F238E27FC236}">
                <a16:creationId xmlns:a16="http://schemas.microsoft.com/office/drawing/2014/main" id="{EC201125-71D8-1FBD-2203-AD33DA7748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altLang="zh-CN" dirty="0"/>
              <a:t>ZKM</a:t>
            </a:r>
            <a:r>
              <a:rPr lang="zh-CN" altLang="en-US" dirty="0"/>
              <a:t>的基本证明过程</a:t>
            </a:r>
            <a:endParaRPr dirty="0"/>
          </a:p>
        </p:txBody>
      </p:sp>
      <p:cxnSp>
        <p:nvCxnSpPr>
          <p:cNvPr id="4" name="直接连接符 31">
            <a:extLst>
              <a:ext uri="{FF2B5EF4-FFF2-40B4-BE49-F238E27FC236}">
                <a16:creationId xmlns:a16="http://schemas.microsoft.com/office/drawing/2014/main" id="{C86AC7D9-94F1-2F66-BC8D-C8228225FD9F}"/>
              </a:ext>
            </a:extLst>
          </p:cNvPr>
          <p:cNvCxnSpPr>
            <a:cxnSpLocks/>
          </p:cNvCxnSpPr>
          <p:nvPr/>
        </p:nvCxnSpPr>
        <p:spPr>
          <a:xfrm>
            <a:off x="8283322" y="3201980"/>
            <a:ext cx="0" cy="1061462"/>
          </a:xfrm>
          <a:prstGeom prst="line">
            <a:avLst/>
          </a:prstGeom>
          <a:ln w="3175" cap="flat">
            <a:solidFill>
              <a:schemeClr val="bg1">
                <a:lumMod val="8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íSḷïḍè">
            <a:extLst>
              <a:ext uri="{FF2B5EF4-FFF2-40B4-BE49-F238E27FC236}">
                <a16:creationId xmlns:a16="http://schemas.microsoft.com/office/drawing/2014/main" id="{3544FD31-DD30-5E51-C549-D906679F3072}"/>
              </a:ext>
            </a:extLst>
          </p:cNvPr>
          <p:cNvSpPr/>
          <p:nvPr/>
        </p:nvSpPr>
        <p:spPr>
          <a:xfrm rot="5400000">
            <a:off x="6028316" y="995529"/>
            <a:ext cx="2238570" cy="2314049"/>
          </a:xfrm>
          <a:prstGeom prst="roundRect">
            <a:avLst>
              <a:gd name="adj" fmla="val 12000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711200" dist="254000" dir="2700000" sx="102000" sy="102000" algn="tl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išľíḓé">
            <a:extLst>
              <a:ext uri="{FF2B5EF4-FFF2-40B4-BE49-F238E27FC236}">
                <a16:creationId xmlns:a16="http://schemas.microsoft.com/office/drawing/2014/main" id="{39CA2FC0-5691-5E7B-E7CD-B1A52A598C18}"/>
              </a:ext>
            </a:extLst>
          </p:cNvPr>
          <p:cNvSpPr txBox="1"/>
          <p:nvPr/>
        </p:nvSpPr>
        <p:spPr>
          <a:xfrm>
            <a:off x="5910577" y="3562720"/>
            <a:ext cx="24765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buClrTx/>
              <a:buSzTx/>
              <a:buFontTx/>
            </a:pPr>
            <a:r>
              <a:rPr kumimoji="1" lang="zh-CN" altLang="en-US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证明</a:t>
            </a:r>
          </a:p>
        </p:txBody>
      </p:sp>
      <p:sp>
        <p:nvSpPr>
          <p:cNvPr id="10" name="îşļiḑê">
            <a:extLst>
              <a:ext uri="{FF2B5EF4-FFF2-40B4-BE49-F238E27FC236}">
                <a16:creationId xmlns:a16="http://schemas.microsoft.com/office/drawing/2014/main" id="{8D8D3DE9-956E-8D8C-3D09-5D140CC33F48}"/>
              </a:ext>
            </a:extLst>
          </p:cNvPr>
          <p:cNvSpPr/>
          <p:nvPr/>
        </p:nvSpPr>
        <p:spPr>
          <a:xfrm rot="5400000">
            <a:off x="3138972" y="1019821"/>
            <a:ext cx="2238570" cy="2314049"/>
          </a:xfrm>
          <a:prstGeom prst="roundRect">
            <a:avLst>
              <a:gd name="adj" fmla="val 12000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711200" dist="254000" dir="2700000" sx="102000" sy="102000" algn="tl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íšļïḑè">
            <a:extLst>
              <a:ext uri="{FF2B5EF4-FFF2-40B4-BE49-F238E27FC236}">
                <a16:creationId xmlns:a16="http://schemas.microsoft.com/office/drawing/2014/main" id="{53F95711-115A-5BE0-82A7-737411B74675}"/>
              </a:ext>
            </a:extLst>
          </p:cNvPr>
          <p:cNvSpPr txBox="1"/>
          <p:nvPr/>
        </p:nvSpPr>
        <p:spPr>
          <a:xfrm>
            <a:off x="3287711" y="3562720"/>
            <a:ext cx="18161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buClrTx/>
              <a:buSzTx/>
              <a:buFontTx/>
            </a:pPr>
            <a:r>
              <a:rPr kumimoji="1" lang="zh-CN" altLang="en-US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重约束</a:t>
            </a:r>
          </a:p>
        </p:txBody>
      </p:sp>
      <p:sp>
        <p:nvSpPr>
          <p:cNvPr id="15" name="iśľidê">
            <a:extLst>
              <a:ext uri="{FF2B5EF4-FFF2-40B4-BE49-F238E27FC236}">
                <a16:creationId xmlns:a16="http://schemas.microsoft.com/office/drawing/2014/main" id="{97A80237-1283-DC49-68DC-BF1CC7BA1198}"/>
              </a:ext>
            </a:extLst>
          </p:cNvPr>
          <p:cNvSpPr/>
          <p:nvPr/>
        </p:nvSpPr>
        <p:spPr>
          <a:xfrm rot="5400000">
            <a:off x="249629" y="1019823"/>
            <a:ext cx="2238567" cy="2314049"/>
          </a:xfrm>
          <a:prstGeom prst="roundRect">
            <a:avLst>
              <a:gd name="adj" fmla="val 12000"/>
            </a:avLst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>
            <a:outerShdw blurRad="711200" dist="254000" dir="2700000" sx="102000" sy="102000" algn="tl" rotWithShape="0">
              <a:prstClr val="black">
                <a:alpha val="1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 defTabSz="914400"/>
            <a:endParaRPr lang="zh-CN" altLang="en-US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ïšľíďê">
            <a:extLst>
              <a:ext uri="{FF2B5EF4-FFF2-40B4-BE49-F238E27FC236}">
                <a16:creationId xmlns:a16="http://schemas.microsoft.com/office/drawing/2014/main" id="{4622B7D2-E5DC-C1F3-CE85-85467C39136D}"/>
              </a:ext>
            </a:extLst>
          </p:cNvPr>
          <p:cNvSpPr txBox="1"/>
          <p:nvPr/>
        </p:nvSpPr>
        <p:spPr>
          <a:xfrm>
            <a:off x="211888" y="3471101"/>
            <a:ext cx="21520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zh-CN" altLang="en-US" b="1" dirty="0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  <a:sym typeface="+mn-ea"/>
              </a:rPr>
              <a:t>填表</a:t>
            </a:r>
          </a:p>
        </p:txBody>
      </p:sp>
      <p:sp>
        <p:nvSpPr>
          <p:cNvPr id="19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AE5DDCAE-092B-989A-8851-69F76ABB614F}"/>
              </a:ext>
            </a:extLst>
          </p:cNvPr>
          <p:cNvSpPr txBox="1"/>
          <p:nvPr/>
        </p:nvSpPr>
        <p:spPr>
          <a:xfrm>
            <a:off x="595820" y="1457505"/>
            <a:ext cx="1704975" cy="158735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defTabSz="412750" hangingPunct="0">
              <a:lnSpc>
                <a:spcPct val="150000"/>
              </a:lnSpc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kumimoji="1" lang="zh-CN" altLang="en-US" sz="14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+mn-ea"/>
              </a:rPr>
              <a:t>基于计算电路或计算过程，将</a:t>
            </a:r>
            <a:r>
              <a:rPr kumimoji="1" lang="en-US" altLang="zh-CN" sz="14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+mn-ea"/>
              </a:rPr>
              <a:t>Trace</a:t>
            </a:r>
            <a:r>
              <a:rPr kumimoji="1" lang="zh-CN" altLang="en-US" sz="14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+mn-ea"/>
              </a:rPr>
              <a:t>表中的内容进行填充，包括</a:t>
            </a:r>
            <a:r>
              <a:rPr kumimoji="1" lang="en-US" altLang="zh-CN" sz="14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+mn-ea"/>
              </a:rPr>
              <a:t>witness, instance</a:t>
            </a:r>
            <a:r>
              <a:rPr kumimoji="1" lang="zh-CN" altLang="en-US" sz="14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+mn-ea"/>
              </a:rPr>
              <a:t>和</a:t>
            </a:r>
            <a:r>
              <a:rPr kumimoji="1" lang="en-US" altLang="zh-CN" sz="14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+mn-ea"/>
              </a:rPr>
              <a:t>lookup table</a:t>
            </a:r>
            <a:endParaRPr kumimoji="1" lang="zh-CN" altLang="en-US" sz="1400" kern="0" dirty="0">
              <a:solidFill>
                <a:schemeClr val="bg1">
                  <a:lumMod val="65000"/>
                </a:schemeClr>
              </a:solidFill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  <a:sym typeface="+mn-ea"/>
            </a:endParaRPr>
          </a:p>
        </p:txBody>
      </p:sp>
      <p:sp>
        <p:nvSpPr>
          <p:cNvPr id="20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660D2FBB-B198-3903-1187-1DC25A85F14E}"/>
              </a:ext>
            </a:extLst>
          </p:cNvPr>
          <p:cNvSpPr txBox="1"/>
          <p:nvPr/>
        </p:nvSpPr>
        <p:spPr>
          <a:xfrm>
            <a:off x="3437379" y="1451955"/>
            <a:ext cx="1782282" cy="1587358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lvl="0" algn="l" defTabSz="412750" hangingPunct="0">
              <a:lnSpc>
                <a:spcPct val="150000"/>
              </a:lnSpc>
              <a:buClrTx/>
              <a:buSzTx/>
              <a:buFontTx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kumimoji="1" lang="zh-CN" altLang="en-US" sz="14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+mn-ea"/>
              </a:rPr>
              <a:t>利用</a:t>
            </a:r>
            <a:r>
              <a:rPr kumimoji="1" lang="en-US" altLang="zh-CN" sz="14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+mn-ea"/>
              </a:rPr>
              <a:t>custom gate</a:t>
            </a:r>
            <a:r>
              <a:rPr kumimoji="1" lang="zh-CN" altLang="en-US" sz="14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+mn-ea"/>
              </a:rPr>
              <a:t>和</a:t>
            </a:r>
            <a:r>
              <a:rPr kumimoji="1" lang="en-US" altLang="zh-CN" sz="14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+mn-ea"/>
              </a:rPr>
              <a:t>lookup</a:t>
            </a:r>
            <a:r>
              <a:rPr kumimoji="1" lang="zh-CN" altLang="en-US" sz="14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+mn-ea"/>
              </a:rPr>
              <a:t>方式对部分操作重新约束，以降低最终</a:t>
            </a:r>
            <a:r>
              <a:rPr kumimoji="1" lang="en-US" altLang="zh-CN" sz="14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+mn-ea"/>
              </a:rPr>
              <a:t>PIOP</a:t>
            </a:r>
            <a:r>
              <a:rPr kumimoji="1" lang="zh-CN" altLang="en-US" sz="14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+mn-ea"/>
              </a:rPr>
              <a:t>对应多项式的次数，提高证明效率</a:t>
            </a:r>
          </a:p>
        </p:txBody>
      </p:sp>
      <p:sp>
        <p:nvSpPr>
          <p:cNvPr id="21" name="Synergistically utilize technically sound portals with frictionless chains. Dramatically customize…">
            <a:extLst>
              <a:ext uri="{FF2B5EF4-FFF2-40B4-BE49-F238E27FC236}">
                <a16:creationId xmlns:a16="http://schemas.microsoft.com/office/drawing/2014/main" id="{CCDCAC5E-E6F3-CC9B-BA89-5DA1834ED54F}"/>
              </a:ext>
            </a:extLst>
          </p:cNvPr>
          <p:cNvSpPr txBox="1"/>
          <p:nvPr/>
        </p:nvSpPr>
        <p:spPr>
          <a:xfrm>
            <a:off x="6346714" y="1432952"/>
            <a:ext cx="1782282" cy="941027"/>
          </a:xfrm>
          <a:prstGeom prst="rect">
            <a:avLst/>
          </a:prstGeom>
          <a:ln w="12700">
            <a:miter lim="400000"/>
          </a:ln>
        </p:spPr>
        <p:txBody>
          <a:bodyPr wrap="square" lIns="0" tIns="0" rIns="0" bIns="0">
            <a:spAutoFit/>
          </a:bodyPr>
          <a:lstStyle/>
          <a:p>
            <a:pPr lvl="0" algn="l" defTabSz="412750" hangingPunct="0">
              <a:lnSpc>
                <a:spcPct val="150000"/>
              </a:lnSpc>
              <a:buClrTx/>
              <a:buSzTx/>
              <a:buFontTx/>
              <a:defRPr sz="2000" b="0">
                <a:solidFill>
                  <a:srgbClr val="1C1F25"/>
                </a:solidFill>
                <a:latin typeface="Roboto Bold"/>
                <a:ea typeface="Roboto Bold"/>
                <a:cs typeface="Roboto Bold"/>
                <a:sym typeface="Roboto Bold"/>
              </a:defRPr>
            </a:pPr>
            <a:r>
              <a:rPr kumimoji="1" lang="zh-CN" altLang="en-US" sz="14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+mn-ea"/>
              </a:rPr>
              <a:t>依据约束系统和</a:t>
            </a:r>
            <a:r>
              <a:rPr kumimoji="1" lang="en-US" altLang="zh-CN" sz="1400" dirty="0" err="1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+mn-ea"/>
              </a:rPr>
              <a:t>zkSNARK</a:t>
            </a:r>
            <a:r>
              <a:rPr kumimoji="1" lang="zh-CN" altLang="en-US" sz="14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+mn-ea"/>
              </a:rPr>
              <a:t>算法生成证明</a:t>
            </a:r>
          </a:p>
        </p:txBody>
      </p:sp>
    </p:spTree>
    <p:extLst>
      <p:ext uri="{BB962C8B-B14F-4D97-AF65-F5344CB8AC3E}">
        <p14:creationId xmlns:p14="http://schemas.microsoft.com/office/powerpoint/2010/main" val="2738420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5" y="0"/>
            <a:ext cx="913447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dirty="0" err="1"/>
              <a:t>初探ZKM</a:t>
            </a:r>
            <a:r>
              <a:rPr lang="en-GB" dirty="0"/>
              <a:t> Prover</a:t>
            </a:r>
            <a:endParaRPr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4E964BFF-5F4C-0E6B-774C-564FB6D76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7975415"/>
              </p:ext>
            </p:extLst>
          </p:nvPr>
        </p:nvGraphicFramePr>
        <p:xfrm>
          <a:off x="1115786" y="1462750"/>
          <a:ext cx="6096000" cy="2966720"/>
        </p:xfrm>
        <a:graphic>
          <a:graphicData uri="http://schemas.openxmlformats.org/drawingml/2006/table">
            <a:tbl>
              <a:tblPr firstRow="1" bandRow="1">
                <a:tableStyleId>{46F17867-F084-4CA7-B7F8-CF4127D8963F}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811735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293397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156537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148671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562928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689825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9409677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7499841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143117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05783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43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5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6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056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694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627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89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01163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8DF0B28E-07A7-39A3-8148-783DB1AEC9E2}"/>
              </a:ext>
            </a:extLst>
          </p:cNvPr>
          <p:cNvSpPr txBox="1"/>
          <p:nvPr/>
        </p:nvSpPr>
        <p:spPr>
          <a:xfrm>
            <a:off x="1610717" y="932460"/>
            <a:ext cx="1510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Witness</a:t>
            </a:r>
          </a:p>
          <a:p>
            <a:r>
              <a:rPr kumimoji="1" lang="zh-CN" altLang="en-US" dirty="0"/>
              <a:t>隐私输入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224299B-2694-F3C0-485D-DDEB1B1FEEED}"/>
              </a:ext>
            </a:extLst>
          </p:cNvPr>
          <p:cNvSpPr txBox="1"/>
          <p:nvPr/>
        </p:nvSpPr>
        <p:spPr>
          <a:xfrm>
            <a:off x="3434074" y="951846"/>
            <a:ext cx="1510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Instance</a:t>
            </a:r>
          </a:p>
          <a:p>
            <a:r>
              <a:rPr kumimoji="1" lang="zh-CN" altLang="en-US" dirty="0"/>
              <a:t>公开输入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14074F3-CAA1-CEEE-F67F-D5B339D206D1}"/>
              </a:ext>
            </a:extLst>
          </p:cNvPr>
          <p:cNvSpPr txBox="1"/>
          <p:nvPr/>
        </p:nvSpPr>
        <p:spPr>
          <a:xfrm>
            <a:off x="4963516" y="932460"/>
            <a:ext cx="212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/>
              <a:t>Lookup Table</a:t>
            </a:r>
          </a:p>
          <a:p>
            <a:r>
              <a:rPr kumimoji="1" lang="zh-CN" altLang="en-US" dirty="0"/>
              <a:t>查找某个元素在</a:t>
            </a:r>
            <a:r>
              <a:rPr kumimoji="1" lang="en-US" altLang="zh-CN" dirty="0"/>
              <a:t>Table</a:t>
            </a:r>
            <a:r>
              <a:rPr kumimoji="1" lang="zh-CN" altLang="en-US" dirty="0"/>
              <a:t>中</a:t>
            </a: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510267D0-D531-B169-F7DE-B5DE53F7A9F4}"/>
              </a:ext>
            </a:extLst>
          </p:cNvPr>
          <p:cNvCxnSpPr/>
          <p:nvPr/>
        </p:nvCxnSpPr>
        <p:spPr>
          <a:xfrm>
            <a:off x="2939143" y="1017725"/>
            <a:ext cx="0" cy="361487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63882B5C-D3B1-C499-963B-54A3A39DBF55}"/>
              </a:ext>
            </a:extLst>
          </p:cNvPr>
          <p:cNvCxnSpPr/>
          <p:nvPr/>
        </p:nvCxnSpPr>
        <p:spPr>
          <a:xfrm>
            <a:off x="4781550" y="1017725"/>
            <a:ext cx="0" cy="361487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>
          <a:extLst>
            <a:ext uri="{FF2B5EF4-FFF2-40B4-BE49-F238E27FC236}">
              <a16:creationId xmlns:a16="http://schemas.microsoft.com/office/drawing/2014/main" id="{ED4597B5-D27C-C94D-EB19-31FF00FC1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8CE4C497-62D2-7692-4E00-C4A86736D8C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5" y="0"/>
            <a:ext cx="913447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8DF5547B-6294-CC6A-DD2D-8940B2EB8D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dirty="0" err="1"/>
              <a:t>初探ZKM</a:t>
            </a:r>
            <a:r>
              <a:rPr lang="en-GB" dirty="0"/>
              <a:t> Prover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包含哪些约束？</a:t>
            </a:r>
            <a:endParaRPr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03A8F4DF-986E-100A-609B-DC33C7F80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1991974"/>
              </p:ext>
            </p:extLst>
          </p:nvPr>
        </p:nvGraphicFramePr>
        <p:xfrm>
          <a:off x="1115786" y="1462750"/>
          <a:ext cx="3657600" cy="2966720"/>
        </p:xfrm>
        <a:graphic>
          <a:graphicData uri="http://schemas.openxmlformats.org/drawingml/2006/table">
            <a:tbl>
              <a:tblPr firstRow="1" bandRow="1">
                <a:tableStyleId>{46F17867-F084-4CA7-B7F8-CF4127D8963F}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811735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293397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156537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148671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562928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6898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43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5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6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056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694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627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89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01163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C97980F1-B8D3-FE4D-A815-285016CCF571}"/>
              </a:ext>
            </a:extLst>
          </p:cNvPr>
          <p:cNvSpPr txBox="1"/>
          <p:nvPr/>
        </p:nvSpPr>
        <p:spPr>
          <a:xfrm>
            <a:off x="1610717" y="932460"/>
            <a:ext cx="1510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Witness</a:t>
            </a:r>
          </a:p>
          <a:p>
            <a:r>
              <a:rPr kumimoji="1" lang="zh-CN" altLang="en-US" dirty="0"/>
              <a:t>隐私输入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E81D411-E845-D8FC-C4CE-6EE9988C0514}"/>
              </a:ext>
            </a:extLst>
          </p:cNvPr>
          <p:cNvSpPr txBox="1"/>
          <p:nvPr/>
        </p:nvSpPr>
        <p:spPr>
          <a:xfrm>
            <a:off x="3434074" y="951846"/>
            <a:ext cx="1510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Instance</a:t>
            </a:r>
          </a:p>
          <a:p>
            <a:r>
              <a:rPr kumimoji="1" lang="zh-CN" altLang="en-US" dirty="0"/>
              <a:t>公开输入</a:t>
            </a: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0D650D63-6BB6-AC3A-9C02-B0E3044AAB0A}"/>
              </a:ext>
            </a:extLst>
          </p:cNvPr>
          <p:cNvCxnSpPr/>
          <p:nvPr/>
        </p:nvCxnSpPr>
        <p:spPr>
          <a:xfrm>
            <a:off x="2939143" y="1017725"/>
            <a:ext cx="0" cy="361487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AA7B461-F092-F3BD-180B-F207435F997E}"/>
              </a:ext>
            </a:extLst>
          </p:cNvPr>
          <p:cNvCxnSpPr/>
          <p:nvPr/>
        </p:nvCxnSpPr>
        <p:spPr>
          <a:xfrm>
            <a:off x="4781550" y="1017725"/>
            <a:ext cx="0" cy="361487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FFB0BF52-437F-D9C5-5E22-AD4141584543}"/>
              </a:ext>
            </a:extLst>
          </p:cNvPr>
          <p:cNvCxnSpPr>
            <a:cxnSpLocks/>
          </p:cNvCxnSpPr>
          <p:nvPr/>
        </p:nvCxnSpPr>
        <p:spPr>
          <a:xfrm flipV="1">
            <a:off x="2054678" y="2049236"/>
            <a:ext cx="541565" cy="3156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54C8786-DFF0-D149-16D1-B5BF09D565BB}"/>
              </a:ext>
            </a:extLst>
          </p:cNvPr>
          <p:cNvSpPr txBox="1"/>
          <p:nvPr/>
        </p:nvSpPr>
        <p:spPr>
          <a:xfrm>
            <a:off x="4944467" y="1118508"/>
            <a:ext cx="3208562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1.</a:t>
            </a:r>
            <a:r>
              <a:rPr kumimoji="1" lang="zh-CN" altLang="en-US" dirty="0"/>
              <a:t> </a:t>
            </a:r>
            <a:r>
              <a:rPr kumimoji="1" lang="en-US" altLang="zh-CN" dirty="0"/>
              <a:t>Gate Constraint: </a:t>
            </a:r>
            <a:r>
              <a:rPr kumimoji="1" lang="zh-CN" altLang="en-US" dirty="0"/>
              <a:t>门之间的约束，常见为加法和乘法，如：</a:t>
            </a:r>
            <a:endParaRPr kumimoji="1" lang="en-US" altLang="zh-CN" dirty="0"/>
          </a:p>
          <a:p>
            <a:r>
              <a:rPr kumimoji="1" lang="en-US" altLang="zh-CN" dirty="0"/>
              <a:t>e.g. A1</a:t>
            </a:r>
            <a:r>
              <a:rPr kumimoji="1" lang="zh-CN" altLang="en-US" dirty="0"/>
              <a:t> </a:t>
            </a:r>
            <a:r>
              <a:rPr kumimoji="1" lang="en-US" altLang="zh-CN" dirty="0"/>
              <a:t>+</a:t>
            </a:r>
            <a:r>
              <a:rPr kumimoji="1" lang="zh-CN" altLang="en-US" dirty="0"/>
              <a:t> </a:t>
            </a:r>
            <a:r>
              <a:rPr kumimoji="1" lang="en-US" altLang="zh-CN" dirty="0"/>
              <a:t>B1 = C1, A2 * B2 = C2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对于有一些门电路复杂的操作，可采用</a:t>
            </a:r>
            <a:r>
              <a:rPr kumimoji="1" lang="en-US" altLang="zh-CN" dirty="0"/>
              <a:t>custom</a:t>
            </a:r>
            <a:r>
              <a:rPr kumimoji="1" lang="zh-CN" altLang="en-US" dirty="0"/>
              <a:t> </a:t>
            </a:r>
            <a:r>
              <a:rPr kumimoji="1" lang="en-US" altLang="zh-CN" dirty="0"/>
              <a:t>gate</a:t>
            </a:r>
            <a:r>
              <a:rPr kumimoji="1" lang="zh-CN" altLang="en-US" dirty="0"/>
              <a:t>方式</a:t>
            </a:r>
            <a:endParaRPr kumimoji="1" lang="en-US" altLang="zh-CN" dirty="0"/>
          </a:p>
          <a:p>
            <a:r>
              <a:rPr kumimoji="1" lang="en-US" altLang="zh-CN" dirty="0"/>
              <a:t>e.g. A2 + B2 * C3 = C2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2.</a:t>
            </a:r>
            <a:r>
              <a:rPr kumimoji="1" lang="zh-CN" altLang="en-US" dirty="0"/>
              <a:t> </a:t>
            </a:r>
            <a:r>
              <a:rPr kumimoji="1" lang="en-US" altLang="zh-CN" dirty="0"/>
              <a:t>Copy Constraint: </a:t>
            </a:r>
            <a:r>
              <a:rPr kumimoji="1" lang="zh-CN" altLang="en-US" dirty="0"/>
              <a:t>该门的输出可能为下一个门的输入，可默认为赋值操作</a:t>
            </a:r>
            <a:endParaRPr kumimoji="1" lang="en-US" altLang="zh-CN" dirty="0"/>
          </a:p>
          <a:p>
            <a:r>
              <a:rPr kumimoji="1" lang="en-US" altLang="zh-CN" dirty="0"/>
              <a:t>e.g. B3 = C2</a:t>
            </a:r>
          </a:p>
        </p:txBody>
      </p:sp>
    </p:spTree>
    <p:extLst>
      <p:ext uri="{BB962C8B-B14F-4D97-AF65-F5344CB8AC3E}">
        <p14:creationId xmlns:p14="http://schemas.microsoft.com/office/powerpoint/2010/main" val="2536791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>
          <a:extLst>
            <a:ext uri="{FF2B5EF4-FFF2-40B4-BE49-F238E27FC236}">
              <a16:creationId xmlns:a16="http://schemas.microsoft.com/office/drawing/2014/main" id="{1F44B3C6-3697-C4B1-8A3C-74F6BCFB6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9FB11749-025A-555F-01E0-DF7F04FB789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5" y="0"/>
            <a:ext cx="913447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FF1E0405-6D5D-E963-267C-7A52EB03DA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dirty="0" err="1"/>
              <a:t>初探ZKM</a:t>
            </a:r>
            <a:r>
              <a:rPr lang="en-GB" dirty="0"/>
              <a:t> Prover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包含哪些约束？</a:t>
            </a:r>
            <a:endParaRPr dirty="0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FEF6D66-1094-5BF5-BA3F-ED96835E35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0001715"/>
              </p:ext>
            </p:extLst>
          </p:nvPr>
        </p:nvGraphicFramePr>
        <p:xfrm>
          <a:off x="1115786" y="1462750"/>
          <a:ext cx="3657600" cy="2966720"/>
        </p:xfrm>
        <a:graphic>
          <a:graphicData uri="http://schemas.openxmlformats.org/drawingml/2006/table">
            <a:tbl>
              <a:tblPr firstRow="1" bandRow="1">
                <a:tableStyleId>{46F17867-F084-4CA7-B7F8-CF4127D8963F}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811735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293397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156537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91486717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95629285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68982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43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5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6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056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694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627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89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01163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6D6745E6-23D5-A227-DE39-0DAE655DE7F6}"/>
              </a:ext>
            </a:extLst>
          </p:cNvPr>
          <p:cNvSpPr txBox="1"/>
          <p:nvPr/>
        </p:nvSpPr>
        <p:spPr>
          <a:xfrm>
            <a:off x="1610717" y="932460"/>
            <a:ext cx="1510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Witness</a:t>
            </a:r>
          </a:p>
          <a:p>
            <a:r>
              <a:rPr kumimoji="1" lang="zh-CN" altLang="en-US" dirty="0"/>
              <a:t>隐私输入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D3A9512-1A72-7836-F4A2-77AD9F83A7AC}"/>
              </a:ext>
            </a:extLst>
          </p:cNvPr>
          <p:cNvSpPr txBox="1"/>
          <p:nvPr/>
        </p:nvSpPr>
        <p:spPr>
          <a:xfrm>
            <a:off x="3262993" y="934474"/>
            <a:ext cx="15103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Lookup Table</a:t>
            </a: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48AB9FC4-35D5-DD89-EC68-A635BE8B029D}"/>
              </a:ext>
            </a:extLst>
          </p:cNvPr>
          <p:cNvCxnSpPr/>
          <p:nvPr/>
        </p:nvCxnSpPr>
        <p:spPr>
          <a:xfrm>
            <a:off x="2939143" y="1017725"/>
            <a:ext cx="0" cy="361487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2E5B4529-232F-9EB8-0D2F-F504237C395B}"/>
              </a:ext>
            </a:extLst>
          </p:cNvPr>
          <p:cNvCxnSpPr/>
          <p:nvPr/>
        </p:nvCxnSpPr>
        <p:spPr>
          <a:xfrm>
            <a:off x="4781550" y="1017725"/>
            <a:ext cx="0" cy="3614872"/>
          </a:xfrm>
          <a:prstGeom prst="line">
            <a:avLst/>
          </a:prstGeom>
          <a:ln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90606274-D4A9-788E-DF56-EBB739A48725}"/>
              </a:ext>
            </a:extLst>
          </p:cNvPr>
          <p:cNvCxnSpPr>
            <a:cxnSpLocks/>
          </p:cNvCxnSpPr>
          <p:nvPr/>
        </p:nvCxnSpPr>
        <p:spPr>
          <a:xfrm flipV="1">
            <a:off x="2054678" y="2049236"/>
            <a:ext cx="541565" cy="3156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340FBBE-4EC9-4CA0-45AF-F6CE65A0FF34}"/>
              </a:ext>
            </a:extLst>
          </p:cNvPr>
          <p:cNvSpPr txBox="1"/>
          <p:nvPr/>
        </p:nvSpPr>
        <p:spPr>
          <a:xfrm>
            <a:off x="4944467" y="1118508"/>
            <a:ext cx="32085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3. Lookup Table</a:t>
            </a:r>
          </a:p>
          <a:p>
            <a:r>
              <a:rPr kumimoji="1" lang="zh-CN" altLang="en-US" dirty="0"/>
              <a:t>对于有一些操作较为复杂的运算，如范围证明等，可以构造一个</a:t>
            </a:r>
            <a:r>
              <a:rPr kumimoji="1" lang="en-US" altLang="zh-CN" dirty="0"/>
              <a:t>lookup table</a:t>
            </a:r>
            <a:r>
              <a:rPr kumimoji="1" lang="zh-CN" altLang="en-US" dirty="0"/>
              <a:t>，并规定某一个（或一组）元素在该列中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如：</a:t>
            </a:r>
            <a:endParaRPr kumimoji="1" lang="en-US" altLang="zh-CN" dirty="0"/>
          </a:p>
          <a:p>
            <a:r>
              <a:rPr kumimoji="1" lang="zh-CN" altLang="en-US" dirty="0"/>
              <a:t>元素</a:t>
            </a:r>
            <a:r>
              <a:rPr kumimoji="1" lang="en-US" altLang="zh-CN" dirty="0"/>
              <a:t>A1, B1, A3, C3</a:t>
            </a:r>
            <a:r>
              <a:rPr kumimoji="1" lang="zh-CN" altLang="en-US" dirty="0"/>
              <a:t>范围均在</a:t>
            </a:r>
            <a:r>
              <a:rPr kumimoji="1" lang="en-US" altLang="zh-CN" dirty="0"/>
              <a:t>1-8</a:t>
            </a:r>
            <a:r>
              <a:rPr kumimoji="1" lang="zh-CN" altLang="en-US" dirty="0"/>
              <a:t>中，即证明集合</a:t>
            </a:r>
            <a:r>
              <a:rPr kumimoji="1" lang="en-US" altLang="zh-CN" dirty="0"/>
              <a:t>{A1, B1, A3, C3}</a:t>
            </a:r>
            <a:r>
              <a:rPr kumimoji="1" lang="zh-CN" altLang="en-US" dirty="0"/>
              <a:t>属于</a:t>
            </a:r>
            <a:r>
              <a:rPr kumimoji="1" lang="en-US" altLang="zh-CN" dirty="0"/>
              <a:t>[1-8]</a:t>
            </a:r>
          </a:p>
        </p:txBody>
      </p:sp>
    </p:spTree>
    <p:extLst>
      <p:ext uri="{BB962C8B-B14F-4D97-AF65-F5344CB8AC3E}">
        <p14:creationId xmlns:p14="http://schemas.microsoft.com/office/powerpoint/2010/main" val="1771904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>
          <a:extLst>
            <a:ext uri="{FF2B5EF4-FFF2-40B4-BE49-F238E27FC236}">
              <a16:creationId xmlns:a16="http://schemas.microsoft.com/office/drawing/2014/main" id="{B8D2F298-FEDB-B300-E0FF-B5AD258341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ABD6409B-470A-D358-8CB8-744E6A83611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5" y="0"/>
            <a:ext cx="913447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2EC9670D-E1B0-6968-BDA3-184600EE75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dirty="0" err="1"/>
              <a:t>初探ZKM</a:t>
            </a:r>
            <a:r>
              <a:rPr lang="en-GB" dirty="0"/>
              <a:t> Prover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以</a:t>
            </a:r>
            <a:r>
              <a:rPr lang="en" altLang="zh-CN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Fibonacci</a:t>
            </a:r>
            <a:r>
              <a:rPr lang="zh-CN" altLang="en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为例</a:t>
            </a:r>
            <a:r>
              <a:rPr lang="zh-CN" altLang="en-US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子</a:t>
            </a:r>
            <a:endParaRPr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7790EEE-DB6D-1977-C871-1201547B78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327240"/>
              </p:ext>
            </p:extLst>
          </p:nvPr>
        </p:nvGraphicFramePr>
        <p:xfrm>
          <a:off x="1115786" y="1462750"/>
          <a:ext cx="1828800" cy="2966720"/>
        </p:xfrm>
        <a:graphic>
          <a:graphicData uri="http://schemas.openxmlformats.org/drawingml/2006/table">
            <a:tbl>
              <a:tblPr firstRow="1" bandRow="1">
                <a:tableStyleId>{46F17867-F084-4CA7-B7F8-CF4127D8963F}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8117359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2933970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156537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04325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2955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9602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7056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5694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627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9894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011630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7FDAE941-AA26-5C95-FC49-7E859E3F34D6}"/>
              </a:ext>
            </a:extLst>
          </p:cNvPr>
          <p:cNvSpPr txBox="1"/>
          <p:nvPr/>
        </p:nvSpPr>
        <p:spPr>
          <a:xfrm>
            <a:off x="1224642" y="1083710"/>
            <a:ext cx="498022" cy="313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9538932-AE5E-D63E-CD31-A71EF8C09597}"/>
              </a:ext>
            </a:extLst>
          </p:cNvPr>
          <p:cNvSpPr txBox="1"/>
          <p:nvPr/>
        </p:nvSpPr>
        <p:spPr>
          <a:xfrm>
            <a:off x="1842407" y="1083710"/>
            <a:ext cx="498022" cy="313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A874093-13CE-B957-08C1-4D008AD66FF6}"/>
              </a:ext>
            </a:extLst>
          </p:cNvPr>
          <p:cNvSpPr txBox="1"/>
          <p:nvPr/>
        </p:nvSpPr>
        <p:spPr>
          <a:xfrm>
            <a:off x="2460172" y="1083710"/>
            <a:ext cx="498022" cy="313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0A0E21B-6692-F6CC-F22C-F344446D9680}"/>
                  </a:ext>
                </a:extLst>
              </p:cNvPr>
              <p:cNvSpPr txBox="1"/>
              <p:nvPr/>
            </p:nvSpPr>
            <p:spPr>
              <a:xfrm>
                <a:off x="3535136" y="1396764"/>
                <a:ext cx="3069771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dirty="0"/>
                  <a:t>Gate Constraint: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kumimoji="1" lang="en-US" altLang="zh-CN" b="0" dirty="0"/>
              </a:p>
              <a:p>
                <a:endParaRPr kumimoji="1" lang="en-US" altLang="zh-CN" dirty="0"/>
              </a:p>
              <a:p>
                <a:r>
                  <a:rPr kumimoji="1" lang="en-US" altLang="zh-CN" dirty="0"/>
                  <a:t>Copy Constraint: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endParaRPr kumimoji="1" lang="en-US" altLang="zh-CN" dirty="0"/>
              </a:p>
              <a:p>
                <a:r>
                  <a:rPr kumimoji="1" lang="zh-CN" altLang="en-US" dirty="0"/>
                  <a:t>如果有其他需求，可引入</a:t>
                </a:r>
                <a:r>
                  <a:rPr kumimoji="1" lang="en-US" altLang="zh-CN" dirty="0"/>
                  <a:t>custom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gate </a:t>
                </a:r>
                <a:r>
                  <a:rPr kumimoji="1" lang="zh-CN" altLang="en-US" dirty="0"/>
                  <a:t>和</a:t>
                </a:r>
                <a:r>
                  <a:rPr kumimoji="1" lang="en-US" altLang="zh-CN" dirty="0"/>
                  <a:t>lookup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table</a:t>
                </a:r>
                <a:r>
                  <a:rPr kumimoji="1" lang="zh-CN" altLang="en-US" dirty="0"/>
                  <a:t>来降低相应的开销</a:t>
                </a:r>
                <a:endParaRPr kumimoji="1" lang="en-US" altLang="zh-CN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F0A0E21B-6692-F6CC-F22C-F344446D9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5136" y="1396764"/>
                <a:ext cx="3069771" cy="1600438"/>
              </a:xfrm>
              <a:prstGeom prst="rect">
                <a:avLst/>
              </a:prstGeom>
              <a:blipFill>
                <a:blip r:embed="rId4"/>
                <a:stretch>
                  <a:fillRect l="-826" t="-781" b="-23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7555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>
          <a:extLst>
            <a:ext uri="{FF2B5EF4-FFF2-40B4-BE49-F238E27FC236}">
              <a16:creationId xmlns:a16="http://schemas.microsoft.com/office/drawing/2014/main" id="{04343796-DE14-3E71-098E-2BF59E6AC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4467A564-3619-58E0-0EDA-175033CBBE1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45" y="0"/>
            <a:ext cx="9134477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B7BFC63C-4488-E4D6-4469-F7C1C7622CE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dirty="0"/>
              <a:t>Plonky2协议</a:t>
            </a:r>
            <a:r>
              <a:rPr lang="zh-CN" altLang="en-US" dirty="0"/>
              <a:t> </a:t>
            </a:r>
            <a:r>
              <a:rPr lang="en-US" altLang="zh-CN" dirty="0"/>
              <a:t>–</a:t>
            </a:r>
            <a:r>
              <a:rPr lang="zh-CN" altLang="en-US" dirty="0"/>
              <a:t> 随机挑战为交互式证明版本</a:t>
            </a:r>
            <a:endParaRPr dirty="0"/>
          </a:p>
        </p:txBody>
      </p:sp>
      <p:sp>
        <p:nvSpPr>
          <p:cNvPr id="2" name="Google Shape;70;p15">
            <a:extLst>
              <a:ext uri="{FF2B5EF4-FFF2-40B4-BE49-F238E27FC236}">
                <a16:creationId xmlns:a16="http://schemas.microsoft.com/office/drawing/2014/main" id="{F66FBF26-BEF8-A996-DC6A-8733ADAE8C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342900">
              <a:lnSpc>
                <a:spcPct val="140000"/>
              </a:lnSpc>
              <a:buAutoNum type="arabicPeriod"/>
            </a:pPr>
            <a:r>
              <a:rPr kumimoji="1" lang="en-US" altLang="zh-CN" sz="18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+mn-ea"/>
              </a:rPr>
              <a:t>ZKM Prover</a:t>
            </a:r>
            <a:r>
              <a:rPr kumimoji="1" lang="zh-CN" altLang="en-US" sz="18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+mn-ea"/>
              </a:rPr>
              <a:t>协议预处理，主要包括生成电路描述对应的多项式，并对其进行承诺</a:t>
            </a:r>
            <a:endParaRPr kumimoji="1" lang="en-US" altLang="zh-CN" sz="1800" dirty="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  <a:sym typeface="+mn-ea"/>
            </a:endParaRPr>
          </a:p>
          <a:p>
            <a:pPr marL="342900">
              <a:lnSpc>
                <a:spcPct val="140000"/>
              </a:lnSpc>
              <a:buAutoNum type="arabicPeriod"/>
            </a:pPr>
            <a:endParaRPr kumimoji="1" lang="en-US" altLang="zh-CN" dirty="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  <a:sym typeface="+mn-ea"/>
            </a:endParaRPr>
          </a:p>
          <a:p>
            <a:pPr marL="342900">
              <a:lnSpc>
                <a:spcPct val="140000"/>
              </a:lnSpc>
              <a:buAutoNum type="arabicPeriod"/>
            </a:pPr>
            <a:r>
              <a:rPr kumimoji="1" lang="zh-CN" altLang="en-US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+mn-ea"/>
              </a:rPr>
              <a:t>证明者</a:t>
            </a:r>
            <a:r>
              <a:rPr kumimoji="1" lang="zh-CN" altLang="en-US" sz="1800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+mn-ea"/>
              </a:rPr>
              <a:t>编码</a:t>
            </a:r>
            <a:r>
              <a:rPr kumimoji="1" lang="en-US" altLang="zh-CN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+mn-ea"/>
              </a:rPr>
              <a:t>Witness</a:t>
            </a:r>
            <a:r>
              <a:rPr kumimoji="1" lang="zh-CN" altLang="en-US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+mn-ea"/>
              </a:rPr>
              <a:t>，并生成证明多项式，对其进行承诺</a:t>
            </a:r>
            <a:endParaRPr kumimoji="1" lang="en-US" altLang="zh-CN" dirty="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  <a:sym typeface="+mn-ea"/>
            </a:endParaRPr>
          </a:p>
          <a:p>
            <a:pPr marL="342900">
              <a:lnSpc>
                <a:spcPct val="140000"/>
              </a:lnSpc>
              <a:buAutoNum type="arabicPeriod"/>
            </a:pPr>
            <a:endParaRPr kumimoji="1" lang="en-US" altLang="zh-CN" sz="1800" dirty="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  <a:sym typeface="+mn-ea"/>
            </a:endParaRPr>
          </a:p>
          <a:p>
            <a:pPr marL="342900">
              <a:lnSpc>
                <a:spcPct val="140000"/>
              </a:lnSpc>
              <a:buAutoNum type="arabicPeriod"/>
            </a:pPr>
            <a:r>
              <a:rPr kumimoji="1" lang="zh-CN" altLang="en-US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+mn-ea"/>
              </a:rPr>
              <a:t>调用</a:t>
            </a:r>
            <a:r>
              <a:rPr kumimoji="1" lang="en-US" altLang="zh-CN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+mn-ea"/>
              </a:rPr>
              <a:t>FRI</a:t>
            </a:r>
            <a:r>
              <a:rPr kumimoji="1" lang="zh-CN" altLang="en-US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+mn-ea"/>
              </a:rPr>
              <a:t>协议生成最终的证明，包括</a:t>
            </a:r>
            <a:r>
              <a:rPr kumimoji="1" lang="en-US" altLang="zh-CN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+mn-ea"/>
              </a:rPr>
              <a:t>Merkle Path</a:t>
            </a:r>
            <a:r>
              <a:rPr kumimoji="1" lang="zh-CN" altLang="en-US" dirty="0">
                <a:latin typeface="PingFang SC Regular" panose="020B0400000000000000" charset="-122"/>
                <a:ea typeface="PingFang SC Regular" panose="020B0400000000000000" charset="-122"/>
                <a:cs typeface="PingFang SC Regular" panose="020B0400000000000000" charset="-122"/>
                <a:sym typeface="+mn-ea"/>
              </a:rPr>
              <a:t>和评估点</a:t>
            </a:r>
            <a:endParaRPr kumimoji="1" lang="en-US" altLang="zh-CN" sz="1800" dirty="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  <a:sym typeface="+mn-ea"/>
            </a:endParaRPr>
          </a:p>
          <a:p>
            <a:pPr marL="342900">
              <a:lnSpc>
                <a:spcPct val="140000"/>
              </a:lnSpc>
              <a:buAutoNum type="arabicPeriod"/>
            </a:pPr>
            <a:endParaRPr kumimoji="1" lang="en-US" altLang="zh-CN" sz="1800" dirty="0">
              <a:latin typeface="PingFang SC Regular" panose="020B0400000000000000" charset="-122"/>
              <a:ea typeface="PingFang SC Regular" panose="020B0400000000000000" charset="-122"/>
              <a:cs typeface="PingFang SC Regular" panose="020B0400000000000000" charset="-122"/>
              <a:sym typeface="+mn-ea"/>
            </a:endParaRPr>
          </a:p>
          <a:p>
            <a:pPr marL="342900">
              <a:lnSpc>
                <a:spcPct val="140000"/>
              </a:lnSpc>
              <a:buAutoNum type="arabicPeriod"/>
            </a:pPr>
            <a:endParaRPr kumimoji="1" lang="en-US" altLang="zh-CN" dirty="0">
              <a:latin typeface="PingFang SC Regular" panose="020B0400000000000000" charset="-122"/>
              <a:ea typeface="PingFang SC Regular" panose="020B0400000000000000" charset="-122"/>
              <a:sym typeface="+mn-ea"/>
            </a:endParaRPr>
          </a:p>
          <a:p>
            <a:pPr marL="342900">
              <a:lnSpc>
                <a:spcPct val="140000"/>
              </a:lnSpc>
              <a:buAutoNum type="arabicPeriod"/>
            </a:pPr>
            <a:endParaRPr lang="zh-CN" altLang="en-US" sz="1800" dirty="0"/>
          </a:p>
          <a:p>
            <a: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97402308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1418</TotalTime>
  <Words>1571</Words>
  <Application>Microsoft Macintosh PowerPoint</Application>
  <PresentationFormat>全屏显示(16:9)</PresentationFormat>
  <Paragraphs>237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Arial Black</vt:lpstr>
      <vt:lpstr>Arial</vt:lpstr>
      <vt:lpstr>PingFang SC Regular</vt:lpstr>
      <vt:lpstr>Calibri</vt:lpstr>
      <vt:lpstr>Cambria Math</vt:lpstr>
      <vt:lpstr>PingFang SC Semibold</vt:lpstr>
      <vt:lpstr>Simple Light</vt:lpstr>
      <vt:lpstr>PowerPoint 演示文稿</vt:lpstr>
      <vt:lpstr>目录</vt:lpstr>
      <vt:lpstr>zkSNARK设计过程</vt:lpstr>
      <vt:lpstr>ZKM的基本证明过程</vt:lpstr>
      <vt:lpstr>初探ZKM Prover</vt:lpstr>
      <vt:lpstr>初探ZKM Prover – 包含哪些约束？</vt:lpstr>
      <vt:lpstr>初探ZKM Prover – 包含哪些约束？</vt:lpstr>
      <vt:lpstr>初探ZKM Prover – 以Fibonacci为例子</vt:lpstr>
      <vt:lpstr>Plonky2协议 – 随机挑战为交互式证明版本</vt:lpstr>
      <vt:lpstr>Plonky2协议 –ZKM Prover协议预处理</vt:lpstr>
      <vt:lpstr>Plonky2协议 –在线阶段生成证明</vt:lpstr>
      <vt:lpstr>Plonky2协议 – 最终协议（不含FRI Proof)</vt:lpstr>
      <vt:lpstr>Plonky2协议 –调用FRI协议生成证明</vt:lpstr>
      <vt:lpstr>FRI协议</vt:lpstr>
      <vt:lpstr>FRI协议 -- Commit</vt:lpstr>
      <vt:lpstr>FRI协议 – Folding &amp; Query</vt:lpstr>
      <vt:lpstr>优化：Logup实现lookup</vt:lpstr>
      <vt:lpstr>Logup实现lookup</vt:lpstr>
      <vt:lpstr>Logup实现lookup</vt:lpstr>
      <vt:lpstr>ZKM Prover整体生成过程</vt:lpstr>
      <vt:lpstr>ZKM Prover整体生成过程</vt:lpstr>
      <vt:lpstr>ZKM Prover整体生成过程</vt:lpstr>
      <vt:lpstr>ZKM Prover整体生成过程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某某 杨</cp:lastModifiedBy>
  <cp:revision>111</cp:revision>
  <dcterms:modified xsi:type="dcterms:W3CDTF">2025-01-21T11:45:34Z</dcterms:modified>
</cp:coreProperties>
</file>