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DA6B4-1F83-1445-BD00-B489B6F0C3E9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E9B36-55B7-F44D-8B29-3C7EC83AFB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24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Parameters contain the input configuration, e.g. no-</a:t>
            </a:r>
            <a:r>
              <a:rPr kumimoji="1" lang="en-US" altLang="zh-CN" dirty="0" err="1"/>
              <a:t>cda</a:t>
            </a:r>
            <a:r>
              <a:rPr kumimoji="1" lang="en-US" altLang="zh-CN" dirty="0"/>
              <a:t>, profiler, partition, warmup etc. for the execution. Just broadcast.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E9B36-55B7-F44D-8B29-3C7EC83AFBC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22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3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48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18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35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77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26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824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DE3B-A0EB-BC4E-A9C9-5BD4E745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8A9D7-5988-1B4C-BCE3-44292B6F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4CFA0-2D49-A048-A72D-70D3BBCA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582EB-464E-5B40-907C-AD98059C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D2155-248A-9641-8289-F3D58619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2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30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25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1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1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705D1B-C68E-AA47-8A7F-395274F9792C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E7C9AA-2B35-304A-ABCF-D1562A6C6B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3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deeplearning/sdk/nccl-archived/nccl_205/nccl-developer-guide/index.html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27A61-759E-1D46-88A4-E09257E10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Byteps</a:t>
            </a:r>
            <a:r>
              <a:rPr kumimoji="1" lang="en-US" altLang="zh-CN" dirty="0"/>
              <a:t> Code Architecture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422335-7611-404B-94FA-2C8703B16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Ji LIU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19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BD81-B18B-3A48-B7A2-EDD02342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NODE multiple PCIE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AAA0-33E1-A740-A100-8BDE575D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06368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Support: two PCIe switch</a:t>
            </a:r>
          </a:p>
          <a:p>
            <a:r>
              <a:rPr kumimoji="1" lang="en-US" altLang="zh-CN" dirty="0"/>
              <a:t>PCI_REDUCE</a:t>
            </a:r>
          </a:p>
          <a:p>
            <a:pPr lvl="1"/>
            <a:r>
              <a:rPr kumimoji="1" lang="en-US" altLang="zh-CN" dirty="0" err="1"/>
              <a:t>FinishOrProceed</a:t>
            </a:r>
            <a:r>
              <a:rPr kumimoji="1" lang="en-US" altLang="zh-CN" dirty="0"/>
              <a:t>(task) for PCI_REDUCE</a:t>
            </a:r>
          </a:p>
          <a:p>
            <a:r>
              <a:rPr kumimoji="1" lang="en-US" altLang="zh-CN" dirty="0"/>
              <a:t>CopyDevice2HostLoop: GPU to CPU </a:t>
            </a:r>
          </a:p>
          <a:p>
            <a:r>
              <a:rPr kumimoji="1" lang="en-US" altLang="zh-CN" dirty="0"/>
              <a:t>Root</a:t>
            </a:r>
          </a:p>
          <a:p>
            <a:pPr lvl="1"/>
            <a:r>
              <a:rPr kumimoji="1" lang="en-US" altLang="zh-CN" dirty="0" err="1"/>
              <a:t>PushLoop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RootCopyHost2DeviceLoop (in root and send signal to other device)</a:t>
            </a:r>
          </a:p>
          <a:p>
            <a:r>
              <a:rPr kumimoji="1" lang="en-US" altLang="zh-CN" dirty="0"/>
              <a:t>Non ROOT</a:t>
            </a:r>
          </a:p>
          <a:p>
            <a:pPr lvl="1"/>
            <a:r>
              <a:rPr kumimoji="1" lang="en-US" altLang="zh-CN" dirty="0" err="1"/>
              <a:t>CoordinatePushLoop</a:t>
            </a:r>
            <a:r>
              <a:rPr kumimoji="1" lang="en-US" altLang="zh-CN" dirty="0"/>
              <a:t> : send signal to root</a:t>
            </a:r>
          </a:p>
          <a:p>
            <a:pPr lvl="1"/>
            <a:r>
              <a:rPr kumimoji="1" lang="en-US" altLang="zh-CN" dirty="0"/>
              <a:t>NonRootCopyHost2DeviceLoop</a:t>
            </a:r>
          </a:p>
          <a:p>
            <a:pPr lvl="1"/>
            <a:r>
              <a:rPr kumimoji="1" lang="en-US" altLang="zh-CN" dirty="0" err="1"/>
              <a:t>NonRootCopyListenLoop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recvSignalFromRoot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38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3802C-5877-BA4E-8BCC-F6BA3672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nodes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FFBC-E197-B64F-A88E-FE2E9DDE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78898"/>
            <a:ext cx="10364452" cy="485681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ROOT device</a:t>
            </a:r>
          </a:p>
          <a:p>
            <a:pPr lvl="1"/>
            <a:r>
              <a:rPr kumimoji="1" lang="en-US" altLang="zh-CN" dirty="0"/>
              <a:t>PULL LOOP</a:t>
            </a:r>
          </a:p>
          <a:p>
            <a:pPr lvl="2"/>
            <a:r>
              <a:rPr kumimoji="1" lang="en-US" altLang="zh-CN" dirty="0" err="1"/>
              <a:t>EncodeDefaultKey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int</a:t>
            </a:r>
            <a:r>
              <a:rPr kumimoji="1" lang="en-US" altLang="zh-CN" dirty="0"/>
              <a:t> server = (((key &gt;&gt; 16) + key) * 9973) % </a:t>
            </a:r>
            <a:r>
              <a:rPr kumimoji="1" lang="en-US" altLang="zh-CN" dirty="0" err="1"/>
              <a:t>num_servers</a:t>
            </a:r>
            <a:r>
              <a:rPr kumimoji="1" lang="en-US" altLang="zh-CN" dirty="0"/>
              <a:t>; // randomly selected server</a:t>
            </a:r>
          </a:p>
          <a:p>
            <a:pPr lvl="3"/>
            <a:r>
              <a:rPr kumimoji="1" lang="en-US" altLang="zh-CN" dirty="0"/>
              <a:t>Only send to one server</a:t>
            </a:r>
          </a:p>
          <a:p>
            <a:pPr lvl="2"/>
            <a:r>
              <a:rPr kumimoji="1" lang="en-US" altLang="zh-CN" dirty="0"/>
              <a:t>PSLITE -&gt; PULL</a:t>
            </a:r>
          </a:p>
          <a:p>
            <a:pPr lvl="3"/>
            <a:r>
              <a:rPr kumimoji="1" lang="en-US" altLang="zh-CN" dirty="0"/>
              <a:t>RDMA aware</a:t>
            </a:r>
          </a:p>
          <a:p>
            <a:pPr lvl="3"/>
            <a:r>
              <a:rPr kumimoji="1" lang="en-US" altLang="zh-CN" dirty="0"/>
              <a:t>Round robin</a:t>
            </a:r>
          </a:p>
          <a:p>
            <a:r>
              <a:rPr kumimoji="1" lang="en-US" altLang="zh-CN" dirty="0"/>
              <a:t>Non ROOT device</a:t>
            </a:r>
          </a:p>
          <a:p>
            <a:pPr lvl="1"/>
            <a:r>
              <a:rPr kumimoji="1" lang="en-US" altLang="zh-CN" dirty="0"/>
              <a:t>Push LOOP</a:t>
            </a:r>
          </a:p>
          <a:p>
            <a:pPr lvl="2"/>
            <a:r>
              <a:rPr kumimoji="1" lang="en-US" altLang="zh-CN" dirty="0" err="1"/>
              <a:t>EncodeDefaultKey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int</a:t>
            </a:r>
            <a:r>
              <a:rPr kumimoji="1" lang="en-US" altLang="zh-CN" dirty="0"/>
              <a:t> server = (((key &gt;&gt; 16) + key) * 9973) % </a:t>
            </a:r>
            <a:r>
              <a:rPr kumimoji="1" lang="en-US" altLang="zh-CN" dirty="0" err="1"/>
              <a:t>num_servers</a:t>
            </a:r>
            <a:r>
              <a:rPr kumimoji="1" lang="en-US" altLang="zh-CN" dirty="0"/>
              <a:t>; // randomly selected server</a:t>
            </a:r>
          </a:p>
          <a:p>
            <a:pPr lvl="3"/>
            <a:r>
              <a:rPr kumimoji="1" lang="en-US" altLang="zh-CN" dirty="0"/>
              <a:t>Only send to one server</a:t>
            </a:r>
          </a:p>
          <a:p>
            <a:pPr lvl="2"/>
            <a:r>
              <a:rPr kumimoji="1" lang="en-US" altLang="zh-CN" dirty="0"/>
              <a:t>PSLITE -&gt; PUSH</a:t>
            </a:r>
          </a:p>
          <a:p>
            <a:pPr lvl="3"/>
            <a:r>
              <a:rPr kumimoji="1" lang="en-US" altLang="zh-CN" dirty="0"/>
              <a:t>RDMA aware</a:t>
            </a:r>
          </a:p>
          <a:p>
            <a:pPr lvl="3"/>
            <a:r>
              <a:rPr kumimoji="1" lang="en-US" altLang="zh-CN" dirty="0"/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19405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A942-2265-E74F-B1C7-5459F2B2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Asynchronized Optimizer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E1179-E8DE-8A43-B784-96B9C042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Create a infinite loop thread to check </a:t>
            </a:r>
            <a:r>
              <a:rPr kumimoji="1" lang="en-US" altLang="zh-CN" b="1" dirty="0"/>
              <a:t>QUEUE</a:t>
            </a:r>
          </a:p>
          <a:p>
            <a:pPr lvl="1"/>
            <a:r>
              <a:rPr kumimoji="1" lang="en-US" altLang="zh-CN" dirty="0"/>
              <a:t>If there is tensor, </a:t>
            </a:r>
          </a:p>
          <a:p>
            <a:pPr lvl="2"/>
            <a:r>
              <a:rPr kumimoji="1" lang="en-US" altLang="zh-CN" dirty="0"/>
              <a:t>Update the corresponding tensor</a:t>
            </a:r>
          </a:p>
          <a:p>
            <a:r>
              <a:rPr kumimoji="1" lang="en-US" altLang="zh-CN" dirty="0"/>
              <a:t>When asynchronized push pull, register the layer in </a:t>
            </a:r>
            <a:r>
              <a:rPr kumimoji="1" lang="en-US" altLang="zh-CN" b="1" dirty="0"/>
              <a:t>Queue</a:t>
            </a:r>
          </a:p>
          <a:p>
            <a:r>
              <a:rPr kumimoji="1" lang="en-US" altLang="zh-CN" dirty="0"/>
              <a:t>In step, remove default implementation</a:t>
            </a:r>
          </a:p>
          <a:p>
            <a:pPr lvl="1"/>
            <a:r>
              <a:rPr kumimoji="1" lang="en-US" altLang="zh-CN" dirty="0"/>
              <a:t>Do nothing for update (as this is done in the infinite loop).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85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93C31-0C4B-184E-A9DA-A0A16B9B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STEP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1D547-CD7E-5047-AB8F-B086EED4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 not asynchronized</a:t>
            </a:r>
          </a:p>
          <a:p>
            <a:r>
              <a:rPr kumimoji="1" lang="en-US" altLang="zh-CN" dirty="0"/>
              <a:t>This is done, but the previous is used to serve as a baseline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9A034-E2E7-7B42-8993-BAF74E94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44D2-EEFE-E943-B139-17B91E01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</a:p>
          <a:p>
            <a:r>
              <a:rPr kumimoji="1" lang="en-US" altLang="zh-CN" dirty="0"/>
              <a:t>Scheduling</a:t>
            </a:r>
          </a:p>
          <a:p>
            <a:r>
              <a:rPr kumimoji="1" lang="en-US" altLang="zh-CN" dirty="0"/>
              <a:t>Communication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BD8C7-35A4-0B4F-8987-BB6AC842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 (</a:t>
            </a:r>
            <a:r>
              <a:rPr kumimoji="1" lang="en-US" altLang="zh-CN" dirty="0" err="1"/>
              <a:t>Benchmark_bytes.py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2BDEA25-E31E-504B-80AD-09198F6D051C}"/>
              </a:ext>
            </a:extLst>
          </p:cNvPr>
          <p:cNvSpPr/>
          <p:nvPr/>
        </p:nvSpPr>
        <p:spPr>
          <a:xfrm>
            <a:off x="900113" y="2243131"/>
            <a:ext cx="1485900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bps.init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204089D-78E4-D94B-A54E-2973C6E69E1E}"/>
              </a:ext>
            </a:extLst>
          </p:cNvPr>
          <p:cNvSpPr/>
          <p:nvPr/>
        </p:nvSpPr>
        <p:spPr>
          <a:xfrm>
            <a:off x="292894" y="3409944"/>
            <a:ext cx="2700338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bps.broadcast_parameters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0EF688-5862-D848-A32F-0BA7DE7DB6E1}"/>
              </a:ext>
            </a:extLst>
          </p:cNvPr>
          <p:cNvSpPr/>
          <p:nvPr/>
        </p:nvSpPr>
        <p:spPr>
          <a:xfrm>
            <a:off x="103585" y="4681530"/>
            <a:ext cx="3078956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bps.broadcast_optimizer_state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4ED65F7-C2EB-0048-AAFE-D24D33D6D0C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643063" y="2886068"/>
            <a:ext cx="0" cy="5238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CC1360B-7CB9-214B-994B-2CC1FA9AFE3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643063" y="4052881"/>
            <a:ext cx="0" cy="6286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00F40BB-D733-5446-9051-E9C9CB43EC3D}"/>
              </a:ext>
            </a:extLst>
          </p:cNvPr>
          <p:cNvSpPr/>
          <p:nvPr/>
        </p:nvSpPr>
        <p:spPr>
          <a:xfrm>
            <a:off x="1244798" y="5910470"/>
            <a:ext cx="796528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B13ADDF-BDDC-E349-B6B3-430BE8B80E0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43063" y="5324467"/>
            <a:ext cx="0" cy="5860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7F7D695-E3DD-F44A-8773-68FD2F4C50DA}"/>
              </a:ext>
            </a:extLst>
          </p:cNvPr>
          <p:cNvSpPr txBox="1"/>
          <p:nvPr/>
        </p:nvSpPr>
        <p:spPr>
          <a:xfrm>
            <a:off x="4874419" y="1674915"/>
            <a:ext cx="2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bps: </a:t>
            </a:r>
            <a:r>
              <a:rPr lang="en-US" altLang="zh-CN" dirty="0" err="1"/>
              <a:t>byteps.torch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234CC38-9BC5-2641-BEE9-03D9BDECC298}"/>
              </a:ext>
            </a:extLst>
          </p:cNvPr>
          <p:cNvSpPr/>
          <p:nvPr/>
        </p:nvSpPr>
        <p:spPr>
          <a:xfrm>
            <a:off x="3128963" y="2243130"/>
            <a:ext cx="1485900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torch/</a:t>
            </a:r>
            <a:r>
              <a:rPr kumimoji="1" lang="en-US" altLang="zh-CN" dirty="0" err="1">
                <a:solidFill>
                  <a:schemeClr val="tx1"/>
                </a:solidFill>
              </a:rPr>
              <a:t>ops.py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FE6FFC6-1777-C448-A163-739D142BB0A7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2386013" y="2564599"/>
            <a:ext cx="74295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FE6FDC59-3F86-144B-8713-B86F527BBFB6}"/>
              </a:ext>
            </a:extLst>
          </p:cNvPr>
          <p:cNvSpPr/>
          <p:nvPr/>
        </p:nvSpPr>
        <p:spPr>
          <a:xfrm>
            <a:off x="5357813" y="2219016"/>
            <a:ext cx="1485900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common/__</a:t>
            </a:r>
            <a:r>
              <a:rPr kumimoji="1" lang="en-US" altLang="zh-CN" dirty="0" err="1">
                <a:solidFill>
                  <a:schemeClr val="tx1"/>
                </a:solidFill>
              </a:rPr>
              <a:t>init</a:t>
            </a:r>
            <a:r>
              <a:rPr kumimoji="1" lang="en-US" altLang="zh-CN" dirty="0">
                <a:solidFill>
                  <a:schemeClr val="tx1"/>
                </a:solidFill>
              </a:rPr>
              <a:t>__.</a:t>
            </a:r>
            <a:r>
              <a:rPr kumimoji="1" lang="en-US" altLang="zh-CN" dirty="0" err="1">
                <a:solidFill>
                  <a:schemeClr val="tx1"/>
                </a:solidFill>
              </a:rPr>
              <a:t>py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1C86826-4DED-E643-9654-7AD7A5C4103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614863" y="2540485"/>
            <a:ext cx="742950" cy="241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0766561-F908-CF42-A5E7-610833DA423E}"/>
              </a:ext>
            </a:extLst>
          </p:cNvPr>
          <p:cNvSpPr/>
          <p:nvPr/>
        </p:nvSpPr>
        <p:spPr>
          <a:xfrm>
            <a:off x="7586663" y="2243129"/>
            <a:ext cx="1485900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operations.cc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3E9EBCE-6D65-B340-B9B7-04567847FF63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843713" y="2540485"/>
            <a:ext cx="742950" cy="241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774287D-C97B-9641-B6D3-C1E50F015E3B}"/>
              </a:ext>
            </a:extLst>
          </p:cNvPr>
          <p:cNvSpPr/>
          <p:nvPr/>
        </p:nvSpPr>
        <p:spPr>
          <a:xfrm>
            <a:off x="9815513" y="2251046"/>
            <a:ext cx="1485900" cy="6429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byteps_init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FE2E01A-5F8E-254C-9612-3CB4F073C9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072563" y="2572514"/>
            <a:ext cx="74295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893C15A9-814F-174E-9653-37826DE7A0C1}"/>
              </a:ext>
            </a:extLst>
          </p:cNvPr>
          <p:cNvSpPr/>
          <p:nvPr/>
        </p:nvSpPr>
        <p:spPr>
          <a:xfrm>
            <a:off x="3674268" y="3409944"/>
            <a:ext cx="2066131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torch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__</a:t>
            </a:r>
            <a:r>
              <a:rPr kumimoji="1" lang="en-US" altLang="zh-CN" dirty="0" err="1">
                <a:solidFill>
                  <a:schemeClr val="tx1"/>
                </a:solidFill>
              </a:rPr>
              <a:t>init</a:t>
            </a:r>
            <a:r>
              <a:rPr kumimoji="1" lang="en-US" altLang="zh-CN" dirty="0">
                <a:solidFill>
                  <a:schemeClr val="tx1"/>
                </a:solidFill>
              </a:rPr>
              <a:t>__ =&gt; </a:t>
            </a:r>
            <a:r>
              <a:rPr kumimoji="1" lang="en-US" altLang="zh-CN" dirty="0" err="1">
                <a:solidFill>
                  <a:schemeClr val="tx1"/>
                </a:solidFill>
              </a:rPr>
              <a:t>ops.py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98D93F2-C35F-5941-BF27-A7085A3C9F86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2993232" y="3731413"/>
            <a:ext cx="6810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4468D97-DDA2-5147-9864-065B20DC3703}"/>
              </a:ext>
            </a:extLst>
          </p:cNvPr>
          <p:cNvSpPr txBox="1"/>
          <p:nvPr/>
        </p:nvSpPr>
        <p:spPr>
          <a:xfrm>
            <a:off x="1643062" y="3060037"/>
            <a:ext cx="54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Asynchronized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 synchronized for following operations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98F6498D-3FF0-0D48-8D8B-93ACFC1372F8}"/>
              </a:ext>
            </a:extLst>
          </p:cNvPr>
          <p:cNvSpPr/>
          <p:nvPr/>
        </p:nvSpPr>
        <p:spPr>
          <a:xfrm>
            <a:off x="6472238" y="3409944"/>
            <a:ext cx="1485900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torch</a:t>
            </a: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ops.cc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2EA5AB1-357D-DA4F-82CF-F691A6707377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5740399" y="3731413"/>
            <a:ext cx="73183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6A1233CA-6455-A542-8EB8-1140A103BB69}"/>
              </a:ext>
            </a:extLst>
          </p:cNvPr>
          <p:cNvSpPr/>
          <p:nvPr/>
        </p:nvSpPr>
        <p:spPr>
          <a:xfrm>
            <a:off x="8774115" y="3409944"/>
            <a:ext cx="1485900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operations.cc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9535FE7-9984-804E-A5AA-122832CBB86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58138" y="3731413"/>
            <a:ext cx="81597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34E875A5-A862-3B4D-824C-A7C9F03FF246}"/>
              </a:ext>
            </a:extLst>
          </p:cNvPr>
          <p:cNvSpPr/>
          <p:nvPr/>
        </p:nvSpPr>
        <p:spPr>
          <a:xfrm>
            <a:off x="10928128" y="3409943"/>
            <a:ext cx="1210128" cy="6429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Enqueue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Tensor()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74EBF45-1DDE-FB45-A36E-C40096AFFE0B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10260015" y="3731412"/>
            <a:ext cx="668113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2932F79B-C32E-134D-A0D0-2DC6B03DEB7B}"/>
              </a:ext>
            </a:extLst>
          </p:cNvPr>
          <p:cNvSpPr/>
          <p:nvPr/>
        </p:nvSpPr>
        <p:spPr>
          <a:xfrm>
            <a:off x="4219464" y="4681530"/>
            <a:ext cx="2066131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torch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__</a:t>
            </a:r>
            <a:r>
              <a:rPr kumimoji="1" lang="en-US" altLang="zh-CN" dirty="0" err="1">
                <a:solidFill>
                  <a:schemeClr val="tx1"/>
                </a:solidFill>
              </a:rPr>
              <a:t>init</a:t>
            </a:r>
            <a:r>
              <a:rPr kumimoji="1" lang="en-US" altLang="zh-CN" dirty="0">
                <a:solidFill>
                  <a:schemeClr val="tx1"/>
                </a:solidFill>
              </a:rPr>
              <a:t>__ =&gt; </a:t>
            </a:r>
            <a:r>
              <a:rPr kumimoji="1" lang="en-US" altLang="zh-CN" dirty="0" err="1">
                <a:solidFill>
                  <a:schemeClr val="tx1"/>
                </a:solidFill>
              </a:rPr>
              <a:t>ops.py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BE619E90-498E-F743-BA12-01D8DE0270E6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3182541" y="5002999"/>
            <a:ext cx="103692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C1179BC2-75EC-FB4D-B1EC-FDC1F93E97A1}"/>
              </a:ext>
            </a:extLst>
          </p:cNvPr>
          <p:cNvCxnSpPr>
            <a:stCxn id="55" idx="3"/>
            <a:endCxn id="35" idx="2"/>
          </p:cNvCxnSpPr>
          <p:nvPr/>
        </p:nvCxnSpPr>
        <p:spPr>
          <a:xfrm flipH="1" flipV="1">
            <a:off x="4707334" y="4052881"/>
            <a:ext cx="1578261" cy="950118"/>
          </a:xfrm>
          <a:prstGeom prst="curvedConnector4">
            <a:avLst>
              <a:gd name="adj1" fmla="val -14484"/>
              <a:gd name="adj2" fmla="val 6691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0615A76-A4E6-4C44-9EEC-D44E4EBAF0AE}"/>
              </a:ext>
            </a:extLst>
          </p:cNvPr>
          <p:cNvSpPr txBox="1"/>
          <p:nvPr/>
        </p:nvSpPr>
        <p:spPr>
          <a:xfrm>
            <a:off x="6732133" y="4818332"/>
            <a:ext cx="5459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Optimizer for the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Synchronized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Asynchronized optimizer</a:t>
            </a:r>
            <a:endParaRPr kumimoji="1" lang="zh-CN" altLang="en-US" dirty="0"/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261EF9E2-FB12-6648-ADE2-B5AF3A2760CB}"/>
              </a:ext>
            </a:extLst>
          </p:cNvPr>
          <p:cNvCxnSpPr>
            <a:cxnSpLocks/>
            <a:stCxn id="13" idx="3"/>
            <a:endCxn id="55" idx="2"/>
          </p:cNvCxnSpPr>
          <p:nvPr/>
        </p:nvCxnSpPr>
        <p:spPr>
          <a:xfrm flipV="1">
            <a:off x="2041326" y="5324467"/>
            <a:ext cx="3211204" cy="90747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8FCFD-3CFF-2744-9B7B-638194A7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Initialization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A4BD4E2-23BE-434F-BC13-7B7D5F915C28}"/>
              </a:ext>
            </a:extLst>
          </p:cNvPr>
          <p:cNvSpPr/>
          <p:nvPr/>
        </p:nvSpPr>
        <p:spPr>
          <a:xfrm>
            <a:off x="1194027" y="2214694"/>
            <a:ext cx="1485900" cy="6429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byteps_init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DFFFAC-4970-324B-80B2-631E4A9B1A6A}"/>
              </a:ext>
            </a:extLst>
          </p:cNvPr>
          <p:cNvSpPr txBox="1"/>
          <p:nvPr/>
        </p:nvSpPr>
        <p:spPr>
          <a:xfrm>
            <a:off x="687529" y="1889831"/>
            <a:ext cx="249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operations.cc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74627F-E1F4-FF45-815F-E8F1489DC895}"/>
              </a:ext>
            </a:extLst>
          </p:cNvPr>
          <p:cNvSpPr/>
          <p:nvPr/>
        </p:nvSpPr>
        <p:spPr>
          <a:xfrm>
            <a:off x="3466676" y="2214693"/>
            <a:ext cx="2068709" cy="6429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BytePSGlobal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Init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79CF54F-542C-EE4C-86FE-07F79D073D4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23727" y="2536161"/>
            <a:ext cx="74294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F78C9FA-DCF2-C740-92DA-FB878E02119F}"/>
              </a:ext>
            </a:extLst>
          </p:cNvPr>
          <p:cNvSpPr txBox="1"/>
          <p:nvPr/>
        </p:nvSpPr>
        <p:spPr>
          <a:xfrm>
            <a:off x="3251583" y="1889831"/>
            <a:ext cx="249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global.cc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28E160A-A21D-3B48-AB9F-63EB5C7AB82A}"/>
              </a:ext>
            </a:extLst>
          </p:cNvPr>
          <p:cNvSpPr/>
          <p:nvPr/>
        </p:nvSpPr>
        <p:spPr>
          <a:xfrm>
            <a:off x="6590884" y="2220132"/>
            <a:ext cx="2068709" cy="6429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Construct functions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0CA081-D683-4E41-9A12-8D44834A093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35385" y="2536162"/>
            <a:ext cx="1055499" cy="5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E0A3990-4CB1-A846-9C3D-ADF243A59F73}"/>
              </a:ext>
            </a:extLst>
          </p:cNvPr>
          <p:cNvSpPr txBox="1"/>
          <p:nvPr/>
        </p:nvSpPr>
        <p:spPr>
          <a:xfrm>
            <a:off x="6375790" y="1884393"/>
            <a:ext cx="249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operations.cc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C312115-D06C-2245-B5C9-01CDD8C217A2}"/>
              </a:ext>
            </a:extLst>
          </p:cNvPr>
          <p:cNvSpPr/>
          <p:nvPr/>
        </p:nvSpPr>
        <p:spPr>
          <a:xfrm>
            <a:off x="9301427" y="2220132"/>
            <a:ext cx="2068709" cy="6429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BytePSGlobal</a:t>
            </a:r>
            <a:r>
              <a:rPr kumimoji="1" lang="en-US" altLang="zh-CN" dirty="0">
                <a:solidFill>
                  <a:schemeClr val="bg1"/>
                </a:solidFill>
              </a:rPr>
              <a:t>::Start(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42D4E9-CD76-7E4A-B646-23BD2225FA1F}"/>
              </a:ext>
            </a:extLst>
          </p:cNvPr>
          <p:cNvSpPr txBox="1"/>
          <p:nvPr/>
        </p:nvSpPr>
        <p:spPr>
          <a:xfrm>
            <a:off x="9086334" y="1878941"/>
            <a:ext cx="249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global.cc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FEB83DD-D470-9343-B5BD-EE000B52A11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659593" y="2541601"/>
            <a:ext cx="64183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7DA07DD-9F57-7246-A866-1C6FEB2273CD}"/>
              </a:ext>
            </a:extLst>
          </p:cNvPr>
          <p:cNvSpPr/>
          <p:nvPr/>
        </p:nvSpPr>
        <p:spPr>
          <a:xfrm>
            <a:off x="3219003" y="3420692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BytePSCommSocket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init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E72DA26-58E9-EF4D-834D-1DC2E52FE5F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01030" y="2857630"/>
            <a:ext cx="1" cy="5630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F563DF3-C71D-724F-9045-3A15B3285159}"/>
              </a:ext>
            </a:extLst>
          </p:cNvPr>
          <p:cNvSpPr/>
          <p:nvPr/>
        </p:nvSpPr>
        <p:spPr>
          <a:xfrm>
            <a:off x="2601682" y="4671308"/>
            <a:ext cx="3798692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Initiate </a:t>
            </a:r>
            <a:r>
              <a:rPr kumimoji="1" lang="en-US" altLang="zh-CN" dirty="0" err="1">
                <a:solidFill>
                  <a:schemeClr val="bg1"/>
                </a:solidFill>
              </a:rPr>
              <a:t>PSlite</a:t>
            </a:r>
            <a:r>
              <a:rPr kumimoji="1" lang="en-US" altLang="zh-CN" dirty="0">
                <a:solidFill>
                  <a:schemeClr val="bg1"/>
                </a:solidFill>
              </a:rPr>
              <a:t> operations for distributed environment and local root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44909FA-1A03-EC4D-9CE0-E4FEEE1875CD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4501028" y="4063629"/>
            <a:ext cx="2" cy="6076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0A5BBDC-3F59-4246-B998-A1DF60B0E7CB}"/>
              </a:ext>
            </a:extLst>
          </p:cNvPr>
          <p:cNvSpPr/>
          <p:nvPr/>
        </p:nvSpPr>
        <p:spPr>
          <a:xfrm>
            <a:off x="2813793" y="5821810"/>
            <a:ext cx="3374471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Construct schedule queue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Defined in </a:t>
            </a:r>
            <a:r>
              <a:rPr kumimoji="1" lang="en-US" altLang="zh-CN" dirty="0" err="1">
                <a:solidFill>
                  <a:schemeClr val="bg1"/>
                </a:solidFill>
              </a:rPr>
              <a:t>common.h</a:t>
            </a:r>
            <a:r>
              <a:rPr kumimoji="1" lang="en-US" altLang="zh-CN" dirty="0">
                <a:solidFill>
                  <a:schemeClr val="bg1"/>
                </a:solidFill>
              </a:rPr>
              <a:t> (</a:t>
            </a:r>
            <a:r>
              <a:rPr kumimoji="1" lang="en-US" altLang="zh-CN" dirty="0" err="1">
                <a:solidFill>
                  <a:schemeClr val="bg1"/>
                </a:solidFill>
              </a:rPr>
              <a:t>QueueType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0156FC6-672D-334F-8B5F-374C3681573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501028" y="5314245"/>
            <a:ext cx="1" cy="50756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D4DF5AC-701B-E847-A03E-99CF3B7EFA15}"/>
              </a:ext>
            </a:extLst>
          </p:cNvPr>
          <p:cNvSpPr txBox="1"/>
          <p:nvPr/>
        </p:nvSpPr>
        <p:spPr>
          <a:xfrm>
            <a:off x="2723727" y="6464747"/>
            <a:ext cx="374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BytePSGlobal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CreateScheduledQueue</a:t>
            </a:r>
            <a:endParaRPr kumimoji="1" lang="en-US" altLang="zh-CN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6D4B76F-3B69-8548-B627-0F4833BDD0B5}"/>
              </a:ext>
            </a:extLst>
          </p:cNvPr>
          <p:cNvSpPr/>
          <p:nvPr/>
        </p:nvSpPr>
        <p:spPr>
          <a:xfrm>
            <a:off x="6639737" y="3013289"/>
            <a:ext cx="1971002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Push &amp; Pull in distributed mode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0464A6B-06F1-7C4E-9354-D530CC7F07FD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7625238" y="2863069"/>
            <a:ext cx="1" cy="150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7BF89D6D-CD9A-FE44-9B1F-7CFE0784D01E}"/>
              </a:ext>
            </a:extLst>
          </p:cNvPr>
          <p:cNvSpPr/>
          <p:nvPr/>
        </p:nvSpPr>
        <p:spPr>
          <a:xfrm>
            <a:off x="6639737" y="3857750"/>
            <a:ext cx="1971002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Cross-PCIe-switch reduce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27AE4DF-53F7-364A-B3FF-7A0C89F3E75A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7625238" y="3656226"/>
            <a:ext cx="0" cy="2015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0C240E3E-DA31-3346-8275-B2AC9CE3ED56}"/>
              </a:ext>
            </a:extLst>
          </p:cNvPr>
          <p:cNvSpPr/>
          <p:nvPr/>
        </p:nvSpPr>
        <p:spPr>
          <a:xfrm>
            <a:off x="6639737" y="4712202"/>
            <a:ext cx="1971002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Copy between GPU and CPU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6086223-3473-644F-A7D8-E6B8F1A403B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25238" y="4223096"/>
            <a:ext cx="0" cy="4891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D861A431-C0B1-9E41-AFD1-64DB9932A87D}"/>
              </a:ext>
            </a:extLst>
          </p:cNvPr>
          <p:cNvSpPr/>
          <p:nvPr/>
        </p:nvSpPr>
        <p:spPr>
          <a:xfrm>
            <a:off x="6652604" y="5610891"/>
            <a:ext cx="1971002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Per-PCIe-switch NCCL calls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62A0AC65-A526-2242-880A-D2E84139C35E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7625238" y="5355139"/>
            <a:ext cx="12867" cy="2557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D73B596-2B4C-2D42-9B5B-0483ACAA11B1}"/>
              </a:ext>
            </a:extLst>
          </p:cNvPr>
          <p:cNvSpPr txBox="1"/>
          <p:nvPr/>
        </p:nvSpPr>
        <p:spPr>
          <a:xfrm>
            <a:off x="5754044" y="6316169"/>
            <a:ext cx="374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Functions defined </a:t>
            </a:r>
          </a:p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 err="1"/>
              <a:t>core_loops.cc</a:t>
            </a:r>
            <a:endParaRPr kumimoji="1" lang="en-US" altLang="zh-CN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E347FBC5-D3C4-7C4C-A413-724C9EBA8DD9}"/>
              </a:ext>
            </a:extLst>
          </p:cNvPr>
          <p:cNvSpPr/>
          <p:nvPr/>
        </p:nvSpPr>
        <p:spPr>
          <a:xfrm>
            <a:off x="9086334" y="3568091"/>
            <a:ext cx="2498896" cy="9075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Create and launch a thread for each constructed function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797B476-1504-4240-AAE0-91352FE09FE9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10335782" y="2863069"/>
            <a:ext cx="0" cy="705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62E5C16-1234-774F-AE73-39EAC428A612}"/>
              </a:ext>
            </a:extLst>
          </p:cNvPr>
          <p:cNvSpPr txBox="1"/>
          <p:nvPr/>
        </p:nvSpPr>
        <p:spPr>
          <a:xfrm>
            <a:off x="3110896" y="3085610"/>
            <a:ext cx="278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communicator.cc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3F0C9-C956-A544-AF14-B36FDF42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BytePSGlobal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BE4105B-3CBF-D74D-AC59-507FBBC49E32}"/>
              </a:ext>
            </a:extLst>
          </p:cNvPr>
          <p:cNvSpPr/>
          <p:nvPr/>
        </p:nvSpPr>
        <p:spPr>
          <a:xfrm>
            <a:off x="671744" y="2424649"/>
            <a:ext cx="2564053" cy="6429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BytePSCommSocket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init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6708AB-33DE-E149-8A9E-987971D959D7}"/>
              </a:ext>
            </a:extLst>
          </p:cNvPr>
          <p:cNvSpPr txBox="1"/>
          <p:nvPr/>
        </p:nvSpPr>
        <p:spPr>
          <a:xfrm>
            <a:off x="563637" y="2089567"/>
            <a:ext cx="278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communicator.cc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DE517B0-1BD0-464F-AD6A-94401B1F9B30}"/>
              </a:ext>
            </a:extLst>
          </p:cNvPr>
          <p:cNvSpPr/>
          <p:nvPr/>
        </p:nvSpPr>
        <p:spPr>
          <a:xfrm>
            <a:off x="3681639" y="2414429"/>
            <a:ext cx="2564053" cy="6429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Initiate ranks, roles etc.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96DDA46-5E79-0343-9332-3F3EF3B0A35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235797" y="2735898"/>
            <a:ext cx="445842" cy="10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73623C8-2518-D047-A11B-DAAD1F5A57CD}"/>
              </a:ext>
            </a:extLst>
          </p:cNvPr>
          <p:cNvSpPr/>
          <p:nvPr/>
        </p:nvSpPr>
        <p:spPr>
          <a:xfrm>
            <a:off x="6616094" y="2424649"/>
            <a:ext cx="2564053" cy="6429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Initiate send/receive socket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814D855-1C18-8D4B-9AB7-60B1F468225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245692" y="2735898"/>
            <a:ext cx="370402" cy="102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E43D55C-6B1C-0840-8181-71A914B6BD84}"/>
              </a:ext>
            </a:extLst>
          </p:cNvPr>
          <p:cNvSpPr/>
          <p:nvPr/>
        </p:nvSpPr>
        <p:spPr>
          <a:xfrm>
            <a:off x="9550549" y="2410547"/>
            <a:ext cx="2564053" cy="6429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Start </a:t>
            </a:r>
            <a:r>
              <a:rPr kumimoji="1" lang="en-US" altLang="zh-CN" dirty="0" err="1">
                <a:solidFill>
                  <a:schemeClr val="bg1"/>
                </a:solidFill>
              </a:rPr>
              <a:t>startListenThread</a:t>
            </a:r>
            <a:r>
              <a:rPr kumimoji="1" lang="en-US" altLang="zh-CN" dirty="0">
                <a:solidFill>
                  <a:schemeClr val="bg1"/>
                </a:solidFill>
              </a:rPr>
              <a:t> for local root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123A777-46B9-D944-96F8-7B90EBEF62E3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9180147" y="2732016"/>
            <a:ext cx="370402" cy="141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D8CC2DF-2A23-FD4A-97EB-BDDE06142373}"/>
              </a:ext>
            </a:extLst>
          </p:cNvPr>
          <p:cNvSpPr/>
          <p:nvPr/>
        </p:nvSpPr>
        <p:spPr>
          <a:xfrm>
            <a:off x="3681638" y="3845235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Local rank is defined in BYTEPS_LOCAL_RANK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E913DB3-E2B1-B84C-B7B5-D008E731E1EC}"/>
              </a:ext>
            </a:extLst>
          </p:cNvPr>
          <p:cNvSpPr/>
          <p:nvPr/>
        </p:nvSpPr>
        <p:spPr>
          <a:xfrm>
            <a:off x="3681638" y="4844195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Local rank size is defined in BYTEPS_LOCAL_SIZE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56A42AA-EF71-9A47-A192-EB677A100FB8}"/>
              </a:ext>
            </a:extLst>
          </p:cNvPr>
          <p:cNvSpPr txBox="1"/>
          <p:nvPr/>
        </p:nvSpPr>
        <p:spPr>
          <a:xfrm>
            <a:off x="2379191" y="6025242"/>
            <a:ext cx="84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Multiple processes in a single node for multiple GPUs, i.e. homogeneous GPU environment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B3F1EA2-2AFA-4440-BEC3-6643E268D53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4963665" y="3057366"/>
            <a:ext cx="1" cy="787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95E914E-78D9-CA4E-8461-614C06D8620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963665" y="4488172"/>
            <a:ext cx="0" cy="3560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219C774-C0CB-344F-AB89-6EA0E4B2EBE7}"/>
              </a:ext>
            </a:extLst>
          </p:cNvPr>
          <p:cNvSpPr/>
          <p:nvPr/>
        </p:nvSpPr>
        <p:spPr>
          <a:xfrm>
            <a:off x="6616094" y="3845235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Local data exchange through file system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1EA6F4D-286B-E242-A3A4-24C7A2878858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7898121" y="3067586"/>
            <a:ext cx="0" cy="7776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428C66CE-1FFD-A147-BBAF-FD2686176759}"/>
              </a:ext>
            </a:extLst>
          </p:cNvPr>
          <p:cNvSpPr/>
          <p:nvPr/>
        </p:nvSpPr>
        <p:spPr>
          <a:xfrm>
            <a:off x="6616094" y="4844195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Local data exchange through file system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CD1D764-3FBE-8742-AB4B-FFBC61F4C128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7898121" y="4488172"/>
            <a:ext cx="0" cy="3560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8B4F75A-54D3-2E40-89C3-C5D99DE0C49E}"/>
              </a:ext>
            </a:extLst>
          </p:cNvPr>
          <p:cNvSpPr/>
          <p:nvPr/>
        </p:nvSpPr>
        <p:spPr>
          <a:xfrm>
            <a:off x="6691534" y="3144794"/>
            <a:ext cx="2372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/tmp/socket_send_</a:t>
            </a:r>
            <a:r>
              <a:rPr lang="en-US" altLang="zh-CN" dirty="0"/>
              <a:t>rank</a:t>
            </a:r>
          </a:p>
          <a:p>
            <a:r>
              <a:rPr lang="zh-CN" altLang="en-US" dirty="0"/>
              <a:t>/tmp/socket_</a:t>
            </a:r>
            <a:r>
              <a:rPr lang="en-US" altLang="zh-CN" dirty="0" err="1"/>
              <a:t>recv</a:t>
            </a:r>
            <a:r>
              <a:rPr lang="zh-CN" altLang="en-US" dirty="0"/>
              <a:t>_</a:t>
            </a:r>
            <a:r>
              <a:rPr lang="en-US" altLang="zh-CN" dirty="0"/>
              <a:t>rank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983A00A1-1301-0E4C-905C-0AD69C9A35A7}"/>
              </a:ext>
            </a:extLst>
          </p:cNvPr>
          <p:cNvSpPr/>
          <p:nvPr/>
        </p:nvSpPr>
        <p:spPr>
          <a:xfrm>
            <a:off x="9996200" y="583319"/>
            <a:ext cx="1744044" cy="2850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REDUCE_READY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EF96EF-E86C-BC4D-8492-4AD73E8CEC8C}"/>
              </a:ext>
            </a:extLst>
          </p:cNvPr>
          <p:cNvSpPr/>
          <p:nvPr/>
        </p:nvSpPr>
        <p:spPr>
          <a:xfrm>
            <a:off x="9996200" y="938000"/>
            <a:ext cx="1744044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PCIE_REDUCE_READY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F684D64-5BEA-E743-AD2D-66D8392727FB}"/>
              </a:ext>
            </a:extLst>
          </p:cNvPr>
          <p:cNvSpPr/>
          <p:nvPr/>
        </p:nvSpPr>
        <p:spPr>
          <a:xfrm>
            <a:off x="9996200" y="1654274"/>
            <a:ext cx="1744044" cy="3290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BCAST_READY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B8F68B15-3D86-4746-B28A-D7AD1057A170}"/>
              </a:ext>
            </a:extLst>
          </p:cNvPr>
          <p:cNvSpPr/>
          <p:nvPr/>
        </p:nvSpPr>
        <p:spPr>
          <a:xfrm>
            <a:off x="9996200" y="2037401"/>
            <a:ext cx="1744044" cy="2941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PUSH_READY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2A0D7B25-59C6-B44F-B919-3B17ECAA45F3}"/>
              </a:ext>
            </a:extLst>
          </p:cNvPr>
          <p:cNvSpPr/>
          <p:nvPr/>
        </p:nvSpPr>
        <p:spPr>
          <a:xfrm>
            <a:off x="9550548" y="3811490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BytePSGlobal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GetReduceTable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3C07C664-6D37-3C41-AB05-3DA5C7B74F04}"/>
              </a:ext>
            </a:extLst>
          </p:cNvPr>
          <p:cNvSpPr/>
          <p:nvPr/>
        </p:nvSpPr>
        <p:spPr>
          <a:xfrm>
            <a:off x="9550548" y="4846650"/>
            <a:ext cx="2564053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ReadyTable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AddReadyCount</a:t>
            </a:r>
            <a:r>
              <a:rPr kumimoji="1" lang="en-US" altLang="zh-CN" dirty="0">
                <a:solidFill>
                  <a:schemeClr val="bg1"/>
                </a:solidFill>
              </a:rPr>
              <a:t>(uint64_t key)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3296D9E-AC3B-424F-B4D1-8274C5BCE635}"/>
              </a:ext>
            </a:extLst>
          </p:cNvPr>
          <p:cNvSpPr txBox="1"/>
          <p:nvPr/>
        </p:nvSpPr>
        <p:spPr>
          <a:xfrm>
            <a:off x="9442442" y="3416183"/>
            <a:ext cx="278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global.h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451DAAB-30D3-AC44-BCCA-72EA69F2DF33}"/>
              </a:ext>
            </a:extLst>
          </p:cNvPr>
          <p:cNvSpPr txBox="1"/>
          <p:nvPr/>
        </p:nvSpPr>
        <p:spPr>
          <a:xfrm>
            <a:off x="9496868" y="4564625"/>
            <a:ext cx="278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ready_table.cc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673D0E9-6ABD-E24B-ABB2-F899F1302BF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0832574" y="3053484"/>
            <a:ext cx="2" cy="8019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7D76E3-F8BA-1F43-B41F-7E4BE7710A9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832575" y="4454427"/>
            <a:ext cx="35647" cy="4333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B46CFE9-04A3-DC4A-93A6-7B6C123DBD4C}"/>
              </a:ext>
            </a:extLst>
          </p:cNvPr>
          <p:cNvSpPr txBox="1"/>
          <p:nvPr/>
        </p:nvSpPr>
        <p:spPr>
          <a:xfrm>
            <a:off x="9496868" y="5606321"/>
            <a:ext cx="26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Used for get available 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15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04647-FD08-EA48-9E68-1EB87C9A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 schedule queue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9A95A2D-B07A-3F47-9324-0B817D6229AB}"/>
              </a:ext>
            </a:extLst>
          </p:cNvPr>
          <p:cNvSpPr/>
          <p:nvPr/>
        </p:nvSpPr>
        <p:spPr>
          <a:xfrm>
            <a:off x="913776" y="2214694"/>
            <a:ext cx="2319282" cy="1377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Construct schedule queue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Defined in </a:t>
            </a:r>
            <a:r>
              <a:rPr kumimoji="1" lang="en-US" altLang="zh-CN" dirty="0" err="1">
                <a:solidFill>
                  <a:schemeClr val="bg1"/>
                </a:solidFill>
              </a:rPr>
              <a:t>common.h</a:t>
            </a:r>
            <a:r>
              <a:rPr kumimoji="1" lang="en-US" altLang="zh-CN" dirty="0">
                <a:solidFill>
                  <a:schemeClr val="bg1"/>
                </a:solidFill>
              </a:rPr>
              <a:t> (</a:t>
            </a:r>
            <a:r>
              <a:rPr kumimoji="1" lang="en-US" altLang="zh-CN" dirty="0" err="1">
                <a:solidFill>
                  <a:schemeClr val="bg1"/>
                </a:solidFill>
              </a:rPr>
              <a:t>QueueType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8174AB-B563-A24C-BC3E-E867AFEA0457}"/>
              </a:ext>
            </a:extLst>
          </p:cNvPr>
          <p:cNvSpPr/>
          <p:nvPr/>
        </p:nvSpPr>
        <p:spPr>
          <a:xfrm>
            <a:off x="674602" y="3757302"/>
            <a:ext cx="27976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COORDINATE_REDUCE,</a:t>
            </a:r>
          </a:p>
          <a:p>
            <a:r>
              <a:rPr lang="zh-CN" altLang="en-US" dirty="0"/>
              <a:t>REDUCE,</a:t>
            </a:r>
          </a:p>
          <a:p>
            <a:r>
              <a:rPr lang="zh-CN" altLang="en-US" dirty="0"/>
              <a:t>COPYD2H,</a:t>
            </a:r>
          </a:p>
          <a:p>
            <a:r>
              <a:rPr lang="zh-CN" altLang="en-US" dirty="0"/>
              <a:t>PCIE_REDUCE,</a:t>
            </a:r>
          </a:p>
          <a:p>
            <a:r>
              <a:rPr lang="zh-CN" altLang="en-US" dirty="0"/>
              <a:t>COORDINATE_PUSH,</a:t>
            </a:r>
          </a:p>
          <a:p>
            <a:r>
              <a:rPr lang="zh-CN" altLang="en-US" dirty="0"/>
              <a:t>PUSH,</a:t>
            </a:r>
          </a:p>
          <a:p>
            <a:r>
              <a:rPr lang="zh-CN" altLang="en-US" dirty="0"/>
              <a:t>PULL,</a:t>
            </a:r>
          </a:p>
          <a:p>
            <a:r>
              <a:rPr lang="zh-CN" altLang="en-US" dirty="0"/>
              <a:t>COPYH2D,</a:t>
            </a:r>
          </a:p>
          <a:p>
            <a:r>
              <a:rPr lang="zh-CN" altLang="en-US" dirty="0"/>
              <a:t>COORDINATE_BROADCAST,</a:t>
            </a:r>
            <a:endParaRPr lang="en-US" altLang="zh-CN" dirty="0"/>
          </a:p>
          <a:p>
            <a:r>
              <a:rPr lang="zh-CN" altLang="en-US" dirty="0"/>
              <a:t>BROADCAST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C490C4C-CC38-A841-B1DA-8538EB589ADF}"/>
              </a:ext>
            </a:extLst>
          </p:cNvPr>
          <p:cNvSpPr/>
          <p:nvPr/>
        </p:nvSpPr>
        <p:spPr>
          <a:xfrm>
            <a:off x="4955267" y="2582021"/>
            <a:ext cx="4890862" cy="64293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Create a </a:t>
            </a:r>
            <a:r>
              <a:rPr kumimoji="1" lang="en-US" altLang="zh-CN" dirty="0" err="1">
                <a:solidFill>
                  <a:schemeClr val="bg1"/>
                </a:solidFill>
              </a:rPr>
              <a:t>BytePSScheduledQueue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BytePSScheduledQueue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530892-6D23-034F-B20F-CED4B6129497}"/>
              </a:ext>
            </a:extLst>
          </p:cNvPr>
          <p:cNvSpPr txBox="1"/>
          <p:nvPr/>
        </p:nvSpPr>
        <p:spPr>
          <a:xfrm>
            <a:off x="5844041" y="2181548"/>
            <a:ext cx="31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chemeClr val="tx1"/>
                </a:solidFill>
              </a:rPr>
              <a:t>common/</a:t>
            </a:r>
            <a:r>
              <a:rPr kumimoji="1" lang="en-US" altLang="zh-CN" dirty="0" err="1">
                <a:solidFill>
                  <a:schemeClr val="tx1"/>
                </a:solidFill>
              </a:rPr>
              <a:t>scheduled_queue.cc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F901706-B628-0844-932B-3EB63FCD3A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33058" y="2903490"/>
            <a:ext cx="172220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EB04A9A-62FA-4F41-8EAB-77798BE124F2}"/>
              </a:ext>
            </a:extLst>
          </p:cNvPr>
          <p:cNvSpPr/>
          <p:nvPr/>
        </p:nvSpPr>
        <p:spPr>
          <a:xfrm>
            <a:off x="4953679" y="4439455"/>
            <a:ext cx="4890862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Push in to _queues in </a:t>
            </a:r>
            <a:r>
              <a:rPr kumimoji="1" lang="en-US" altLang="zh-CN" dirty="0" err="1">
                <a:solidFill>
                  <a:schemeClr val="bg1"/>
                </a:solidFill>
              </a:rPr>
              <a:t>global.cc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C93F68B-0DF0-B347-8E91-4BB12907C6E0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7399110" y="3224958"/>
            <a:ext cx="1588" cy="12144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F655B5A-4B24-1740-813F-7EF38744F4FF}"/>
              </a:ext>
            </a:extLst>
          </p:cNvPr>
          <p:cNvSpPr txBox="1"/>
          <p:nvPr/>
        </p:nvSpPr>
        <p:spPr>
          <a:xfrm>
            <a:off x="5844041" y="5330786"/>
            <a:ext cx="311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synchronization or scheduling, this is only a ready 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27D1-4E36-EC4A-BE1C-C1EC6F34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Enqueue Tensor()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78FDC91-F382-0D41-93EE-4FF3FD639048}"/>
              </a:ext>
            </a:extLst>
          </p:cNvPr>
          <p:cNvSpPr/>
          <p:nvPr/>
        </p:nvSpPr>
        <p:spPr>
          <a:xfrm>
            <a:off x="1590945" y="2214694"/>
            <a:ext cx="1210128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Enqueue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Tensor()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BA0832-6E4F-7D4F-B369-A594348F1779}"/>
              </a:ext>
            </a:extLst>
          </p:cNvPr>
          <p:cNvSpPr/>
          <p:nvPr/>
        </p:nvSpPr>
        <p:spPr>
          <a:xfrm>
            <a:off x="1086410" y="1845362"/>
            <a:ext cx="221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common/</a:t>
            </a:r>
            <a:r>
              <a:rPr kumimoji="1" lang="en-US" altLang="zh-CN" dirty="0" err="1"/>
              <a:t>operations.cc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89ECCB9-3362-BA45-BB3F-28916D170737}"/>
              </a:ext>
            </a:extLst>
          </p:cNvPr>
          <p:cNvSpPr/>
          <p:nvPr/>
        </p:nvSpPr>
        <p:spPr>
          <a:xfrm>
            <a:off x="6266926" y="2170098"/>
            <a:ext cx="3833208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BytePSScheduledQueue</a:t>
            </a:r>
            <a:r>
              <a:rPr kumimoji="1" lang="en-US" altLang="zh-CN" dirty="0">
                <a:solidFill>
                  <a:schemeClr val="bg1"/>
                </a:solidFill>
              </a:rPr>
              <a:t>::</a:t>
            </a:r>
            <a:r>
              <a:rPr kumimoji="1" lang="en-US" altLang="zh-CN" dirty="0" err="1">
                <a:solidFill>
                  <a:schemeClr val="bg1"/>
                </a:solidFill>
              </a:rPr>
              <a:t>addTask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5EDB391-41CB-5D4D-9C1D-12A9173F123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01073" y="2536162"/>
            <a:ext cx="843275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0238D87C-AC57-3B4D-A46C-722B691CF590}"/>
              </a:ext>
            </a:extLst>
          </p:cNvPr>
          <p:cNvSpPr/>
          <p:nvPr/>
        </p:nvSpPr>
        <p:spPr>
          <a:xfrm>
            <a:off x="3644348" y="2170099"/>
            <a:ext cx="1444487" cy="6429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Partition tensor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0C6623B-7E6B-194E-B344-F2874BA88A23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088835" y="2491567"/>
            <a:ext cx="117809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2883F4F-7A46-044D-A60D-1E1C328BB188}"/>
              </a:ext>
            </a:extLst>
          </p:cNvPr>
          <p:cNvSpPr/>
          <p:nvPr/>
        </p:nvSpPr>
        <p:spPr>
          <a:xfrm>
            <a:off x="2926529" y="2905243"/>
            <a:ext cx="2872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Share memory</a:t>
            </a:r>
          </a:p>
          <a:p>
            <a:pPr algn="ctr"/>
            <a:r>
              <a:rPr kumimoji="1" lang="en-US" altLang="zh-CN" dirty="0"/>
              <a:t>Note the start and end points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2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3F80E-D798-2A49-B616-7B120EF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Node Single PCIE : </a:t>
            </a:r>
            <a:r>
              <a:rPr kumimoji="1" lang="en-US" altLang="zh-CN" dirty="0" err="1"/>
              <a:t>Core_loops.cc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C963A-75DF-1B41-A17B-0A21C181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19301"/>
            <a:ext cx="10364452" cy="46609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SignalRoot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Reduce</a:t>
            </a:r>
            <a:r>
              <a:rPr kumimoji="1" lang="en-US" altLang="zh-CN" dirty="0"/>
              <a:t> &amp; </a:t>
            </a:r>
            <a:r>
              <a:rPr kumimoji="1" lang="en-US" altLang="zh-CN" b="1" dirty="0"/>
              <a:t>broadcast</a:t>
            </a:r>
            <a:r>
              <a:rPr kumimoji="1" lang="en-US" altLang="zh-CN" dirty="0"/>
              <a:t> using NCCL and SIGNAL (File System within one node)</a:t>
            </a:r>
          </a:p>
          <a:p>
            <a:pPr lvl="2"/>
            <a:r>
              <a:rPr kumimoji="1" lang="en-US" altLang="zh-CN" dirty="0"/>
              <a:t>Get available task from </a:t>
            </a:r>
            <a:r>
              <a:rPr kumimoji="1" lang="en-US" altLang="zh-CN" b="1" dirty="0"/>
              <a:t>scheduled queue</a:t>
            </a:r>
            <a:r>
              <a:rPr kumimoji="1" lang="en-US" altLang="zh-CN" dirty="0"/>
              <a:t> for REDUCE or broadcast (Erase task)</a:t>
            </a:r>
          </a:p>
          <a:p>
            <a:pPr lvl="1"/>
            <a:r>
              <a:rPr kumimoji="1" lang="en-US" altLang="zh-CN" dirty="0"/>
              <a:t>Enqueue (</a:t>
            </a:r>
            <a:r>
              <a:rPr kumimoji="1" lang="en-US" altLang="zh-CN" b="1" dirty="0"/>
              <a:t>NCCL QUEUE</a:t>
            </a:r>
            <a:r>
              <a:rPr kumimoji="1" lang="en-US" altLang="zh-CN" dirty="0"/>
              <a:t>) Corresponding task (for synchronizing the execution of NCCL &amp; CUDA)</a:t>
            </a:r>
          </a:p>
          <a:p>
            <a:pPr lvl="2"/>
            <a:r>
              <a:rPr lang="en-US" altLang="zh-CN" dirty="0">
                <a:hlinkClick r:id="rId2"/>
              </a:rPr>
              <a:t>https://docs.nvidia.com/deeplearning/sdk/nccl-archived/nccl_205/nccl-developer-guide/index.html</a:t>
            </a:r>
            <a:endParaRPr kumimoji="1" lang="en-US" altLang="zh-CN" dirty="0"/>
          </a:p>
          <a:p>
            <a:r>
              <a:rPr kumimoji="1" lang="en-US" altLang="zh-CN" dirty="0"/>
              <a:t>All nodes</a:t>
            </a:r>
          </a:p>
          <a:p>
            <a:pPr lvl="1"/>
            <a:r>
              <a:rPr kumimoji="1" lang="en-US" altLang="zh-CN" dirty="0" err="1"/>
              <a:t>SyncNcclLoop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Synchronize the All tasks (in </a:t>
            </a:r>
            <a:r>
              <a:rPr kumimoji="1" lang="en-US" altLang="zh-CN" b="1" dirty="0"/>
              <a:t>NCCL QUEUE</a:t>
            </a:r>
            <a:r>
              <a:rPr kumimoji="1" lang="en-US" altLang="zh-CN" dirty="0"/>
              <a:t>) while execution</a:t>
            </a:r>
          </a:p>
          <a:p>
            <a:pPr lvl="2"/>
            <a:r>
              <a:rPr kumimoji="1" lang="en-US" altLang="zh-CN" dirty="0" err="1"/>
              <a:t>FinishOrProceed</a:t>
            </a:r>
            <a:r>
              <a:rPr kumimoji="1" lang="en-US" altLang="zh-CN" dirty="0"/>
              <a:t>(task);</a:t>
            </a:r>
          </a:p>
          <a:p>
            <a:pPr lvl="3"/>
            <a:r>
              <a:rPr kumimoji="1" lang="en-US" altLang="zh-CN" dirty="0"/>
              <a:t>If task is finished</a:t>
            </a:r>
          </a:p>
          <a:p>
            <a:pPr lvl="4"/>
            <a:r>
              <a:rPr kumimoji="1" lang="en-US" altLang="zh-CN" dirty="0"/>
              <a:t>Set finished</a:t>
            </a:r>
          </a:p>
          <a:p>
            <a:pPr lvl="4"/>
            <a:r>
              <a:rPr kumimoji="1" lang="en-US" altLang="zh-CN" dirty="0"/>
              <a:t>Copy results and remove the task</a:t>
            </a:r>
          </a:p>
          <a:p>
            <a:pPr lvl="3"/>
            <a:r>
              <a:rPr kumimoji="1" lang="en-US" altLang="zh-CN" dirty="0"/>
              <a:t>Else put the task in the next loop (</a:t>
            </a:r>
            <a:r>
              <a:rPr kumimoji="1" lang="en-US" altLang="zh-CN" b="1" dirty="0"/>
              <a:t>Scheduled QUEUE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2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076A-E955-3C4B-A8FC-F1A94E09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 Node Single PCIE : </a:t>
            </a:r>
            <a:r>
              <a:rPr kumimoji="1" lang="en-US" altLang="zh-CN" dirty="0" err="1"/>
              <a:t>Core_loops.cc</a:t>
            </a:r>
            <a:r>
              <a:rPr kumimoji="1" lang="en-US" altLang="zh-CN" dirty="0"/>
              <a:t> (continue)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1B835-E3CD-DD4B-895E-C349CEB0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Non SIGNAL root</a:t>
            </a:r>
          </a:p>
          <a:p>
            <a:pPr lvl="1"/>
            <a:r>
              <a:rPr kumimoji="1" lang="en-US" altLang="zh-CN" dirty="0"/>
              <a:t>Get Available task from </a:t>
            </a:r>
            <a:r>
              <a:rPr kumimoji="1" lang="en-US" altLang="zh-CN" b="1" dirty="0"/>
              <a:t>scheduled queue </a:t>
            </a:r>
            <a:r>
              <a:rPr kumimoji="1" lang="en-US" altLang="zh-CN" dirty="0"/>
              <a:t>For </a:t>
            </a:r>
            <a:r>
              <a:rPr kumimoji="1" lang="en-US" altLang="zh-CN" b="1" dirty="0"/>
              <a:t>COORDINATE REDUCE / broadcast</a:t>
            </a:r>
          </a:p>
          <a:p>
            <a:pPr lvl="2"/>
            <a:r>
              <a:rPr kumimoji="1" lang="en-US" altLang="zh-CN" dirty="0"/>
              <a:t>Erase task from scheduled queue</a:t>
            </a:r>
          </a:p>
          <a:p>
            <a:pPr lvl="1"/>
            <a:r>
              <a:rPr kumimoji="1" lang="en-US" altLang="zh-CN" dirty="0"/>
              <a:t>Check if the task is finished (</a:t>
            </a:r>
            <a:r>
              <a:rPr kumimoji="1" lang="en-US" altLang="zh-CN" dirty="0" err="1"/>
              <a:t>FinishOrProceed</a:t>
            </a:r>
            <a:r>
              <a:rPr kumimoji="1" lang="en-US" altLang="zh-CN" dirty="0"/>
              <a:t>(task);)</a:t>
            </a:r>
          </a:p>
          <a:p>
            <a:pPr lvl="2"/>
            <a:r>
              <a:rPr kumimoji="1" lang="en-US" altLang="zh-CN" dirty="0"/>
              <a:t>If the task is finished</a:t>
            </a:r>
          </a:p>
          <a:p>
            <a:pPr lvl="3"/>
            <a:r>
              <a:rPr kumimoji="1" lang="en-US" altLang="zh-CN" dirty="0"/>
              <a:t>Set FINISHED</a:t>
            </a:r>
          </a:p>
          <a:p>
            <a:pPr lvl="2"/>
            <a:r>
              <a:rPr kumimoji="1" lang="en-US" altLang="zh-CN" dirty="0"/>
              <a:t>Else</a:t>
            </a:r>
          </a:p>
          <a:p>
            <a:pPr lvl="3"/>
            <a:r>
              <a:rPr kumimoji="1" lang="en-US" altLang="zh-CN" dirty="0"/>
              <a:t>Put to next loop (Scheduled queue)</a:t>
            </a:r>
          </a:p>
          <a:p>
            <a:pPr lvl="1"/>
            <a:r>
              <a:rPr kumimoji="1" lang="en-US" altLang="zh-CN" dirty="0"/>
              <a:t>Send signal to Signal root For current result</a:t>
            </a:r>
          </a:p>
          <a:p>
            <a:pPr lvl="2"/>
            <a:r>
              <a:rPr kumimoji="1" lang="en-US" altLang="zh-CN" dirty="0"/>
              <a:t>REDUCE_READY</a:t>
            </a:r>
          </a:p>
          <a:p>
            <a:pPr lvl="2"/>
            <a:r>
              <a:rPr kumimoji="1" lang="en-US" altLang="zh-CN" dirty="0"/>
              <a:t>BCAST_READY</a:t>
            </a:r>
          </a:p>
          <a:p>
            <a:pPr lvl="1"/>
            <a:r>
              <a:rPr kumimoji="1" lang="en-US" altLang="zh-CN" dirty="0"/>
              <a:t>Do routine work</a:t>
            </a:r>
          </a:p>
          <a:p>
            <a:pPr lvl="2"/>
            <a:r>
              <a:rPr kumimoji="1" lang="en-US" altLang="zh-CN" dirty="0"/>
              <a:t>Broadcast for root reduce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2407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{279A6F78-FD40-E048-A8DC-1B788AF8C00D}tf10001073</Template>
  <TotalTime>3087</TotalTime>
  <Words>861</Words>
  <Application>Microsoft Macintosh PowerPoint</Application>
  <PresentationFormat>宽屏</PresentationFormat>
  <Paragraphs>168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Arial</vt:lpstr>
      <vt:lpstr>Tw Cen MT</vt:lpstr>
      <vt:lpstr>水滴</vt:lpstr>
      <vt:lpstr>Byteps Code Architecture</vt:lpstr>
      <vt:lpstr>Content</vt:lpstr>
      <vt:lpstr>Workflow (Benchmark_bytes.py)</vt:lpstr>
      <vt:lpstr>Initialization</vt:lpstr>
      <vt:lpstr>BytePSGlobal::Init()</vt:lpstr>
      <vt:lpstr>Construct schedule queue</vt:lpstr>
      <vt:lpstr>Enqueue Tensor()</vt:lpstr>
      <vt:lpstr>Single Node Single PCIE : Core_loops.cc</vt:lpstr>
      <vt:lpstr>Single Node Single PCIE : Core_loops.cc (continue)</vt:lpstr>
      <vt:lpstr>SINGLE NODE multiple PCIE</vt:lpstr>
      <vt:lpstr>Multiple nodes</vt:lpstr>
      <vt:lpstr>Asynchronized Optimizer </vt:lpstr>
      <vt:lpstr>NEXT STEP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Byteps Code Architecture</dc:title>
  <dc:creator>Microsoft Office 用户</dc:creator>
  <cp:lastModifiedBy>Microsoft Office 用户</cp:lastModifiedBy>
  <cp:revision>256</cp:revision>
  <dcterms:created xsi:type="dcterms:W3CDTF">2019-10-05T09:15:31Z</dcterms:created>
  <dcterms:modified xsi:type="dcterms:W3CDTF">2019-10-21T21:59:38Z</dcterms:modified>
</cp:coreProperties>
</file>