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0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1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7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5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33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28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9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49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0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88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0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F049-E718-482D-A611-6653CDA9C3F1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D458-FA18-41AF-980E-55E1BE9F2B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6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455" y="-1"/>
            <a:ext cx="4399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7200" b="1" dirty="0" smtClean="0">
                <a:solidFill>
                  <a:srgbClr val="827F7F"/>
                </a:solidFill>
              </a:rPr>
              <a:t>19%</a:t>
            </a:r>
          </a:p>
          <a:p>
            <a:r>
              <a:rPr lang="id-ID" dirty="0" smtClean="0">
                <a:solidFill>
                  <a:srgbClr val="827F7F"/>
                </a:solidFill>
              </a:rPr>
              <a:t>remaja menghabiskan waktu 5 jam/hari pada </a:t>
            </a:r>
            <a:r>
              <a:rPr lang="id-ID" i="1" dirty="0" smtClean="0">
                <a:solidFill>
                  <a:srgbClr val="827F7F"/>
                </a:solidFill>
              </a:rPr>
              <a:t>smartphone</a:t>
            </a:r>
            <a:r>
              <a:rPr lang="id-ID" dirty="0" smtClean="0">
                <a:solidFill>
                  <a:srgbClr val="827F7F"/>
                </a:solidFill>
              </a:rPr>
              <a:t>,</a:t>
            </a:r>
          </a:p>
          <a:p>
            <a:pPr algn="ctr"/>
            <a:endParaRPr lang="id-ID" b="1" dirty="0" smtClean="0">
              <a:solidFill>
                <a:srgbClr val="827F7F"/>
              </a:solidFill>
            </a:endParaRPr>
          </a:p>
          <a:p>
            <a:pPr algn="r"/>
            <a:r>
              <a:rPr lang="id-ID" sz="7200" b="1" dirty="0" smtClean="0">
                <a:solidFill>
                  <a:srgbClr val="827F7F"/>
                </a:solidFill>
              </a:rPr>
              <a:t>70%</a:t>
            </a:r>
          </a:p>
          <a:p>
            <a:pPr algn="r"/>
            <a:r>
              <a:rPr lang="id-ID" dirty="0" smtClean="0">
                <a:solidFill>
                  <a:srgbClr val="827F7F"/>
                </a:solidFill>
              </a:rPr>
              <a:t>di antara mereka lebih berpotensi memiliki pemikiran </a:t>
            </a:r>
            <a:r>
              <a:rPr lang="id-ID" b="1" dirty="0" smtClean="0">
                <a:solidFill>
                  <a:srgbClr val="827F7F"/>
                </a:solidFill>
              </a:rPr>
              <a:t>bunuh diri </a:t>
            </a:r>
            <a:r>
              <a:rPr lang="id-ID" dirty="0" smtClean="0">
                <a:solidFill>
                  <a:srgbClr val="827F7F"/>
                </a:solidFill>
              </a:rPr>
              <a:t>dibanding pengguna </a:t>
            </a:r>
            <a:r>
              <a:rPr lang="id-ID" i="1" dirty="0" smtClean="0">
                <a:solidFill>
                  <a:srgbClr val="827F7F"/>
                </a:solidFill>
              </a:rPr>
              <a:t>smartphone </a:t>
            </a:r>
            <a:r>
              <a:rPr lang="id-ID" dirty="0" smtClean="0">
                <a:solidFill>
                  <a:srgbClr val="827F7F"/>
                </a:solidFill>
              </a:rPr>
              <a:t>1 jam/hari.</a:t>
            </a:r>
          </a:p>
          <a:p>
            <a:pPr algn="r"/>
            <a:endParaRPr lang="id-ID" b="1" dirty="0" smtClean="0">
              <a:solidFill>
                <a:srgbClr val="827F7F"/>
              </a:solidFill>
            </a:endParaRPr>
          </a:p>
          <a:p>
            <a:pPr algn="r"/>
            <a:endParaRPr lang="id-ID" b="1" dirty="0">
              <a:solidFill>
                <a:srgbClr val="827F7F"/>
              </a:solidFill>
            </a:endParaRPr>
          </a:p>
          <a:p>
            <a:pPr algn="ctr"/>
            <a:r>
              <a:rPr lang="id-ID" b="1" dirty="0" smtClean="0">
                <a:solidFill>
                  <a:srgbClr val="827F7F"/>
                </a:solidFill>
              </a:rPr>
              <a:t>- </a:t>
            </a:r>
            <a:r>
              <a:rPr lang="id-ID" dirty="0" smtClean="0">
                <a:solidFill>
                  <a:srgbClr val="827F7F"/>
                </a:solidFill>
              </a:rPr>
              <a:t>Jurnal </a:t>
            </a:r>
            <a:r>
              <a:rPr lang="id-ID" i="1" dirty="0" smtClean="0">
                <a:solidFill>
                  <a:srgbClr val="827F7F"/>
                </a:solidFill>
              </a:rPr>
              <a:t>Clinical Psychological Science</a:t>
            </a:r>
            <a:endParaRPr lang="id-ID" i="1" dirty="0">
              <a:solidFill>
                <a:srgbClr val="82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9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455" y="-3"/>
            <a:ext cx="4400552" cy="6858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200" b="1" i="1" dirty="0" smtClean="0">
                <a:solidFill>
                  <a:srgbClr val="827F7F"/>
                </a:solidFill>
              </a:rPr>
              <a:t>Instagram</a:t>
            </a:r>
          </a:p>
          <a:p>
            <a:pPr algn="ctr"/>
            <a:r>
              <a:rPr lang="id-ID" i="1" dirty="0" smtClean="0">
                <a:solidFill>
                  <a:srgbClr val="827F7F"/>
                </a:solidFill>
              </a:rPr>
              <a:t>is worst for young mental health</a:t>
            </a:r>
            <a:r>
              <a:rPr lang="id-ID" dirty="0" smtClean="0">
                <a:solidFill>
                  <a:srgbClr val="827F7F"/>
                </a:solidFill>
              </a:rPr>
              <a:t>.</a:t>
            </a:r>
          </a:p>
          <a:p>
            <a:pPr algn="ctr"/>
            <a:endParaRPr lang="id-ID" dirty="0" smtClean="0">
              <a:solidFill>
                <a:srgbClr val="827F7F"/>
              </a:solidFill>
            </a:endParaRPr>
          </a:p>
          <a:p>
            <a:pPr algn="ctr"/>
            <a:endParaRPr lang="id-ID" dirty="0">
              <a:solidFill>
                <a:srgbClr val="827F7F"/>
              </a:solidFill>
            </a:endParaRPr>
          </a:p>
          <a:p>
            <a:pPr algn="ctr"/>
            <a:r>
              <a:rPr lang="id-ID" dirty="0" smtClean="0">
                <a:solidFill>
                  <a:srgbClr val="827F7F"/>
                </a:solidFill>
              </a:rPr>
              <a:t>- BBC, 19 Mei 2019</a:t>
            </a:r>
            <a:endParaRPr lang="id-ID" dirty="0">
              <a:solidFill>
                <a:srgbClr val="82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7200" b="1" dirty="0" smtClean="0">
            <a:solidFill>
              <a:srgbClr val="827F7F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Suzane Graciella Ringoringo</dc:creator>
  <cp:lastModifiedBy>Helena Suzane Graciella Ringoringo</cp:lastModifiedBy>
  <cp:revision>4</cp:revision>
  <dcterms:created xsi:type="dcterms:W3CDTF">2019-04-27T10:55:15Z</dcterms:created>
  <dcterms:modified xsi:type="dcterms:W3CDTF">2019-04-27T15:46:51Z</dcterms:modified>
</cp:coreProperties>
</file>