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2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Arimo" panose="020B0604020202020204" charset="0"/>
      <p:regular r:id="rId8"/>
    </p:embeddedFont>
    <p:embeddedFont>
      <p:font typeface="Nunito" pitchFamily="2" charset="0"/>
      <p:regular r:id="rId9"/>
      <p:bold r:id="rId10"/>
      <p:italic r:id="rId11"/>
      <p:boldItalic r:id="rId12"/>
    </p:embeddedFont>
    <p:embeddedFont>
      <p:font typeface="Open Sans Light" panose="020B0306030504020204" pitchFamily="34" charset="0"/>
      <p:regular r:id="rId13"/>
      <p:italic r:id="rId14"/>
    </p:embeddedFont>
    <p:embeddedFont>
      <p:font typeface="Open Sans Light Bold" panose="020B0604020202020204" charset="0"/>
      <p:regular r:id="rId15"/>
    </p:embeddedFont>
    <p:embeddedFont>
      <p:font typeface="Trebuchet MS" panose="020B0603020202020204" pitchFamily="34" charset="0"/>
      <p:regular r:id="rId16"/>
      <p:bold r:id="rId17"/>
      <p:italic r:id="rId18"/>
      <p:boldItalic r:id="rId19"/>
    </p:embeddedFont>
    <p:embeddedFont>
      <p:font typeface="Wingdings 3" panose="05040102010807070707" pitchFamily="18" charset="2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EA2071-86A1-4526-976D-B9DD303627D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0859940-EBCC-4E1F-9E0B-EFCF95E9BC30}">
      <dgm:prSet/>
      <dgm:spPr/>
      <dgm:t>
        <a:bodyPr/>
        <a:lstStyle/>
        <a:p>
          <a:r>
            <a:rPr lang="en-US" b="0" i="0"/>
            <a:t>6 Relationships :  </a:t>
          </a:r>
          <a:endParaRPr lang="en-US"/>
        </a:p>
      </dgm:t>
    </dgm:pt>
    <dgm:pt modelId="{B44EB19C-6E04-4287-AD78-F1052975D1CC}" type="parTrans" cxnId="{8B222F93-4F01-4BB1-90E4-880FDBF4CA15}">
      <dgm:prSet/>
      <dgm:spPr/>
      <dgm:t>
        <a:bodyPr/>
        <a:lstStyle/>
        <a:p>
          <a:endParaRPr lang="en-US"/>
        </a:p>
      </dgm:t>
    </dgm:pt>
    <dgm:pt modelId="{C66D5A50-D24D-438C-8146-57568A9D1ED5}" type="sibTrans" cxnId="{8B222F93-4F01-4BB1-90E4-880FDBF4CA15}">
      <dgm:prSet/>
      <dgm:spPr/>
      <dgm:t>
        <a:bodyPr/>
        <a:lstStyle/>
        <a:p>
          <a:endParaRPr lang="en-US"/>
        </a:p>
      </dgm:t>
    </dgm:pt>
    <dgm:pt modelId="{888AA9B5-3C2E-4AE6-9FF5-E11416EA7A75}">
      <dgm:prSet/>
      <dgm:spPr/>
      <dgm:t>
        <a:bodyPr/>
        <a:lstStyle/>
        <a:p>
          <a:r>
            <a:rPr lang="en-US" b="0" i="0"/>
            <a:t>- The relationship between Customer and Booking is (1:N). </a:t>
          </a:r>
          <a:endParaRPr lang="en-US"/>
        </a:p>
      </dgm:t>
    </dgm:pt>
    <dgm:pt modelId="{7CA9D812-C315-4CC7-BBA2-F7628787D824}" type="parTrans" cxnId="{7B351712-57DD-4351-80D8-909C05619EAB}">
      <dgm:prSet/>
      <dgm:spPr/>
      <dgm:t>
        <a:bodyPr/>
        <a:lstStyle/>
        <a:p>
          <a:endParaRPr lang="en-US"/>
        </a:p>
      </dgm:t>
    </dgm:pt>
    <dgm:pt modelId="{54C220F0-F943-4412-BB38-CF2DDD5DE95E}" type="sibTrans" cxnId="{7B351712-57DD-4351-80D8-909C05619EAB}">
      <dgm:prSet/>
      <dgm:spPr/>
      <dgm:t>
        <a:bodyPr/>
        <a:lstStyle/>
        <a:p>
          <a:endParaRPr lang="en-US"/>
        </a:p>
      </dgm:t>
    </dgm:pt>
    <dgm:pt modelId="{C61B895D-5C3D-45BE-A585-76499C4F39E6}">
      <dgm:prSet/>
      <dgm:spPr/>
      <dgm:t>
        <a:bodyPr/>
        <a:lstStyle/>
        <a:p>
          <a:r>
            <a:rPr lang="en-US" b="0" i="0"/>
            <a:t>- The relationship between Payment and Booking is (1:1).</a:t>
          </a:r>
          <a:endParaRPr lang="en-US"/>
        </a:p>
      </dgm:t>
    </dgm:pt>
    <dgm:pt modelId="{4259FBBC-F3B5-4C40-896E-31560E12D20B}" type="parTrans" cxnId="{21954845-3623-4694-9DCD-3D381F6FDE2C}">
      <dgm:prSet/>
      <dgm:spPr/>
      <dgm:t>
        <a:bodyPr/>
        <a:lstStyle/>
        <a:p>
          <a:endParaRPr lang="en-US"/>
        </a:p>
      </dgm:t>
    </dgm:pt>
    <dgm:pt modelId="{291E3198-7584-4368-B8BC-C4BD62399287}" type="sibTrans" cxnId="{21954845-3623-4694-9DCD-3D381F6FDE2C}">
      <dgm:prSet/>
      <dgm:spPr/>
      <dgm:t>
        <a:bodyPr/>
        <a:lstStyle/>
        <a:p>
          <a:endParaRPr lang="en-US"/>
        </a:p>
      </dgm:t>
    </dgm:pt>
    <dgm:pt modelId="{27B285CB-8428-4152-97DA-D86775635474}">
      <dgm:prSet/>
      <dgm:spPr/>
      <dgm:t>
        <a:bodyPr/>
        <a:lstStyle/>
        <a:p>
          <a:r>
            <a:rPr lang="en-US"/>
            <a:t>- </a:t>
          </a:r>
          <a:r>
            <a:rPr lang="en-US" b="0" i="0"/>
            <a:t>The relationship between Cars and Booking is (1:N). </a:t>
          </a:r>
          <a:endParaRPr lang="en-US"/>
        </a:p>
      </dgm:t>
    </dgm:pt>
    <dgm:pt modelId="{DAB82545-CC62-4482-BA26-D4D9E518F580}" type="parTrans" cxnId="{E2A256FB-4278-4848-BF4A-68FCD3F78072}">
      <dgm:prSet/>
      <dgm:spPr/>
      <dgm:t>
        <a:bodyPr/>
        <a:lstStyle/>
        <a:p>
          <a:endParaRPr lang="en-US"/>
        </a:p>
      </dgm:t>
    </dgm:pt>
    <dgm:pt modelId="{C5F21798-C11A-4B59-BCF9-08F05E262D4B}" type="sibTrans" cxnId="{E2A256FB-4278-4848-BF4A-68FCD3F78072}">
      <dgm:prSet/>
      <dgm:spPr/>
      <dgm:t>
        <a:bodyPr/>
        <a:lstStyle/>
        <a:p>
          <a:endParaRPr lang="en-US"/>
        </a:p>
      </dgm:t>
    </dgm:pt>
    <dgm:pt modelId="{61E41026-CDA0-4EA2-BE80-42D2248D02B2}">
      <dgm:prSet/>
      <dgm:spPr/>
      <dgm:t>
        <a:bodyPr/>
        <a:lstStyle/>
        <a:p>
          <a:r>
            <a:rPr lang="en-US" b="0" i="0"/>
            <a:t>- The relationship between Location and cars is (1:N). </a:t>
          </a:r>
          <a:endParaRPr lang="en-US"/>
        </a:p>
      </dgm:t>
    </dgm:pt>
    <dgm:pt modelId="{2F4AC3DE-E7EE-4C09-862F-018E1DA7DE08}" type="parTrans" cxnId="{570D1851-5FF7-4243-838E-5A5728B8AC6D}">
      <dgm:prSet/>
      <dgm:spPr/>
      <dgm:t>
        <a:bodyPr/>
        <a:lstStyle/>
        <a:p>
          <a:endParaRPr lang="en-US"/>
        </a:p>
      </dgm:t>
    </dgm:pt>
    <dgm:pt modelId="{0DBC2110-72F1-4EAC-A024-99BEB5D1EBBE}" type="sibTrans" cxnId="{570D1851-5FF7-4243-838E-5A5728B8AC6D}">
      <dgm:prSet/>
      <dgm:spPr/>
      <dgm:t>
        <a:bodyPr/>
        <a:lstStyle/>
        <a:p>
          <a:endParaRPr lang="en-US"/>
        </a:p>
      </dgm:t>
    </dgm:pt>
    <dgm:pt modelId="{5EE2C057-7B21-4CFB-89CC-3446060C0EE5}">
      <dgm:prSet/>
      <dgm:spPr/>
      <dgm:t>
        <a:bodyPr/>
        <a:lstStyle/>
        <a:p>
          <a:r>
            <a:rPr lang="en-US" b="0" i="0"/>
            <a:t>- The relationship between CarAvailablity and Cars is (1:N) </a:t>
          </a:r>
          <a:endParaRPr lang="en-US"/>
        </a:p>
      </dgm:t>
    </dgm:pt>
    <dgm:pt modelId="{BCA87EF7-0450-4240-8F49-4704441DF806}" type="parTrans" cxnId="{F9514E33-717F-47CC-97AC-B838941E46B8}">
      <dgm:prSet/>
      <dgm:spPr/>
      <dgm:t>
        <a:bodyPr/>
        <a:lstStyle/>
        <a:p>
          <a:endParaRPr lang="en-US"/>
        </a:p>
      </dgm:t>
    </dgm:pt>
    <dgm:pt modelId="{5F1F457D-138D-4566-91B5-B9E4120E7E51}" type="sibTrans" cxnId="{F9514E33-717F-47CC-97AC-B838941E46B8}">
      <dgm:prSet/>
      <dgm:spPr/>
      <dgm:t>
        <a:bodyPr/>
        <a:lstStyle/>
        <a:p>
          <a:endParaRPr lang="en-US"/>
        </a:p>
      </dgm:t>
    </dgm:pt>
    <dgm:pt modelId="{84C015BC-242E-48BD-8ED2-6453D96C3927}">
      <dgm:prSet/>
      <dgm:spPr/>
      <dgm:t>
        <a:bodyPr/>
        <a:lstStyle/>
        <a:p>
          <a:r>
            <a:rPr lang="en-US" b="0" i="0"/>
            <a:t>- The relationship between Location and Booking is (1:N).</a:t>
          </a:r>
          <a:endParaRPr lang="en-US"/>
        </a:p>
      </dgm:t>
    </dgm:pt>
    <dgm:pt modelId="{89F06C5D-CE75-49D7-88D7-F659621732A5}" type="parTrans" cxnId="{B588D9E7-E820-49BF-8E42-DFBC68C4F14D}">
      <dgm:prSet/>
      <dgm:spPr/>
      <dgm:t>
        <a:bodyPr/>
        <a:lstStyle/>
        <a:p>
          <a:endParaRPr lang="en-US"/>
        </a:p>
      </dgm:t>
    </dgm:pt>
    <dgm:pt modelId="{181AD573-55B8-4A6D-B3F9-B937F9DC17AF}" type="sibTrans" cxnId="{B588D9E7-E820-49BF-8E42-DFBC68C4F14D}">
      <dgm:prSet/>
      <dgm:spPr/>
      <dgm:t>
        <a:bodyPr/>
        <a:lstStyle/>
        <a:p>
          <a:endParaRPr lang="en-US"/>
        </a:p>
      </dgm:t>
    </dgm:pt>
    <dgm:pt modelId="{CAC1B8A9-18CA-4EFB-809A-050724F10C25}" type="pres">
      <dgm:prSet presAssocID="{F0EA2071-86A1-4526-976D-B9DD303627D7}" presName="linear" presStyleCnt="0">
        <dgm:presLayoutVars>
          <dgm:animLvl val="lvl"/>
          <dgm:resizeHandles val="exact"/>
        </dgm:presLayoutVars>
      </dgm:prSet>
      <dgm:spPr/>
    </dgm:pt>
    <dgm:pt modelId="{707A6110-2523-42A1-9C25-8C59114505F3}" type="pres">
      <dgm:prSet presAssocID="{A0859940-EBCC-4E1F-9E0B-EFCF95E9BC30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1FA463B5-601A-4A15-BBDF-608D21EBAB24}" type="pres">
      <dgm:prSet presAssocID="{C66D5A50-D24D-438C-8146-57568A9D1ED5}" presName="spacer" presStyleCnt="0"/>
      <dgm:spPr/>
    </dgm:pt>
    <dgm:pt modelId="{5051CBD6-17A5-435D-B8BA-6BD71D2A8AA5}" type="pres">
      <dgm:prSet presAssocID="{888AA9B5-3C2E-4AE6-9FF5-E11416EA7A75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ACA4615B-724C-49AB-81A7-5A66A0E4CD5C}" type="pres">
      <dgm:prSet presAssocID="{54C220F0-F943-4412-BB38-CF2DDD5DE95E}" presName="spacer" presStyleCnt="0"/>
      <dgm:spPr/>
    </dgm:pt>
    <dgm:pt modelId="{F8B8AD71-DF61-4B55-BB5F-00E191957E55}" type="pres">
      <dgm:prSet presAssocID="{C61B895D-5C3D-45BE-A585-76499C4F39E6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DD03C262-007E-4070-8DCC-F56711BF8333}" type="pres">
      <dgm:prSet presAssocID="{291E3198-7584-4368-B8BC-C4BD62399287}" presName="spacer" presStyleCnt="0"/>
      <dgm:spPr/>
    </dgm:pt>
    <dgm:pt modelId="{918144E0-EA40-4791-A2F1-DD032A58D65F}" type="pres">
      <dgm:prSet presAssocID="{27B285CB-8428-4152-97DA-D8677563547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110A366-3464-45F2-8E6E-D7436794BDF3}" type="pres">
      <dgm:prSet presAssocID="{C5F21798-C11A-4B59-BCF9-08F05E262D4B}" presName="spacer" presStyleCnt="0"/>
      <dgm:spPr/>
    </dgm:pt>
    <dgm:pt modelId="{E3AFEC23-322D-4577-B9C8-4BE71E8400D0}" type="pres">
      <dgm:prSet presAssocID="{61E41026-CDA0-4EA2-BE80-42D2248D02B2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A475B0C0-F264-429C-94F1-E5B1CFDB1899}" type="pres">
      <dgm:prSet presAssocID="{0DBC2110-72F1-4EAC-A024-99BEB5D1EBBE}" presName="spacer" presStyleCnt="0"/>
      <dgm:spPr/>
    </dgm:pt>
    <dgm:pt modelId="{52733D13-B26B-4714-A307-94E63E92252A}" type="pres">
      <dgm:prSet presAssocID="{5EE2C057-7B21-4CFB-89CC-3446060C0EE5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22C5322E-E25B-4EEB-8035-CC6873173EDE}" type="pres">
      <dgm:prSet presAssocID="{5F1F457D-138D-4566-91B5-B9E4120E7E51}" presName="spacer" presStyleCnt="0"/>
      <dgm:spPr/>
    </dgm:pt>
    <dgm:pt modelId="{5D2C5A9E-B2EA-45B0-BC95-1268DD278AE4}" type="pres">
      <dgm:prSet presAssocID="{84C015BC-242E-48BD-8ED2-6453D96C392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2502A307-35D2-4BEC-A3BB-86E890EA8E21}" type="presOf" srcId="{27B285CB-8428-4152-97DA-D86775635474}" destId="{918144E0-EA40-4791-A2F1-DD032A58D65F}" srcOrd="0" destOrd="0" presId="urn:microsoft.com/office/officeart/2005/8/layout/vList2"/>
    <dgm:cxn modelId="{7B351712-57DD-4351-80D8-909C05619EAB}" srcId="{F0EA2071-86A1-4526-976D-B9DD303627D7}" destId="{888AA9B5-3C2E-4AE6-9FF5-E11416EA7A75}" srcOrd="1" destOrd="0" parTransId="{7CA9D812-C315-4CC7-BBA2-F7628787D824}" sibTransId="{54C220F0-F943-4412-BB38-CF2DDD5DE95E}"/>
    <dgm:cxn modelId="{E44ADC14-0A4F-499D-B87F-21000D9D6F7F}" type="presOf" srcId="{C61B895D-5C3D-45BE-A585-76499C4F39E6}" destId="{F8B8AD71-DF61-4B55-BB5F-00E191957E55}" srcOrd="0" destOrd="0" presId="urn:microsoft.com/office/officeart/2005/8/layout/vList2"/>
    <dgm:cxn modelId="{F9514E33-717F-47CC-97AC-B838941E46B8}" srcId="{F0EA2071-86A1-4526-976D-B9DD303627D7}" destId="{5EE2C057-7B21-4CFB-89CC-3446060C0EE5}" srcOrd="5" destOrd="0" parTransId="{BCA87EF7-0450-4240-8F49-4704441DF806}" sibTransId="{5F1F457D-138D-4566-91B5-B9E4120E7E51}"/>
    <dgm:cxn modelId="{21954845-3623-4694-9DCD-3D381F6FDE2C}" srcId="{F0EA2071-86A1-4526-976D-B9DD303627D7}" destId="{C61B895D-5C3D-45BE-A585-76499C4F39E6}" srcOrd="2" destOrd="0" parTransId="{4259FBBC-F3B5-4C40-896E-31560E12D20B}" sibTransId="{291E3198-7584-4368-B8BC-C4BD62399287}"/>
    <dgm:cxn modelId="{570D1851-5FF7-4243-838E-5A5728B8AC6D}" srcId="{F0EA2071-86A1-4526-976D-B9DD303627D7}" destId="{61E41026-CDA0-4EA2-BE80-42D2248D02B2}" srcOrd="4" destOrd="0" parTransId="{2F4AC3DE-E7EE-4C09-862F-018E1DA7DE08}" sibTransId="{0DBC2110-72F1-4EAC-A024-99BEB5D1EBBE}"/>
    <dgm:cxn modelId="{CEA89F81-EF53-4797-ABFA-B1CB3E5872E2}" type="presOf" srcId="{F0EA2071-86A1-4526-976D-B9DD303627D7}" destId="{CAC1B8A9-18CA-4EFB-809A-050724F10C25}" srcOrd="0" destOrd="0" presId="urn:microsoft.com/office/officeart/2005/8/layout/vList2"/>
    <dgm:cxn modelId="{8B222F93-4F01-4BB1-90E4-880FDBF4CA15}" srcId="{F0EA2071-86A1-4526-976D-B9DD303627D7}" destId="{A0859940-EBCC-4E1F-9E0B-EFCF95E9BC30}" srcOrd="0" destOrd="0" parTransId="{B44EB19C-6E04-4287-AD78-F1052975D1CC}" sibTransId="{C66D5A50-D24D-438C-8146-57568A9D1ED5}"/>
    <dgm:cxn modelId="{22258A95-1E25-49CE-9E1C-C751369BC772}" type="presOf" srcId="{5EE2C057-7B21-4CFB-89CC-3446060C0EE5}" destId="{52733D13-B26B-4714-A307-94E63E92252A}" srcOrd="0" destOrd="0" presId="urn:microsoft.com/office/officeart/2005/8/layout/vList2"/>
    <dgm:cxn modelId="{57E440A7-2D1D-431C-99AF-A06CCA3F20A3}" type="presOf" srcId="{61E41026-CDA0-4EA2-BE80-42D2248D02B2}" destId="{E3AFEC23-322D-4577-B9C8-4BE71E8400D0}" srcOrd="0" destOrd="0" presId="urn:microsoft.com/office/officeart/2005/8/layout/vList2"/>
    <dgm:cxn modelId="{7D2130C7-EBC2-4BF5-BD5A-267CD8161F75}" type="presOf" srcId="{A0859940-EBCC-4E1F-9E0B-EFCF95E9BC30}" destId="{707A6110-2523-42A1-9C25-8C59114505F3}" srcOrd="0" destOrd="0" presId="urn:microsoft.com/office/officeart/2005/8/layout/vList2"/>
    <dgm:cxn modelId="{0CB5D5C7-633F-42E8-8B5A-ED107E22FDF3}" type="presOf" srcId="{84C015BC-242E-48BD-8ED2-6453D96C3927}" destId="{5D2C5A9E-B2EA-45B0-BC95-1268DD278AE4}" srcOrd="0" destOrd="0" presId="urn:microsoft.com/office/officeart/2005/8/layout/vList2"/>
    <dgm:cxn modelId="{64790EDC-DB36-4A5C-A6F3-A8E6709EFA52}" type="presOf" srcId="{888AA9B5-3C2E-4AE6-9FF5-E11416EA7A75}" destId="{5051CBD6-17A5-435D-B8BA-6BD71D2A8AA5}" srcOrd="0" destOrd="0" presId="urn:microsoft.com/office/officeart/2005/8/layout/vList2"/>
    <dgm:cxn modelId="{B588D9E7-E820-49BF-8E42-DFBC68C4F14D}" srcId="{F0EA2071-86A1-4526-976D-B9DD303627D7}" destId="{84C015BC-242E-48BD-8ED2-6453D96C3927}" srcOrd="6" destOrd="0" parTransId="{89F06C5D-CE75-49D7-88D7-F659621732A5}" sibTransId="{181AD573-55B8-4A6D-B3F9-B937F9DC17AF}"/>
    <dgm:cxn modelId="{E2A256FB-4278-4848-BF4A-68FCD3F78072}" srcId="{F0EA2071-86A1-4526-976D-B9DD303627D7}" destId="{27B285CB-8428-4152-97DA-D86775635474}" srcOrd="3" destOrd="0" parTransId="{DAB82545-CC62-4482-BA26-D4D9E518F580}" sibTransId="{C5F21798-C11A-4B59-BCF9-08F05E262D4B}"/>
    <dgm:cxn modelId="{782A5F4C-321C-452D-8238-0E1622BEE237}" type="presParOf" srcId="{CAC1B8A9-18CA-4EFB-809A-050724F10C25}" destId="{707A6110-2523-42A1-9C25-8C59114505F3}" srcOrd="0" destOrd="0" presId="urn:microsoft.com/office/officeart/2005/8/layout/vList2"/>
    <dgm:cxn modelId="{1B295C84-353D-4CAF-8A31-54829CE79F00}" type="presParOf" srcId="{CAC1B8A9-18CA-4EFB-809A-050724F10C25}" destId="{1FA463B5-601A-4A15-BBDF-608D21EBAB24}" srcOrd="1" destOrd="0" presId="urn:microsoft.com/office/officeart/2005/8/layout/vList2"/>
    <dgm:cxn modelId="{2D4EC228-BE7B-4F8F-BA18-76A33873213F}" type="presParOf" srcId="{CAC1B8A9-18CA-4EFB-809A-050724F10C25}" destId="{5051CBD6-17A5-435D-B8BA-6BD71D2A8AA5}" srcOrd="2" destOrd="0" presId="urn:microsoft.com/office/officeart/2005/8/layout/vList2"/>
    <dgm:cxn modelId="{9539E5D0-146E-427F-ACFC-9391C4249869}" type="presParOf" srcId="{CAC1B8A9-18CA-4EFB-809A-050724F10C25}" destId="{ACA4615B-724C-49AB-81A7-5A66A0E4CD5C}" srcOrd="3" destOrd="0" presId="urn:microsoft.com/office/officeart/2005/8/layout/vList2"/>
    <dgm:cxn modelId="{2F216EB8-C3EE-4AFC-AA15-FDE59033609B}" type="presParOf" srcId="{CAC1B8A9-18CA-4EFB-809A-050724F10C25}" destId="{F8B8AD71-DF61-4B55-BB5F-00E191957E55}" srcOrd="4" destOrd="0" presId="urn:microsoft.com/office/officeart/2005/8/layout/vList2"/>
    <dgm:cxn modelId="{B6B18E23-21EE-43AB-AA57-6FDAD1FE0A62}" type="presParOf" srcId="{CAC1B8A9-18CA-4EFB-809A-050724F10C25}" destId="{DD03C262-007E-4070-8DCC-F56711BF8333}" srcOrd="5" destOrd="0" presId="urn:microsoft.com/office/officeart/2005/8/layout/vList2"/>
    <dgm:cxn modelId="{78BFD6FF-AD69-464F-B46E-CFB3037DD99F}" type="presParOf" srcId="{CAC1B8A9-18CA-4EFB-809A-050724F10C25}" destId="{918144E0-EA40-4791-A2F1-DD032A58D65F}" srcOrd="6" destOrd="0" presId="urn:microsoft.com/office/officeart/2005/8/layout/vList2"/>
    <dgm:cxn modelId="{AB595958-815F-4F98-A737-7926AC0E11FC}" type="presParOf" srcId="{CAC1B8A9-18CA-4EFB-809A-050724F10C25}" destId="{E110A366-3464-45F2-8E6E-D7436794BDF3}" srcOrd="7" destOrd="0" presId="urn:microsoft.com/office/officeart/2005/8/layout/vList2"/>
    <dgm:cxn modelId="{C8728959-BC35-4258-BD1B-98941A62DF6F}" type="presParOf" srcId="{CAC1B8A9-18CA-4EFB-809A-050724F10C25}" destId="{E3AFEC23-322D-4577-B9C8-4BE71E8400D0}" srcOrd="8" destOrd="0" presId="urn:microsoft.com/office/officeart/2005/8/layout/vList2"/>
    <dgm:cxn modelId="{E66AA44E-6B8E-478E-B447-732A7BCE8573}" type="presParOf" srcId="{CAC1B8A9-18CA-4EFB-809A-050724F10C25}" destId="{A475B0C0-F264-429C-94F1-E5B1CFDB1899}" srcOrd="9" destOrd="0" presId="urn:microsoft.com/office/officeart/2005/8/layout/vList2"/>
    <dgm:cxn modelId="{468E9B98-4FC2-419E-94FB-912B645B65AE}" type="presParOf" srcId="{CAC1B8A9-18CA-4EFB-809A-050724F10C25}" destId="{52733D13-B26B-4714-A307-94E63E92252A}" srcOrd="10" destOrd="0" presId="urn:microsoft.com/office/officeart/2005/8/layout/vList2"/>
    <dgm:cxn modelId="{BB6A7CEE-A5C2-478D-A962-14C427C27145}" type="presParOf" srcId="{CAC1B8A9-18CA-4EFB-809A-050724F10C25}" destId="{22C5322E-E25B-4EEB-8035-CC6873173EDE}" srcOrd="11" destOrd="0" presId="urn:microsoft.com/office/officeart/2005/8/layout/vList2"/>
    <dgm:cxn modelId="{D97F02DC-EC7E-4634-BB64-FC8420E46F2B}" type="presParOf" srcId="{CAC1B8A9-18CA-4EFB-809A-050724F10C25}" destId="{5D2C5A9E-B2EA-45B0-BC95-1268DD278AE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7A6110-2523-42A1-9C25-8C59114505F3}">
      <dsp:nvSpPr>
        <dsp:cNvPr id="0" name=""/>
        <dsp:cNvSpPr/>
      </dsp:nvSpPr>
      <dsp:spPr>
        <a:xfrm>
          <a:off x="0" y="865198"/>
          <a:ext cx="103632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6 Relationships :  </a:t>
          </a:r>
          <a:endParaRPr lang="en-US" sz="3000" kern="1200"/>
        </a:p>
      </dsp:txBody>
      <dsp:txXfrm>
        <a:off x="34269" y="899467"/>
        <a:ext cx="10294662" cy="633462"/>
      </dsp:txXfrm>
    </dsp:sp>
    <dsp:sp modelId="{5051CBD6-17A5-435D-B8BA-6BD71D2A8AA5}">
      <dsp:nvSpPr>
        <dsp:cNvPr id="0" name=""/>
        <dsp:cNvSpPr/>
      </dsp:nvSpPr>
      <dsp:spPr>
        <a:xfrm>
          <a:off x="0" y="1653598"/>
          <a:ext cx="103632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- The relationship between Customer and Booking is (1:N). </a:t>
          </a:r>
          <a:endParaRPr lang="en-US" sz="3000" kern="1200"/>
        </a:p>
      </dsp:txBody>
      <dsp:txXfrm>
        <a:off x="34269" y="1687867"/>
        <a:ext cx="10294662" cy="633462"/>
      </dsp:txXfrm>
    </dsp:sp>
    <dsp:sp modelId="{F8B8AD71-DF61-4B55-BB5F-00E191957E55}">
      <dsp:nvSpPr>
        <dsp:cNvPr id="0" name=""/>
        <dsp:cNvSpPr/>
      </dsp:nvSpPr>
      <dsp:spPr>
        <a:xfrm>
          <a:off x="0" y="2441998"/>
          <a:ext cx="103632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- The relationship between Payment and Booking is (1:1).</a:t>
          </a:r>
          <a:endParaRPr lang="en-US" sz="3000" kern="1200"/>
        </a:p>
      </dsp:txBody>
      <dsp:txXfrm>
        <a:off x="34269" y="2476267"/>
        <a:ext cx="10294662" cy="633462"/>
      </dsp:txXfrm>
    </dsp:sp>
    <dsp:sp modelId="{918144E0-EA40-4791-A2F1-DD032A58D65F}">
      <dsp:nvSpPr>
        <dsp:cNvPr id="0" name=""/>
        <dsp:cNvSpPr/>
      </dsp:nvSpPr>
      <dsp:spPr>
        <a:xfrm>
          <a:off x="0" y="3230398"/>
          <a:ext cx="103632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- </a:t>
          </a:r>
          <a:r>
            <a:rPr lang="en-US" sz="3000" b="0" i="0" kern="1200"/>
            <a:t>The relationship between Cars and Booking is (1:N). </a:t>
          </a:r>
          <a:endParaRPr lang="en-US" sz="3000" kern="1200"/>
        </a:p>
      </dsp:txBody>
      <dsp:txXfrm>
        <a:off x="34269" y="3264667"/>
        <a:ext cx="10294662" cy="633462"/>
      </dsp:txXfrm>
    </dsp:sp>
    <dsp:sp modelId="{E3AFEC23-322D-4577-B9C8-4BE71E8400D0}">
      <dsp:nvSpPr>
        <dsp:cNvPr id="0" name=""/>
        <dsp:cNvSpPr/>
      </dsp:nvSpPr>
      <dsp:spPr>
        <a:xfrm>
          <a:off x="0" y="4018798"/>
          <a:ext cx="103632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- The relationship between Location and cars is (1:N). </a:t>
          </a:r>
          <a:endParaRPr lang="en-US" sz="3000" kern="1200"/>
        </a:p>
      </dsp:txBody>
      <dsp:txXfrm>
        <a:off x="34269" y="4053067"/>
        <a:ext cx="10294662" cy="633462"/>
      </dsp:txXfrm>
    </dsp:sp>
    <dsp:sp modelId="{52733D13-B26B-4714-A307-94E63E92252A}">
      <dsp:nvSpPr>
        <dsp:cNvPr id="0" name=""/>
        <dsp:cNvSpPr/>
      </dsp:nvSpPr>
      <dsp:spPr>
        <a:xfrm>
          <a:off x="0" y="4807198"/>
          <a:ext cx="103632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- The relationship between CarAvailablity and Cars is (1:N) </a:t>
          </a:r>
          <a:endParaRPr lang="en-US" sz="3000" kern="1200"/>
        </a:p>
      </dsp:txBody>
      <dsp:txXfrm>
        <a:off x="34269" y="4841467"/>
        <a:ext cx="10294662" cy="633462"/>
      </dsp:txXfrm>
    </dsp:sp>
    <dsp:sp modelId="{5D2C5A9E-B2EA-45B0-BC95-1268DD278AE4}">
      <dsp:nvSpPr>
        <dsp:cNvPr id="0" name=""/>
        <dsp:cNvSpPr/>
      </dsp:nvSpPr>
      <dsp:spPr>
        <a:xfrm>
          <a:off x="0" y="5595598"/>
          <a:ext cx="103632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- The relationship between Location and Booking is (1:N).</a:t>
          </a:r>
          <a:endParaRPr lang="en-US" sz="3000" kern="1200"/>
        </a:p>
      </dsp:txBody>
      <dsp:txXfrm>
        <a:off x="34269" y="5629867"/>
        <a:ext cx="10294662" cy="633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1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8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1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1135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13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4146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70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66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2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0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5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7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5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6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0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5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7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5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6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3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  <p:sldLayoutId id="2147483943" r:id="rId14"/>
    <p:sldLayoutId id="2147483944" r:id="rId15"/>
    <p:sldLayoutId id="2147483945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83" b="1045"/>
          <a:stretch>
            <a:fillRect/>
          </a:stretch>
        </p:blipFill>
        <p:spPr>
          <a:xfrm rot="-5400000">
            <a:off x="22879" y="10245"/>
            <a:ext cx="2234551" cy="224220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 rot="-5400000">
            <a:off x="337896" y="458797"/>
            <a:ext cx="466874" cy="1301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67"/>
              </a:lnSpc>
              <a:spcBef>
                <a:spcPct val="0"/>
              </a:spcBef>
            </a:pPr>
            <a:r>
              <a:rPr lang="en-US" sz="7619" dirty="0">
                <a:solidFill>
                  <a:srgbClr val="537882"/>
                </a:solidFill>
                <a:latin typeface="Open Sans Light"/>
              </a:rPr>
              <a:t>W</a:t>
            </a:r>
          </a:p>
        </p:txBody>
      </p:sp>
      <p:sp>
        <p:nvSpPr>
          <p:cNvPr id="4" name="TextBox 4"/>
          <p:cNvSpPr txBox="1"/>
          <p:nvPr/>
        </p:nvSpPr>
        <p:spPr>
          <a:xfrm rot="990146">
            <a:off x="953565" y="766926"/>
            <a:ext cx="244525" cy="1028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9"/>
              </a:lnSpc>
              <a:spcBef>
                <a:spcPct val="0"/>
              </a:spcBef>
            </a:pPr>
            <a:r>
              <a:rPr lang="en-US" sz="6007" dirty="0">
                <a:solidFill>
                  <a:srgbClr val="537882"/>
                </a:solidFill>
                <a:latin typeface="Open Sans Light"/>
              </a:rPr>
              <a:t>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57865" y="-1109045"/>
            <a:ext cx="669676" cy="4379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56"/>
              </a:lnSpc>
              <a:spcBef>
                <a:spcPct val="0"/>
              </a:spcBef>
            </a:pPr>
            <a:endParaRPr dirty="0"/>
          </a:p>
          <a:p>
            <a:pPr algn="ctr">
              <a:lnSpc>
                <a:spcPts val="11656"/>
              </a:lnSpc>
              <a:spcBef>
                <a:spcPct val="0"/>
              </a:spcBef>
            </a:pPr>
            <a:r>
              <a:rPr lang="en-US" sz="8326" dirty="0">
                <a:solidFill>
                  <a:srgbClr val="2C5A66"/>
                </a:solidFill>
                <a:latin typeface="Open Sans Light Bold"/>
              </a:rPr>
              <a:t>R   </a:t>
            </a:r>
          </a:p>
          <a:p>
            <a:pPr algn="ctr">
              <a:lnSpc>
                <a:spcPts val="11656"/>
              </a:lnSpc>
              <a:spcBef>
                <a:spcPct val="0"/>
              </a:spcBef>
            </a:pPr>
            <a:endParaRPr lang="en-US" sz="8326" dirty="0">
              <a:solidFill>
                <a:srgbClr val="2C5A66"/>
              </a:solidFill>
              <a:latin typeface="Open Sans Light Bold"/>
            </a:endParaRPr>
          </a:p>
        </p:txBody>
      </p:sp>
      <p:sp>
        <p:nvSpPr>
          <p:cNvPr id="6" name="AutoShape 6"/>
          <p:cNvSpPr/>
          <p:nvPr/>
        </p:nvSpPr>
        <p:spPr>
          <a:xfrm rot="5400000" flipV="1">
            <a:off x="-2673562" y="6260230"/>
            <a:ext cx="8009800" cy="15591"/>
          </a:xfrm>
          <a:prstGeom prst="line">
            <a:avLst/>
          </a:prstGeom>
          <a:ln w="19050" cap="rnd">
            <a:solidFill>
              <a:srgbClr val="000000">
                <a:alpha val="61961"/>
              </a:srgbClr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rot="-10800000">
            <a:off x="2279554" y="1281187"/>
            <a:ext cx="15989396" cy="0"/>
          </a:xfrm>
          <a:prstGeom prst="line">
            <a:avLst/>
          </a:prstGeom>
          <a:ln w="19050" cap="rnd">
            <a:solidFill>
              <a:srgbClr val="000000">
                <a:alpha val="61961"/>
              </a:srgbClr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1368204" y="-1109045"/>
            <a:ext cx="689520" cy="4379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56"/>
              </a:lnSpc>
              <a:spcBef>
                <a:spcPct val="0"/>
              </a:spcBef>
            </a:pPr>
            <a:endParaRPr dirty="0"/>
          </a:p>
          <a:p>
            <a:pPr algn="ctr">
              <a:lnSpc>
                <a:spcPts val="11656"/>
              </a:lnSpc>
              <a:spcBef>
                <a:spcPct val="0"/>
              </a:spcBef>
            </a:pPr>
            <a:r>
              <a:rPr lang="en-US" sz="8326" dirty="0">
                <a:solidFill>
                  <a:srgbClr val="2C5A66"/>
                </a:solidFill>
                <a:latin typeface="Open Sans Light Bold"/>
              </a:rPr>
              <a:t>R   </a:t>
            </a:r>
          </a:p>
          <a:p>
            <a:pPr algn="ctr">
              <a:lnSpc>
                <a:spcPts val="11656"/>
              </a:lnSpc>
              <a:spcBef>
                <a:spcPct val="0"/>
              </a:spcBef>
            </a:pPr>
            <a:endParaRPr lang="en-US" sz="8326" dirty="0">
              <a:solidFill>
                <a:srgbClr val="2C5A66"/>
              </a:solidFill>
              <a:latin typeface="Open Sans Light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280309" y="461022"/>
            <a:ext cx="9617887" cy="514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537882"/>
                </a:solidFill>
                <a:latin typeface="Open Sans Light Bold"/>
              </a:rPr>
              <a:t>A</a:t>
            </a:r>
            <a:r>
              <a:rPr lang="en-US" sz="3000" dirty="0">
                <a:solidFill>
                  <a:srgbClr val="537882"/>
                </a:solidFill>
                <a:latin typeface="Open Sans Light"/>
              </a:rPr>
              <a:t>mwaj Alshamrani  </a:t>
            </a:r>
            <a:r>
              <a:rPr lang="en-US" sz="3000" dirty="0">
                <a:solidFill>
                  <a:srgbClr val="537882"/>
                </a:solidFill>
                <a:latin typeface="Open Sans Light Bold"/>
              </a:rPr>
              <a:t>H</a:t>
            </a:r>
            <a:r>
              <a:rPr lang="en-US" sz="3000" dirty="0">
                <a:solidFill>
                  <a:srgbClr val="537882"/>
                </a:solidFill>
                <a:latin typeface="Open Sans Light"/>
              </a:rPr>
              <a:t>ussain </a:t>
            </a:r>
            <a:r>
              <a:rPr lang="en-US" sz="3000" dirty="0" err="1">
                <a:solidFill>
                  <a:srgbClr val="537882"/>
                </a:solidFill>
                <a:latin typeface="Open Sans Light"/>
              </a:rPr>
              <a:t>Alibrahim</a:t>
            </a:r>
            <a:r>
              <a:rPr lang="en-US" sz="3000" dirty="0">
                <a:solidFill>
                  <a:srgbClr val="537882"/>
                </a:solidFill>
                <a:latin typeface="Open Sans Light"/>
              </a:rPr>
              <a:t>   </a:t>
            </a:r>
            <a:r>
              <a:rPr lang="en-US" sz="3000" dirty="0" err="1">
                <a:solidFill>
                  <a:srgbClr val="537882"/>
                </a:solidFill>
                <a:latin typeface="Open Sans Light Bold"/>
              </a:rPr>
              <a:t>K</a:t>
            </a:r>
            <a:r>
              <a:rPr lang="en-US" sz="3000" dirty="0" err="1">
                <a:solidFill>
                  <a:srgbClr val="537882"/>
                </a:solidFill>
                <a:latin typeface="Open Sans Light"/>
              </a:rPr>
              <a:t>hulud</a:t>
            </a:r>
            <a:r>
              <a:rPr lang="en-US" sz="3000" dirty="0">
                <a:solidFill>
                  <a:srgbClr val="537882"/>
                </a:solidFill>
                <a:latin typeface="Open Sans Light"/>
              </a:rPr>
              <a:t> </a:t>
            </a:r>
            <a:r>
              <a:rPr lang="en-US" sz="3000" dirty="0" err="1">
                <a:solidFill>
                  <a:srgbClr val="537882"/>
                </a:solidFill>
                <a:latin typeface="Open Sans Light"/>
              </a:rPr>
              <a:t>Alawaji</a:t>
            </a:r>
            <a:endParaRPr lang="en-US" sz="3000" dirty="0">
              <a:solidFill>
                <a:srgbClr val="537882"/>
              </a:solidFill>
              <a:latin typeface="Open Sans Ligh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963833" y="470547"/>
            <a:ext cx="6343217" cy="503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7"/>
              </a:lnSpc>
              <a:spcBef>
                <a:spcPct val="0"/>
              </a:spcBef>
            </a:pPr>
            <a:r>
              <a:rPr lang="en-US" sz="2998" dirty="0">
                <a:solidFill>
                  <a:srgbClr val="537882"/>
                </a:solidFill>
                <a:latin typeface="Open Sans Light Bold"/>
              </a:rPr>
              <a:t>M</a:t>
            </a:r>
            <a:r>
              <a:rPr lang="en-US" sz="2998" dirty="0">
                <a:solidFill>
                  <a:srgbClr val="537882"/>
                </a:solidFill>
                <a:latin typeface="Open Sans Light"/>
              </a:rPr>
              <a:t>ariam </a:t>
            </a:r>
            <a:r>
              <a:rPr lang="en-US" sz="2998" dirty="0" err="1">
                <a:solidFill>
                  <a:srgbClr val="537882"/>
                </a:solidFill>
                <a:latin typeface="Open Sans Light"/>
              </a:rPr>
              <a:t>Alhawiti</a:t>
            </a:r>
            <a:r>
              <a:rPr lang="en-US" sz="598" dirty="0">
                <a:solidFill>
                  <a:srgbClr val="537882"/>
                </a:solidFill>
                <a:latin typeface="Arimo"/>
              </a:rPr>
              <a:t> </a:t>
            </a:r>
            <a:r>
              <a:rPr lang="en-US" sz="2998" dirty="0">
                <a:solidFill>
                  <a:srgbClr val="537882"/>
                </a:solidFill>
                <a:latin typeface="Open Sans Light"/>
              </a:rPr>
              <a:t>  </a:t>
            </a:r>
            <a:r>
              <a:rPr lang="en-US" sz="2998" dirty="0" err="1">
                <a:solidFill>
                  <a:srgbClr val="537882"/>
                </a:solidFill>
                <a:latin typeface="Open Sans Light Bold"/>
              </a:rPr>
              <a:t>L</a:t>
            </a:r>
            <a:r>
              <a:rPr lang="en-US" sz="2998" dirty="0" err="1">
                <a:solidFill>
                  <a:srgbClr val="537882"/>
                </a:solidFill>
                <a:latin typeface="Open Sans Light"/>
              </a:rPr>
              <a:t>atifah</a:t>
            </a:r>
            <a:r>
              <a:rPr lang="en-US" sz="2998" dirty="0">
                <a:solidFill>
                  <a:srgbClr val="537882"/>
                </a:solidFill>
                <a:latin typeface="Open Sans Light"/>
              </a:rPr>
              <a:t> </a:t>
            </a:r>
            <a:r>
              <a:rPr lang="en-US" sz="2998" dirty="0" err="1">
                <a:solidFill>
                  <a:srgbClr val="537882"/>
                </a:solidFill>
                <a:latin typeface="Open Sans Light"/>
              </a:rPr>
              <a:t>Alhwiseen</a:t>
            </a:r>
            <a:r>
              <a:rPr lang="en-US" sz="2998" dirty="0">
                <a:solidFill>
                  <a:srgbClr val="537882"/>
                </a:solidFill>
                <a:latin typeface="Open Sans Light"/>
              </a:rPr>
              <a:t>    </a:t>
            </a:r>
          </a:p>
        </p:txBody>
      </p:sp>
      <p:sp>
        <p:nvSpPr>
          <p:cNvPr id="11" name="TextBox 11"/>
          <p:cNvSpPr txBox="1"/>
          <p:nvPr/>
        </p:nvSpPr>
        <p:spPr>
          <a:xfrm rot="-5400000">
            <a:off x="-4268427" y="5876223"/>
            <a:ext cx="9960378" cy="789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7"/>
              </a:lnSpc>
            </a:pPr>
            <a:r>
              <a:rPr lang="en-US" sz="2398" dirty="0">
                <a:solidFill>
                  <a:srgbClr val="537882"/>
                </a:solidFill>
                <a:latin typeface="Open Sans Light Bold"/>
              </a:rPr>
              <a:t>S</a:t>
            </a:r>
            <a:r>
              <a:rPr lang="en-US" sz="2398" dirty="0">
                <a:solidFill>
                  <a:srgbClr val="537882"/>
                </a:solidFill>
                <a:latin typeface="Open Sans Light"/>
              </a:rPr>
              <a:t>tart where you are. </a:t>
            </a:r>
            <a:r>
              <a:rPr lang="en-US" sz="2398" dirty="0">
                <a:solidFill>
                  <a:srgbClr val="537882"/>
                </a:solidFill>
                <a:latin typeface="Open Sans Light Bold"/>
              </a:rPr>
              <a:t>U</a:t>
            </a:r>
            <a:r>
              <a:rPr lang="en-US" sz="2398" dirty="0">
                <a:solidFill>
                  <a:srgbClr val="537882"/>
                </a:solidFill>
                <a:latin typeface="Open Sans Light"/>
              </a:rPr>
              <a:t>se what you have. </a:t>
            </a:r>
            <a:r>
              <a:rPr lang="en-US" sz="2398" dirty="0">
                <a:solidFill>
                  <a:srgbClr val="537882"/>
                </a:solidFill>
                <a:latin typeface="Open Sans Light Bold"/>
              </a:rPr>
              <a:t>D</a:t>
            </a:r>
            <a:r>
              <a:rPr lang="en-US" sz="2398" dirty="0">
                <a:solidFill>
                  <a:srgbClr val="537882"/>
                </a:solidFill>
                <a:latin typeface="Open Sans Light"/>
              </a:rPr>
              <a:t>o what you can</a:t>
            </a:r>
          </a:p>
          <a:p>
            <a:pPr algn="ctr">
              <a:lnSpc>
                <a:spcPts val="3077"/>
              </a:lnSpc>
              <a:spcBef>
                <a:spcPct val="0"/>
              </a:spcBef>
            </a:pPr>
            <a:endParaRPr lang="en-US" sz="2398" dirty="0">
              <a:solidFill>
                <a:srgbClr val="537882"/>
              </a:solidFill>
              <a:latin typeface="Open Sans Ligh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657F03-F43C-40DF-B4EB-FE3B99F03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628900"/>
            <a:ext cx="7172325" cy="779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B27FCCA-A8A7-4AED-890F-355C1A5D7C29}"/>
              </a:ext>
            </a:extLst>
          </p:cNvPr>
          <p:cNvSpPr txBox="1"/>
          <p:nvPr/>
        </p:nvSpPr>
        <p:spPr>
          <a:xfrm>
            <a:off x="2590800" y="5067696"/>
            <a:ext cx="99268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5400" b="1" dirty="0"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We R Everywhere</a:t>
            </a:r>
            <a:br>
              <a:rPr lang="en-GB" dirty="0"/>
            </a:br>
            <a:endParaRPr lang="en-GB" dirty="0"/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63C8EEDF-0343-4A62-BEAA-337AFAA25E2A}"/>
              </a:ext>
            </a:extLst>
          </p:cNvPr>
          <p:cNvSpPr/>
          <p:nvPr/>
        </p:nvSpPr>
        <p:spPr>
          <a:xfrm rot="5400000">
            <a:off x="5372099" y="3486726"/>
            <a:ext cx="0" cy="5562599"/>
          </a:xfrm>
          <a:prstGeom prst="line">
            <a:avLst/>
          </a:prstGeom>
          <a:ln w="19050" cap="rnd">
            <a:solidFill>
              <a:srgbClr val="000000">
                <a:alpha val="61961"/>
              </a:srgbClr>
            </a:solidFill>
            <a:prstDash val="sysDash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3B8F-E90C-49BC-9916-78C4467CB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267200" cy="1143000"/>
          </a:xfrm>
        </p:spPr>
        <p:txBody>
          <a:bodyPr>
            <a:normAutofit/>
          </a:bodyPr>
          <a:lstStyle/>
          <a:p>
            <a:r>
              <a:rPr lang="en-GB" sz="3200" b="1" i="0" u="none" strike="noStrike" dirty="0">
                <a:solidFill>
                  <a:srgbClr val="424242"/>
                </a:solidFill>
                <a:effectLst/>
                <a:latin typeface="Maven Pro"/>
              </a:rPr>
              <a:t>Company Overview</a:t>
            </a:r>
            <a:endParaRPr lang="en-GB" sz="3200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B480D048-1F9D-49BC-8FB7-425ED8571EE1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5400000">
            <a:off x="3695700" y="-1600200"/>
            <a:ext cx="0" cy="6477000"/>
          </a:xfrm>
          <a:prstGeom prst="line">
            <a:avLst/>
          </a:prstGeom>
          <a:ln w="19050" cap="rnd">
            <a:solidFill>
              <a:srgbClr val="000000">
                <a:alpha val="61961"/>
              </a:srgbClr>
            </a:solidFill>
            <a:prstDash val="sysDash"/>
            <a:headEnd type="none" w="sm" len="sm"/>
            <a:tailEnd type="none" w="sm" len="sm"/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A5E188-5D41-4564-B3C4-A369D7E3ECAE}"/>
              </a:ext>
            </a:extLst>
          </p:cNvPr>
          <p:cNvSpPr txBox="1"/>
          <p:nvPr/>
        </p:nvSpPr>
        <p:spPr>
          <a:xfrm>
            <a:off x="1032711" y="2419677"/>
            <a:ext cx="8568489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4000" b="0" i="0" u="none" strike="noStrike" dirty="0">
                <a:solidFill>
                  <a:srgbClr val="424242"/>
                </a:solidFill>
                <a:effectLst/>
                <a:latin typeface="Nunito" panose="020B0604020202020204" pitchFamily="2" charset="0"/>
              </a:rPr>
              <a:t>Branchless car rental experience through our mobile application.</a:t>
            </a: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4000" b="0" i="0" u="none" strike="noStrike" dirty="0">
                <a:solidFill>
                  <a:srgbClr val="424242"/>
                </a:solidFill>
                <a:effectLst/>
                <a:latin typeface="Nunito" panose="020B0604020202020204" pitchFamily="2" charset="0"/>
              </a:rPr>
              <a:t>Pickup and drop-off cars into different location without any extra fees.</a:t>
            </a: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4000" b="0" i="0" u="none" strike="noStrike" dirty="0">
                <a:solidFill>
                  <a:srgbClr val="424242"/>
                </a:solidFill>
                <a:effectLst/>
                <a:latin typeface="Nunito" panose="020B0604020202020204" pitchFamily="2" charset="0"/>
              </a:rPr>
              <a:t>Hire car per hour.</a:t>
            </a: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4000" b="0" i="0" u="none" strike="noStrike" dirty="0">
                <a:solidFill>
                  <a:srgbClr val="424242"/>
                </a:solidFill>
                <a:effectLst/>
                <a:latin typeface="Nunito" panose="020B0604020202020204" pitchFamily="2" charset="0"/>
              </a:rPr>
              <a:t>Different cars categories (Small and Family size)</a:t>
            </a:r>
          </a:p>
          <a:p>
            <a:pPr marL="571500" indent="-571500" rtl="0" fontAlgn="base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4000" b="0" i="0" u="none" strike="noStrike" dirty="0">
                <a:solidFill>
                  <a:srgbClr val="424242"/>
                </a:solidFill>
                <a:effectLst/>
                <a:latin typeface="Nunito" panose="020B0604020202020204" pitchFamily="2" charset="0"/>
              </a:rPr>
              <a:t>Petrol is covered by the rental price.</a:t>
            </a: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4000" b="0" i="0" u="none" strike="noStrike" dirty="0">
                <a:solidFill>
                  <a:srgbClr val="424242"/>
                </a:solidFill>
                <a:effectLst/>
                <a:latin typeface="Nunito" panose="020B0604020202020204" pitchFamily="2" charset="0"/>
              </a:rPr>
              <a:t>Online Payment system.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40B0AEF0-07BD-404C-8481-574EE1A33FA1}"/>
              </a:ext>
            </a:extLst>
          </p:cNvPr>
          <p:cNvSpPr txBox="1">
            <a:spLocks/>
          </p:cNvSpPr>
          <p:nvPr/>
        </p:nvSpPr>
        <p:spPr>
          <a:xfrm rot="5400000">
            <a:off x="8801100" y="1524000"/>
            <a:ext cx="0" cy="16230600"/>
          </a:xfrm>
          <a:prstGeom prst="line">
            <a:avLst/>
          </a:prstGeom>
          <a:ln w="19050" cap="rnd">
            <a:solidFill>
              <a:srgbClr val="000000">
                <a:alpha val="61961"/>
              </a:srgbClr>
            </a:solidFill>
            <a:prstDash val="sysDash"/>
            <a:headEnd type="none" w="sm" len="sm"/>
            <a:tailEnd type="none" w="sm" len="sm"/>
          </a:ln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3B8F-E90C-49BC-9916-78C4467CB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395164"/>
            <a:ext cx="7239000" cy="1143000"/>
          </a:xfrm>
        </p:spPr>
        <p:txBody>
          <a:bodyPr>
            <a:normAutofit/>
          </a:bodyPr>
          <a:lstStyle/>
          <a:p>
            <a:r>
              <a:rPr lang="en-GB" sz="3200" b="1" i="0" u="none" strike="noStrike" dirty="0">
                <a:solidFill>
                  <a:srgbClr val="424242"/>
                </a:solidFill>
                <a:effectLst/>
                <a:latin typeface="Maven Pro"/>
              </a:rPr>
              <a:t>We R Everywhere Car Rental Database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B480D048-1F9D-49BC-8FB7-425ED8571EE1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5400000">
            <a:off x="3695700" y="-1600200"/>
            <a:ext cx="0" cy="6477000"/>
          </a:xfrm>
          <a:prstGeom prst="line">
            <a:avLst/>
          </a:prstGeom>
          <a:ln w="19050" cap="rnd">
            <a:solidFill>
              <a:srgbClr val="000000">
                <a:alpha val="61961"/>
              </a:srgbClr>
            </a:solidFill>
            <a:prstDash val="sysDash"/>
            <a:headEnd type="none" w="sm" len="sm"/>
            <a:tailEnd type="none" w="sm" len="sm"/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A5E188-5D41-4564-B3C4-A369D7E3ECAE}"/>
              </a:ext>
            </a:extLst>
          </p:cNvPr>
          <p:cNvSpPr txBox="1"/>
          <p:nvPr/>
        </p:nvSpPr>
        <p:spPr>
          <a:xfrm>
            <a:off x="457200" y="2423397"/>
            <a:ext cx="15392400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4000" b="0" i="0" u="none" strike="noStrike" dirty="0">
                <a:solidFill>
                  <a:srgbClr val="424242"/>
                </a:solidFill>
                <a:effectLst/>
                <a:latin typeface="Nunito" panose="020B0604020202020204" pitchFamily="2" charset="0"/>
              </a:rPr>
              <a:t>6 Tables contain : 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4000" b="0" i="0" u="none" strike="noStrike" dirty="0">
                <a:solidFill>
                  <a:srgbClr val="424242"/>
                </a:solidFill>
                <a:effectLst/>
                <a:latin typeface="Nunito" panose="020B0604020202020204" pitchFamily="2" charset="0"/>
              </a:rPr>
              <a:t>    - Customer.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4000" b="0" i="0" u="none" strike="noStrike" dirty="0">
                <a:solidFill>
                  <a:srgbClr val="424242"/>
                </a:solidFill>
                <a:effectLst/>
                <a:latin typeface="Nunito" panose="020B0604020202020204" pitchFamily="2" charset="0"/>
              </a:rPr>
              <a:t>    - Booking.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rgbClr val="424242"/>
                </a:solidFill>
                <a:latin typeface="Nunito" panose="020B0604020202020204" pitchFamily="2" charset="0"/>
              </a:rPr>
              <a:t>    </a:t>
            </a:r>
            <a:r>
              <a:rPr lang="en-US" sz="4000" b="0" i="0" u="none" strike="noStrike" dirty="0">
                <a:solidFill>
                  <a:srgbClr val="424242"/>
                </a:solidFill>
                <a:effectLst/>
                <a:latin typeface="Nunito" panose="020B0604020202020204" pitchFamily="2" charset="0"/>
              </a:rPr>
              <a:t>- Location.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rgbClr val="424242"/>
                </a:solidFill>
                <a:latin typeface="Nunito" panose="020B0604020202020204" pitchFamily="2" charset="0"/>
              </a:rPr>
              <a:t>    </a:t>
            </a:r>
            <a:r>
              <a:rPr lang="en-US" sz="4000" b="0" i="0" u="none" strike="noStrike" dirty="0">
                <a:solidFill>
                  <a:srgbClr val="424242"/>
                </a:solidFill>
                <a:effectLst/>
                <a:latin typeface="Nunito" panose="020B0604020202020204" pitchFamily="2" charset="0"/>
              </a:rPr>
              <a:t>- Car.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4000" b="0" i="0" u="none" strike="noStrike" dirty="0">
                <a:solidFill>
                  <a:srgbClr val="424242"/>
                </a:solidFill>
                <a:effectLst/>
                <a:latin typeface="Nunito" panose="020B0604020202020204" pitchFamily="2" charset="0"/>
              </a:rPr>
              <a:t>    - Payment.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rgbClr val="424242"/>
                </a:solidFill>
                <a:latin typeface="Nunito" panose="020B0604020202020204" pitchFamily="2" charset="0"/>
              </a:rPr>
              <a:t>    - </a:t>
            </a:r>
            <a:r>
              <a:rPr lang="en-US" sz="4000" b="0" i="0" u="none" strike="noStrike" dirty="0">
                <a:solidFill>
                  <a:srgbClr val="424242"/>
                </a:solidFill>
                <a:effectLst/>
                <a:latin typeface="Nunito" panose="020B0604020202020204" pitchFamily="2" charset="0"/>
              </a:rPr>
              <a:t>Car availability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40B0AEF0-07BD-404C-8481-574EE1A33FA1}"/>
              </a:ext>
            </a:extLst>
          </p:cNvPr>
          <p:cNvSpPr txBox="1">
            <a:spLocks/>
          </p:cNvSpPr>
          <p:nvPr/>
        </p:nvSpPr>
        <p:spPr>
          <a:xfrm rot="5400000">
            <a:off x="8724900" y="381000"/>
            <a:ext cx="0" cy="16230600"/>
          </a:xfrm>
          <a:prstGeom prst="line">
            <a:avLst/>
          </a:prstGeom>
          <a:ln w="19050" cap="rnd">
            <a:solidFill>
              <a:srgbClr val="000000">
                <a:alpha val="61961"/>
              </a:srgbClr>
            </a:solidFill>
            <a:prstDash val="sysDash"/>
            <a:headEnd type="none" w="sm" len="sm"/>
            <a:tailEnd type="none" w="sm" len="sm"/>
          </a:ln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86D945-C29F-48CB-8607-B22B747AE7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88" t="23959" r="57580" b="18750"/>
          <a:stretch/>
        </p:blipFill>
        <p:spPr>
          <a:xfrm>
            <a:off x="7848600" y="1690890"/>
            <a:ext cx="2590799" cy="32766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1B1353-6833-4C3F-B0BC-373E2A0160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44" t="32291" r="47072" b="32292"/>
          <a:stretch/>
        </p:blipFill>
        <p:spPr>
          <a:xfrm>
            <a:off x="14685339" y="5470221"/>
            <a:ext cx="2590798" cy="2792606"/>
          </a:xfrm>
          <a:prstGeom prst="rect">
            <a:avLst/>
          </a:prstGeom>
        </p:spPr>
      </p:pic>
      <p:sp>
        <p:nvSpPr>
          <p:cNvPr id="21" name="AutoShape 6">
            <a:extLst>
              <a:ext uri="{FF2B5EF4-FFF2-40B4-BE49-F238E27FC236}">
                <a16:creationId xmlns:a16="http://schemas.microsoft.com/office/drawing/2014/main" id="{98732A92-5946-4AD2-8F12-F6375CF612B9}"/>
              </a:ext>
            </a:extLst>
          </p:cNvPr>
          <p:cNvSpPr txBox="1">
            <a:spLocks/>
          </p:cNvSpPr>
          <p:nvPr/>
        </p:nvSpPr>
        <p:spPr>
          <a:xfrm rot="5400000" flipH="1">
            <a:off x="9134465" y="3915094"/>
            <a:ext cx="19063" cy="2590801"/>
          </a:xfrm>
          <a:prstGeom prst="line">
            <a:avLst/>
          </a:prstGeom>
          <a:ln w="19050" cap="rnd">
            <a:solidFill>
              <a:srgbClr val="000000">
                <a:alpha val="61961"/>
              </a:srgbClr>
            </a:solidFill>
            <a:prstDash val="sysDash"/>
            <a:headEnd type="none" w="sm" len="sm"/>
            <a:tailEnd type="none" w="sm" len="sm"/>
          </a:ln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GB" dirty="0"/>
          </a:p>
        </p:txBody>
      </p:sp>
      <p:sp>
        <p:nvSpPr>
          <p:cNvPr id="23" name="AutoShape 6">
            <a:extLst>
              <a:ext uri="{FF2B5EF4-FFF2-40B4-BE49-F238E27FC236}">
                <a16:creationId xmlns:a16="http://schemas.microsoft.com/office/drawing/2014/main" id="{9B2D4B63-4461-4E63-B1AC-65B8244C0963}"/>
              </a:ext>
            </a:extLst>
          </p:cNvPr>
          <p:cNvSpPr txBox="1">
            <a:spLocks/>
          </p:cNvSpPr>
          <p:nvPr/>
        </p:nvSpPr>
        <p:spPr>
          <a:xfrm rot="5400000" flipH="1">
            <a:off x="15971208" y="3893690"/>
            <a:ext cx="19063" cy="2590801"/>
          </a:xfrm>
          <a:prstGeom prst="line">
            <a:avLst/>
          </a:prstGeom>
          <a:ln w="19050" cap="rnd">
            <a:solidFill>
              <a:srgbClr val="000000">
                <a:alpha val="61961"/>
              </a:srgbClr>
            </a:solidFill>
            <a:prstDash val="sysDash"/>
            <a:headEnd type="none" w="sm" len="sm"/>
            <a:tailEnd type="none" w="sm" len="sm"/>
          </a:ln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GB" dirty="0"/>
          </a:p>
        </p:txBody>
      </p:sp>
      <p:sp>
        <p:nvSpPr>
          <p:cNvPr id="24" name="AutoShape 6">
            <a:extLst>
              <a:ext uri="{FF2B5EF4-FFF2-40B4-BE49-F238E27FC236}">
                <a16:creationId xmlns:a16="http://schemas.microsoft.com/office/drawing/2014/main" id="{433AA6B4-D7CA-4777-B744-3966AAA5C68D}"/>
              </a:ext>
            </a:extLst>
          </p:cNvPr>
          <p:cNvSpPr txBox="1">
            <a:spLocks/>
          </p:cNvSpPr>
          <p:nvPr/>
        </p:nvSpPr>
        <p:spPr>
          <a:xfrm rot="5400000" flipH="1">
            <a:off x="12423220" y="3930113"/>
            <a:ext cx="19063" cy="2590801"/>
          </a:xfrm>
          <a:prstGeom prst="line">
            <a:avLst/>
          </a:prstGeom>
          <a:ln w="19050" cap="rnd">
            <a:solidFill>
              <a:srgbClr val="000000">
                <a:alpha val="61961"/>
              </a:srgbClr>
            </a:solidFill>
            <a:prstDash val="sysDash"/>
            <a:headEnd type="none" w="sm" len="sm"/>
            <a:tailEnd type="none" w="sm" len="sm"/>
          </a:ln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GB" dirty="0"/>
          </a:p>
        </p:txBody>
      </p:sp>
      <p:pic>
        <p:nvPicPr>
          <p:cNvPr id="16" name="Picture 15" descr="Diagram&#10;&#10;Description automatically generated with low confidence">
            <a:extLst>
              <a:ext uri="{FF2B5EF4-FFF2-40B4-BE49-F238E27FC236}">
                <a16:creationId xmlns:a16="http://schemas.microsoft.com/office/drawing/2014/main" id="{F814535B-D61F-4934-ADD8-53779BD6FC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5" t="49681" r="71528" b="18694"/>
          <a:stretch/>
        </p:blipFill>
        <p:spPr bwMode="auto">
          <a:xfrm>
            <a:off x="7848596" y="5453498"/>
            <a:ext cx="2743204" cy="27902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 descr="Diagram&#10;&#10;Description automatically generated with low confidence">
            <a:extLst>
              <a:ext uri="{FF2B5EF4-FFF2-40B4-BE49-F238E27FC236}">
                <a16:creationId xmlns:a16="http://schemas.microsoft.com/office/drawing/2014/main" id="{D3846AC1-FDAA-41D5-A965-F06D51364E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11" t="53693" r="42307" b="21147"/>
          <a:stretch/>
        </p:blipFill>
        <p:spPr bwMode="auto">
          <a:xfrm>
            <a:off x="11137351" y="5453498"/>
            <a:ext cx="2646223" cy="28093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18" descr="Diagram&#10;&#10;Description automatically generated with low confidence">
            <a:extLst>
              <a:ext uri="{FF2B5EF4-FFF2-40B4-BE49-F238E27FC236}">
                <a16:creationId xmlns:a16="http://schemas.microsoft.com/office/drawing/2014/main" id="{EE24EC03-CF44-434F-9653-3CD25913AF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22" t="3650" r="960" b="60572"/>
          <a:stretch/>
        </p:blipFill>
        <p:spPr bwMode="auto">
          <a:xfrm>
            <a:off x="14685336" y="1690889"/>
            <a:ext cx="2590801" cy="33572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 descr="Diagram&#10;&#10;Description automatically generated with low confidence">
            <a:extLst>
              <a:ext uri="{FF2B5EF4-FFF2-40B4-BE49-F238E27FC236}">
                <a16:creationId xmlns:a16="http://schemas.microsoft.com/office/drawing/2014/main" id="{4ED409FF-B3C6-401B-8F3C-26C4EC49F1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0" t="4094" r="50588" b="56479"/>
          <a:stretch/>
        </p:blipFill>
        <p:spPr bwMode="auto">
          <a:xfrm>
            <a:off x="11137351" y="1690890"/>
            <a:ext cx="2646223" cy="32766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1042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66A9B54-0DF9-4B51-9A05-C09234F47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20000"/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469058" y="4580444"/>
            <a:ext cx="4207886" cy="2895599"/>
          </a:xfrm>
          <a:prstGeom prst="rect">
            <a:avLst/>
          </a:prstGeom>
          <a:effectLst>
            <a:outerShdw blurRad="50800" dist="50800" dir="5400000" algn="ctr" rotWithShape="0">
              <a:schemeClr val="tx2">
                <a:lumMod val="60000"/>
                <a:lumOff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983B8F-E90C-49BC-9916-78C4467CB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395164"/>
            <a:ext cx="7239000" cy="1143000"/>
          </a:xfrm>
        </p:spPr>
        <p:txBody>
          <a:bodyPr>
            <a:normAutofit/>
          </a:bodyPr>
          <a:lstStyle/>
          <a:p>
            <a:r>
              <a:rPr lang="en-GB" sz="3200" b="1" i="0" u="none" strike="noStrike" dirty="0">
                <a:solidFill>
                  <a:srgbClr val="424242"/>
                </a:solidFill>
                <a:effectLst/>
                <a:latin typeface="Maven Pro"/>
              </a:rPr>
              <a:t>We R Everywhere Car Rental Database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B480D048-1F9D-49BC-8FB7-425ED8571EE1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5400000">
            <a:off x="3695700" y="-1600200"/>
            <a:ext cx="0" cy="6477000"/>
          </a:xfrm>
          <a:prstGeom prst="line">
            <a:avLst/>
          </a:prstGeom>
          <a:ln w="19050" cap="rnd">
            <a:solidFill>
              <a:srgbClr val="000000">
                <a:alpha val="61961"/>
              </a:srgbClr>
            </a:solidFill>
            <a:prstDash val="sysDash"/>
            <a:headEnd type="none" w="sm" len="sm"/>
            <a:tailEnd type="none" w="sm" len="sm"/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1029" name="TextBox 5">
            <a:extLst>
              <a:ext uri="{FF2B5EF4-FFF2-40B4-BE49-F238E27FC236}">
                <a16:creationId xmlns:a16="http://schemas.microsoft.com/office/drawing/2014/main" id="{F2FA60FE-A046-4DA7-95E0-84570E7760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8345325"/>
              </p:ext>
            </p:extLst>
          </p:nvPr>
        </p:nvGraphicFramePr>
        <p:xfrm>
          <a:off x="457200" y="2171701"/>
          <a:ext cx="10363200" cy="7162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1323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3B8F-E90C-49BC-9916-78C4467CB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395164"/>
            <a:ext cx="7239000" cy="1143000"/>
          </a:xfrm>
        </p:spPr>
        <p:txBody>
          <a:bodyPr>
            <a:normAutofit/>
          </a:bodyPr>
          <a:lstStyle/>
          <a:p>
            <a:r>
              <a:rPr lang="en-GB" sz="3200" b="1" i="0" u="none" strike="noStrike" dirty="0">
                <a:solidFill>
                  <a:srgbClr val="424242"/>
                </a:solidFill>
                <a:effectLst/>
                <a:latin typeface="Maven Pro"/>
              </a:rPr>
              <a:t>We R Everywhere Car Rental Database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B480D048-1F9D-49BC-8FB7-425ED8571EE1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5400000">
            <a:off x="3695700" y="-1600200"/>
            <a:ext cx="0" cy="6477000"/>
          </a:xfrm>
          <a:prstGeom prst="line">
            <a:avLst/>
          </a:prstGeom>
          <a:ln w="19050" cap="rnd">
            <a:solidFill>
              <a:srgbClr val="000000">
                <a:alpha val="61961"/>
              </a:srgbClr>
            </a:solidFill>
            <a:prstDash val="sysDash"/>
            <a:headEnd type="none" w="sm" len="sm"/>
            <a:tailEnd type="none" w="sm" len="sm"/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A5E188-5D41-4564-B3C4-A369D7E3ECAE}"/>
              </a:ext>
            </a:extLst>
          </p:cNvPr>
          <p:cNvSpPr txBox="1"/>
          <p:nvPr/>
        </p:nvSpPr>
        <p:spPr>
          <a:xfrm>
            <a:off x="5638800" y="2247914"/>
            <a:ext cx="9753600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4000" b="0" i="0" u="none" strike="noStrike" dirty="0">
                <a:solidFill>
                  <a:srgbClr val="424242"/>
                </a:solidFill>
                <a:effectLst/>
                <a:latin typeface="Nunito" panose="020B0604020202020204" pitchFamily="2" charset="0"/>
              </a:rPr>
              <a:t>Attributes Constraints:</a:t>
            </a:r>
          </a:p>
          <a:p>
            <a:pPr marL="1028700" lvl="1" indent="-571500" fontAlgn="base">
              <a:buFont typeface="Nunito" panose="020B0604020202020204" charset="0"/>
              <a:buChar char="˗"/>
            </a:pPr>
            <a:r>
              <a:rPr lang="en-US" sz="4000" b="0" i="0" u="none" strike="noStrike" dirty="0">
                <a:solidFill>
                  <a:srgbClr val="424242"/>
                </a:solidFill>
                <a:effectLst/>
                <a:latin typeface="Nunito" panose="020B0604020202020204" pitchFamily="2" charset="0"/>
              </a:rPr>
              <a:t>License Number attribute is not null and unique </a:t>
            </a:r>
            <a:endParaRPr lang="en-US" sz="4000" dirty="0">
              <a:solidFill>
                <a:srgbClr val="424242"/>
              </a:solidFill>
              <a:latin typeface="Nunito" panose="020B0604020202020204" pitchFamily="2" charset="0"/>
            </a:endParaRPr>
          </a:p>
          <a:p>
            <a:pPr marL="1028700" lvl="1" indent="-571500" fontAlgn="base">
              <a:buFont typeface="Nunito" panose="020B0604020202020204" charset="0"/>
              <a:buChar char="˗"/>
            </a:pPr>
            <a:r>
              <a:rPr lang="en-US" sz="4000" b="0" i="0" u="none" strike="noStrike">
                <a:solidFill>
                  <a:srgbClr val="424242"/>
                </a:solidFill>
                <a:effectLst/>
                <a:latin typeface="Nunito" panose="020B0604020202020204" pitchFamily="2" charset="0"/>
              </a:rPr>
              <a:t>Car </a:t>
            </a:r>
            <a:r>
              <a:rPr lang="en-US" sz="4000" b="0" i="0" u="none" strike="noStrike" dirty="0">
                <a:solidFill>
                  <a:srgbClr val="424242"/>
                </a:solidFill>
                <a:effectLst/>
                <a:latin typeface="Nunito" panose="020B0604020202020204" pitchFamily="2" charset="0"/>
              </a:rPr>
              <a:t>Availability formatted as TINYINT</a:t>
            </a:r>
          </a:p>
          <a:p>
            <a:pPr marL="1028700" lvl="1" indent="-571500" fontAlgn="base">
              <a:buFont typeface="Nunito" panose="020B0604020202020204" charset="0"/>
              <a:buChar char="˗"/>
            </a:pPr>
            <a:r>
              <a:rPr lang="en-US" sz="4000" b="0" i="0" u="none" strike="noStrike" dirty="0">
                <a:solidFill>
                  <a:srgbClr val="424242"/>
                </a:solidFill>
                <a:effectLst/>
                <a:latin typeface="Nunito" panose="020B0604020202020204" pitchFamily="2" charset="0"/>
              </a:rPr>
              <a:t>CAR Registration No is limited to 7 characters </a:t>
            </a:r>
          </a:p>
          <a:p>
            <a:pPr marL="1028700" lvl="1" indent="-571500" fontAlgn="base">
              <a:buFont typeface="Nunito" panose="020B0604020202020204" charset="0"/>
              <a:buChar char="˗"/>
            </a:pPr>
            <a:r>
              <a:rPr lang="en-US" sz="4000" b="0" i="0" u="none" strike="noStrike" dirty="0">
                <a:solidFill>
                  <a:srgbClr val="424242"/>
                </a:solidFill>
                <a:effectLst/>
                <a:latin typeface="Nunito" panose="020B0604020202020204" pitchFamily="2" charset="0"/>
              </a:rPr>
              <a:t>Date of birth attributes for the customer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000" b="0" i="0" u="none" strike="noStrike" dirty="0">
              <a:solidFill>
                <a:srgbClr val="424242"/>
              </a:solidFill>
              <a:effectLst/>
              <a:latin typeface="Nunito" panose="020B0604020202020204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40B0AEF0-07BD-404C-8481-574EE1A33FA1}"/>
              </a:ext>
            </a:extLst>
          </p:cNvPr>
          <p:cNvSpPr txBox="1">
            <a:spLocks/>
          </p:cNvSpPr>
          <p:nvPr/>
        </p:nvSpPr>
        <p:spPr>
          <a:xfrm rot="5400000">
            <a:off x="8572500" y="1213961"/>
            <a:ext cx="0" cy="16230600"/>
          </a:xfrm>
          <a:prstGeom prst="line">
            <a:avLst/>
          </a:prstGeom>
          <a:ln w="19050" cap="rnd">
            <a:solidFill>
              <a:srgbClr val="000000">
                <a:alpha val="61961"/>
              </a:srgbClr>
            </a:solidFill>
            <a:prstDash val="sysDash"/>
            <a:headEnd type="none" w="sm" len="sm"/>
            <a:tailEnd type="none" w="sm" len="sm"/>
          </a:ln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GB" dirty="0"/>
          </a:p>
        </p:txBody>
      </p:sp>
      <p:pic>
        <p:nvPicPr>
          <p:cNvPr id="2050" name="Picture 2" descr="Theory of Constraints in Project Management - Twproject: project management  software, bug tracking, time tracking, planning">
            <a:extLst>
              <a:ext uri="{FF2B5EF4-FFF2-40B4-BE49-F238E27FC236}">
                <a16:creationId xmlns:a16="http://schemas.microsoft.com/office/drawing/2014/main" id="{D30E82EC-1B78-4164-9467-F7C5FB7A0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4028777"/>
            <a:ext cx="5715000" cy="280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468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70D18-F8EE-4599-9094-2FFD0DC7F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/>
              <a:t>Thank you!</a:t>
            </a:r>
            <a:endParaRPr lang="ar-SA" sz="8800" dirty="0"/>
          </a:p>
        </p:txBody>
      </p:sp>
    </p:spTree>
    <p:extLst>
      <p:ext uri="{BB962C8B-B14F-4D97-AF65-F5344CB8AC3E}">
        <p14:creationId xmlns:p14="http://schemas.microsoft.com/office/powerpoint/2010/main" val="31426584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6D9F0"/>
      </a:accent2>
      <a:accent3>
        <a:srgbClr val="FFFFFF"/>
      </a:accent3>
      <a:accent4>
        <a:srgbClr val="1F497D"/>
      </a:accent4>
      <a:accent5>
        <a:srgbClr val="CCC1D9"/>
      </a:accent5>
      <a:accent6>
        <a:srgbClr val="95B3D7"/>
      </a:accent6>
      <a:hlink>
        <a:srgbClr val="0000FF"/>
      </a:hlink>
      <a:folHlink>
        <a:srgbClr val="BFBFB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241</Words>
  <Application>Microsoft Office PowerPoint</Application>
  <PresentationFormat>Custom</PresentationFormat>
  <Paragraphs>2070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Open Sans Light</vt:lpstr>
      <vt:lpstr>Maven Pro</vt:lpstr>
      <vt:lpstr>Wingdings 3</vt:lpstr>
      <vt:lpstr>Nunito</vt:lpstr>
      <vt:lpstr>Arial</vt:lpstr>
      <vt:lpstr>Trebuchet MS</vt:lpstr>
      <vt:lpstr>Wingdings</vt:lpstr>
      <vt:lpstr>Arimo</vt:lpstr>
      <vt:lpstr>Open Sans Light Bold</vt:lpstr>
      <vt:lpstr>Facet</vt:lpstr>
      <vt:lpstr>PowerPoint Presentation</vt:lpstr>
      <vt:lpstr>Company Overview</vt:lpstr>
      <vt:lpstr>We R Everywhere Car Rental Database</vt:lpstr>
      <vt:lpstr>We R Everywhere Car Rental Database</vt:lpstr>
      <vt:lpstr>We R Everywhere Car Rental Database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</dc:title>
  <dc:creator>amwaj mohammed</dc:creator>
  <cp:lastModifiedBy>amwaj mohammed</cp:lastModifiedBy>
  <cp:revision>21</cp:revision>
  <dcterms:created xsi:type="dcterms:W3CDTF">2006-08-16T00:00:00Z</dcterms:created>
  <dcterms:modified xsi:type="dcterms:W3CDTF">2021-11-07T08:08:17Z</dcterms:modified>
  <dc:identifier>DAEu307sVbM</dc:identifier>
</cp:coreProperties>
</file>