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1" r:id="rId1"/>
  </p:sldMasterIdLst>
  <p:notesMasterIdLst>
    <p:notesMasterId r:id="rId56"/>
  </p:notesMasterIdLst>
  <p:sldIdLst>
    <p:sldId id="288" r:id="rId2"/>
    <p:sldId id="320" r:id="rId3"/>
    <p:sldId id="319" r:id="rId4"/>
    <p:sldId id="321" r:id="rId5"/>
    <p:sldId id="257" r:id="rId6"/>
    <p:sldId id="258" r:id="rId7"/>
    <p:sldId id="289" r:id="rId8"/>
    <p:sldId id="276" r:id="rId9"/>
    <p:sldId id="290" r:id="rId10"/>
    <p:sldId id="277" r:id="rId11"/>
    <p:sldId id="279" r:id="rId12"/>
    <p:sldId id="280" r:id="rId13"/>
    <p:sldId id="281" r:id="rId14"/>
    <p:sldId id="282" r:id="rId15"/>
    <p:sldId id="283" r:id="rId16"/>
    <p:sldId id="291" r:id="rId17"/>
    <p:sldId id="284" r:id="rId18"/>
    <p:sldId id="259" r:id="rId19"/>
    <p:sldId id="278" r:id="rId20"/>
    <p:sldId id="285" r:id="rId21"/>
    <p:sldId id="286" r:id="rId22"/>
    <p:sldId id="292" r:id="rId23"/>
    <p:sldId id="293" r:id="rId24"/>
    <p:sldId id="294" r:id="rId25"/>
    <p:sldId id="295" r:id="rId26"/>
    <p:sldId id="296" r:id="rId27"/>
    <p:sldId id="301" r:id="rId28"/>
    <p:sldId id="302" r:id="rId29"/>
    <p:sldId id="303" r:id="rId30"/>
    <p:sldId id="304" r:id="rId31"/>
    <p:sldId id="305" r:id="rId32"/>
    <p:sldId id="306" r:id="rId33"/>
    <p:sldId id="297" r:id="rId34"/>
    <p:sldId id="273" r:id="rId35"/>
    <p:sldId id="298" r:id="rId36"/>
    <p:sldId id="299" r:id="rId37"/>
    <p:sldId id="300" r:id="rId38"/>
    <p:sldId id="307" r:id="rId39"/>
    <p:sldId id="308" r:id="rId40"/>
    <p:sldId id="309" r:id="rId41"/>
    <p:sldId id="310" r:id="rId42"/>
    <p:sldId id="311" r:id="rId43"/>
    <p:sldId id="312" r:id="rId44"/>
    <p:sldId id="261" r:id="rId45"/>
    <p:sldId id="318" r:id="rId46"/>
    <p:sldId id="263" r:id="rId47"/>
    <p:sldId id="264" r:id="rId48"/>
    <p:sldId id="265" r:id="rId49"/>
    <p:sldId id="313" r:id="rId50"/>
    <p:sldId id="314" r:id="rId51"/>
    <p:sldId id="315" r:id="rId52"/>
    <p:sldId id="316" r:id="rId53"/>
    <p:sldId id="317" r:id="rId54"/>
    <p:sldId id="322" r:id="rId5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2" autoAdjust="0"/>
    <p:restoredTop sz="94783" autoAdjust="0"/>
  </p:normalViewPr>
  <p:slideViewPr>
    <p:cSldViewPr snapToGrid="0">
      <p:cViewPr varScale="1">
        <p:scale>
          <a:sx n="70" d="100"/>
          <a:sy n="70" d="100"/>
        </p:scale>
        <p:origin x="48" y="636"/>
      </p:cViewPr>
      <p:guideLst>
        <p:guide orient="horz" pos="2160"/>
        <p:guide pos="3840"/>
      </p:guideLst>
    </p:cSldViewPr>
  </p:slideViewPr>
  <p:outlineViewPr>
    <p:cViewPr>
      <p:scale>
        <a:sx n="33" d="100"/>
        <a:sy n="33" d="100"/>
      </p:scale>
      <p:origin x="0" y="326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29DBCE5-E7CF-405E-BA9A-DC7F59DE59C4}" type="datetimeFigureOut">
              <a:rPr lang="en-US" smtClean="0"/>
              <a:t>10/1/2020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E93D576-28BB-41F7-910F-136770F5EEA2}" type="slidenum">
              <a:rPr lang="en-US" smtClean="0"/>
              <a:t>‹#›</a:t>
            </a:fld>
            <a:endParaRPr lang="en-US"/>
          </a:p>
        </p:txBody>
      </p:sp>
    </p:spTree>
    <p:extLst>
      <p:ext uri="{BB962C8B-B14F-4D97-AF65-F5344CB8AC3E}">
        <p14:creationId xmlns:p14="http://schemas.microsoft.com/office/powerpoint/2010/main" val="425337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B1C8-4E0F-4223-BB6C-907855BD4F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3DD668-3479-4E7E-A065-610CCD237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CB9BE-4D51-468B-ADD1-1B5AC8B2C17F}"/>
              </a:ext>
            </a:extLst>
          </p:cNvPr>
          <p:cNvSpPr>
            <a:spLocks noGrp="1"/>
          </p:cNvSpPr>
          <p:nvPr>
            <p:ph type="dt" sz="half" idx="10"/>
          </p:nvPr>
        </p:nvSpPr>
        <p:spPr/>
        <p:txBody>
          <a:bodyPr/>
          <a:lstStyle/>
          <a:p>
            <a:fld id="{DE7D8B33-D73A-4642-8847-18B7A8F19850}" type="datetime1">
              <a:rPr lang="en-US" smtClean="0"/>
              <a:t>10/1/2020</a:t>
            </a:fld>
            <a:endParaRPr lang="en-US" dirty="0"/>
          </a:p>
        </p:txBody>
      </p:sp>
      <p:sp>
        <p:nvSpPr>
          <p:cNvPr id="5" name="Footer Placeholder 4">
            <a:extLst>
              <a:ext uri="{FF2B5EF4-FFF2-40B4-BE49-F238E27FC236}">
                <a16:creationId xmlns:a16="http://schemas.microsoft.com/office/drawing/2014/main" id="{6104D5C8-9DBA-444B-BE33-3D67074812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374E7A-C0A6-4F45-A588-878FF3D2245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767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080C-9E1F-4D00-B57A-14E84477B3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76032-400F-4BFB-8621-FE70D98A49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DB077-38FD-445B-AE89-953243505028}"/>
              </a:ext>
            </a:extLst>
          </p:cNvPr>
          <p:cNvSpPr>
            <a:spLocks noGrp="1"/>
          </p:cNvSpPr>
          <p:nvPr>
            <p:ph type="dt" sz="half" idx="10"/>
          </p:nvPr>
        </p:nvSpPr>
        <p:spPr/>
        <p:txBody>
          <a:bodyPr/>
          <a:lstStyle/>
          <a:p>
            <a:fld id="{AC75E22E-41BB-42B0-A443-CB7BFB049810}" type="datetime1">
              <a:rPr lang="en-US" smtClean="0"/>
              <a:t>10/1/2020</a:t>
            </a:fld>
            <a:endParaRPr lang="en-US" dirty="0"/>
          </a:p>
        </p:txBody>
      </p:sp>
      <p:sp>
        <p:nvSpPr>
          <p:cNvPr id="5" name="Footer Placeholder 4">
            <a:extLst>
              <a:ext uri="{FF2B5EF4-FFF2-40B4-BE49-F238E27FC236}">
                <a16:creationId xmlns:a16="http://schemas.microsoft.com/office/drawing/2014/main" id="{DB2E1AB3-D49C-4479-9782-B69C2E01A7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D6C108-1923-4808-B20B-D7B27BA0B6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839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C8700-92F9-4FD8-963E-A8937B8255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E216CF-CA6E-401A-9CD4-CB8CC0EACB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5F22C-DCAC-4DE2-A970-A5B9AD3755E9}"/>
              </a:ext>
            </a:extLst>
          </p:cNvPr>
          <p:cNvSpPr>
            <a:spLocks noGrp="1"/>
          </p:cNvSpPr>
          <p:nvPr>
            <p:ph type="dt" sz="half" idx="10"/>
          </p:nvPr>
        </p:nvSpPr>
        <p:spPr/>
        <p:txBody>
          <a:bodyPr/>
          <a:lstStyle/>
          <a:p>
            <a:fld id="{FEFC78F6-DCE0-4EB5-A4A5-2F35A629DBDF}" type="datetime1">
              <a:rPr lang="en-US" smtClean="0"/>
              <a:t>10/1/2020</a:t>
            </a:fld>
            <a:endParaRPr lang="en-US" dirty="0"/>
          </a:p>
        </p:txBody>
      </p:sp>
      <p:sp>
        <p:nvSpPr>
          <p:cNvPr id="5" name="Footer Placeholder 4">
            <a:extLst>
              <a:ext uri="{FF2B5EF4-FFF2-40B4-BE49-F238E27FC236}">
                <a16:creationId xmlns:a16="http://schemas.microsoft.com/office/drawing/2014/main" id="{DEDBD638-6056-4594-A858-0CB46ED0C3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ED4AD-141B-4BCB-9035-552BB753C9A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873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668A-A67A-47D7-BA98-96C59E40E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A089E-835D-4C1C-81F0-8C80F3F5AD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3F58C-2620-4CC5-AA0E-88C19F9D5F7C}"/>
              </a:ext>
            </a:extLst>
          </p:cNvPr>
          <p:cNvSpPr>
            <a:spLocks noGrp="1"/>
          </p:cNvSpPr>
          <p:nvPr>
            <p:ph type="dt" sz="half" idx="10"/>
          </p:nvPr>
        </p:nvSpPr>
        <p:spPr/>
        <p:txBody>
          <a:bodyPr/>
          <a:lstStyle/>
          <a:p>
            <a:fld id="{DDE2E2D4-0E15-4E48-963B-9C5A96A577BA}" type="datetime1">
              <a:rPr lang="en-US" smtClean="0"/>
              <a:t>10/1/2020</a:t>
            </a:fld>
            <a:endParaRPr lang="en-US" dirty="0"/>
          </a:p>
        </p:txBody>
      </p:sp>
      <p:sp>
        <p:nvSpPr>
          <p:cNvPr id="5" name="Footer Placeholder 4">
            <a:extLst>
              <a:ext uri="{FF2B5EF4-FFF2-40B4-BE49-F238E27FC236}">
                <a16:creationId xmlns:a16="http://schemas.microsoft.com/office/drawing/2014/main" id="{3B138B98-76D5-4FE1-95C6-3F0FD484E0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BF816-905A-4B87-B55D-D35A0FC89D0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319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EC2F-4611-492C-B7D2-44C187CC4C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5C2505-09C7-453F-B268-4E383F949E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22A3B2-09FD-4044-AE48-F6A1E5BC93A8}"/>
              </a:ext>
            </a:extLst>
          </p:cNvPr>
          <p:cNvSpPr>
            <a:spLocks noGrp="1"/>
          </p:cNvSpPr>
          <p:nvPr>
            <p:ph type="dt" sz="half" idx="10"/>
          </p:nvPr>
        </p:nvSpPr>
        <p:spPr/>
        <p:txBody>
          <a:bodyPr/>
          <a:lstStyle/>
          <a:p>
            <a:fld id="{00BD6D4D-62A1-4EF3-A36C-E4E42248DE50}" type="datetime1">
              <a:rPr lang="en-US" smtClean="0"/>
              <a:t>10/1/2020</a:t>
            </a:fld>
            <a:endParaRPr lang="en-US" dirty="0"/>
          </a:p>
        </p:txBody>
      </p:sp>
      <p:sp>
        <p:nvSpPr>
          <p:cNvPr id="5" name="Footer Placeholder 4">
            <a:extLst>
              <a:ext uri="{FF2B5EF4-FFF2-40B4-BE49-F238E27FC236}">
                <a16:creationId xmlns:a16="http://schemas.microsoft.com/office/drawing/2014/main" id="{9DB66A91-CDD9-4DF4-84B1-171CA8AED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397F7D-AA6F-460A-AF0B-CCD131A502B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797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48F5-B304-4BAC-A803-54D87FA8D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1E4CC9-FD00-4FAC-8EF3-5EA4DB6F9E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54A1BE-D8B2-43AB-81AF-A3485C865A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80475E-2A79-45B3-8CFF-6288440EF519}"/>
              </a:ext>
            </a:extLst>
          </p:cNvPr>
          <p:cNvSpPr>
            <a:spLocks noGrp="1"/>
          </p:cNvSpPr>
          <p:nvPr>
            <p:ph type="dt" sz="half" idx="10"/>
          </p:nvPr>
        </p:nvSpPr>
        <p:spPr/>
        <p:txBody>
          <a:bodyPr/>
          <a:lstStyle/>
          <a:p>
            <a:fld id="{CEDA2866-16C3-41BD-855F-A30EA00B2F8D}" type="datetime1">
              <a:rPr lang="en-US" smtClean="0"/>
              <a:t>10/1/2020</a:t>
            </a:fld>
            <a:endParaRPr lang="en-US" dirty="0"/>
          </a:p>
        </p:txBody>
      </p:sp>
      <p:sp>
        <p:nvSpPr>
          <p:cNvPr id="6" name="Footer Placeholder 5">
            <a:extLst>
              <a:ext uri="{FF2B5EF4-FFF2-40B4-BE49-F238E27FC236}">
                <a16:creationId xmlns:a16="http://schemas.microsoft.com/office/drawing/2014/main" id="{7CA7648B-848D-4C94-A076-C8DE2F606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923929-B56D-4BC9-8678-949506EF3B8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051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A3E9-7EBA-43BF-9941-2DDDEDE60C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796944-9CFE-400B-AC1D-23A967B33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7B74-C556-45A5-9264-22D6D7A40F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E7EA07-D865-4894-99D3-49F27FF77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38D52F-6659-476A-91A1-A6311A0BCB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DEA95F-6BBF-4C57-8BCA-A1335A4F7973}"/>
              </a:ext>
            </a:extLst>
          </p:cNvPr>
          <p:cNvSpPr>
            <a:spLocks noGrp="1"/>
          </p:cNvSpPr>
          <p:nvPr>
            <p:ph type="dt" sz="half" idx="10"/>
          </p:nvPr>
        </p:nvSpPr>
        <p:spPr/>
        <p:txBody>
          <a:bodyPr/>
          <a:lstStyle/>
          <a:p>
            <a:fld id="{43940B84-16CD-4253-A189-7C4497E6E44A}" type="datetime1">
              <a:rPr lang="en-US" smtClean="0"/>
              <a:t>10/1/2020</a:t>
            </a:fld>
            <a:endParaRPr lang="en-US" dirty="0"/>
          </a:p>
        </p:txBody>
      </p:sp>
      <p:sp>
        <p:nvSpPr>
          <p:cNvPr id="8" name="Footer Placeholder 7">
            <a:extLst>
              <a:ext uri="{FF2B5EF4-FFF2-40B4-BE49-F238E27FC236}">
                <a16:creationId xmlns:a16="http://schemas.microsoft.com/office/drawing/2014/main" id="{F446BD0B-BA56-4E82-B54E-97C5547846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00DB4B0-80EA-4CE1-A80D-579B5FD486D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937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326B-ABDA-4263-AAA4-69C79352B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4A8356-F914-4BE6-8E37-951B4B62F8DF}"/>
              </a:ext>
            </a:extLst>
          </p:cNvPr>
          <p:cNvSpPr>
            <a:spLocks noGrp="1"/>
          </p:cNvSpPr>
          <p:nvPr>
            <p:ph type="dt" sz="half" idx="10"/>
          </p:nvPr>
        </p:nvSpPr>
        <p:spPr/>
        <p:txBody>
          <a:bodyPr/>
          <a:lstStyle/>
          <a:p>
            <a:fld id="{960CD5B1-B606-42F0-BDFC-1D2C3BB41AAF}" type="datetime1">
              <a:rPr lang="en-US" smtClean="0"/>
              <a:t>10/1/2020</a:t>
            </a:fld>
            <a:endParaRPr lang="en-US" dirty="0"/>
          </a:p>
        </p:txBody>
      </p:sp>
      <p:sp>
        <p:nvSpPr>
          <p:cNvPr id="4" name="Footer Placeholder 3">
            <a:extLst>
              <a:ext uri="{FF2B5EF4-FFF2-40B4-BE49-F238E27FC236}">
                <a16:creationId xmlns:a16="http://schemas.microsoft.com/office/drawing/2014/main" id="{00B6E540-A66C-49C4-A07B-56919704451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D26226A-13EB-4CAC-A9BC-5A995B258BE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749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2D0C7-9D96-46E5-8A65-4F4CFE4D3259}"/>
              </a:ext>
            </a:extLst>
          </p:cNvPr>
          <p:cNvSpPr>
            <a:spLocks noGrp="1"/>
          </p:cNvSpPr>
          <p:nvPr>
            <p:ph type="dt" sz="half" idx="10"/>
          </p:nvPr>
        </p:nvSpPr>
        <p:spPr/>
        <p:txBody>
          <a:bodyPr/>
          <a:lstStyle/>
          <a:p>
            <a:fld id="{40D294DE-D4CE-46C5-841B-67AC803152DE}" type="datetime1">
              <a:rPr lang="en-US" smtClean="0"/>
              <a:t>10/1/2020</a:t>
            </a:fld>
            <a:endParaRPr lang="en-US" dirty="0"/>
          </a:p>
        </p:txBody>
      </p:sp>
      <p:sp>
        <p:nvSpPr>
          <p:cNvPr id="3" name="Footer Placeholder 2">
            <a:extLst>
              <a:ext uri="{FF2B5EF4-FFF2-40B4-BE49-F238E27FC236}">
                <a16:creationId xmlns:a16="http://schemas.microsoft.com/office/drawing/2014/main" id="{C0519341-63B2-4393-A2DE-E6D8BAAD721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51D64E4-6F6B-410C-B8AB-8171EF0CC1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831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1DD0-6752-40FE-BFE7-EF23617CF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185E5B-67E6-40DF-BCAB-25F0E864B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14B20-738F-4276-950A-AFBAB5A00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8874E5-667F-4834-9A91-FE615D63DDA3}"/>
              </a:ext>
            </a:extLst>
          </p:cNvPr>
          <p:cNvSpPr>
            <a:spLocks noGrp="1"/>
          </p:cNvSpPr>
          <p:nvPr>
            <p:ph type="dt" sz="half" idx="10"/>
          </p:nvPr>
        </p:nvSpPr>
        <p:spPr/>
        <p:txBody>
          <a:bodyPr/>
          <a:lstStyle/>
          <a:p>
            <a:fld id="{17EFA4A8-B56A-4643-8ABE-AB16C675A66D}" type="datetime1">
              <a:rPr lang="en-US" smtClean="0"/>
              <a:t>10/1/2020</a:t>
            </a:fld>
            <a:endParaRPr lang="en-US" dirty="0"/>
          </a:p>
        </p:txBody>
      </p:sp>
      <p:sp>
        <p:nvSpPr>
          <p:cNvPr id="6" name="Footer Placeholder 5">
            <a:extLst>
              <a:ext uri="{FF2B5EF4-FFF2-40B4-BE49-F238E27FC236}">
                <a16:creationId xmlns:a16="http://schemas.microsoft.com/office/drawing/2014/main" id="{559E10AA-6E23-4F62-A1F1-A8D29BA064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CECDC1-20BA-4060-A924-22A24F3EA792}"/>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846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8830-D773-45E5-85F0-700E57323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C69DDA-5202-423C-A4B5-EC5E12039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E7F47F-6C9C-48CB-9E98-64E102E47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9829A4-4C6F-4DFC-B6AE-57E9CAA1C4CB}"/>
              </a:ext>
            </a:extLst>
          </p:cNvPr>
          <p:cNvSpPr>
            <a:spLocks noGrp="1"/>
          </p:cNvSpPr>
          <p:nvPr>
            <p:ph type="dt" sz="half" idx="10"/>
          </p:nvPr>
        </p:nvSpPr>
        <p:spPr/>
        <p:txBody>
          <a:bodyPr/>
          <a:lstStyle/>
          <a:p>
            <a:fld id="{064775D8-427C-4A23-AA1B-BC1CAB4A6AE7}" type="datetime1">
              <a:rPr lang="en-US" smtClean="0"/>
              <a:t>10/1/2020</a:t>
            </a:fld>
            <a:endParaRPr lang="en-US" dirty="0"/>
          </a:p>
        </p:txBody>
      </p:sp>
      <p:sp>
        <p:nvSpPr>
          <p:cNvPr id="6" name="Footer Placeholder 5">
            <a:extLst>
              <a:ext uri="{FF2B5EF4-FFF2-40B4-BE49-F238E27FC236}">
                <a16:creationId xmlns:a16="http://schemas.microsoft.com/office/drawing/2014/main" id="{867509E5-5FCB-4A7C-B5E3-9971B2092354}"/>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DCFFB7B2-A1DC-4D5A-937F-F00F60363DA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011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650893-973A-4F2A-BCC9-5EB5113BF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E868AB-2F62-4BEB-B99D-67050D7308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954DB-510B-49CC-9F5D-028C9BA62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E7C05-F83E-4B6D-95E2-68243A2754FB}" type="datetime1">
              <a:rPr lang="en-US" smtClean="0"/>
              <a:t>10/1/2020</a:t>
            </a:fld>
            <a:endParaRPr lang="en-US" dirty="0"/>
          </a:p>
        </p:txBody>
      </p:sp>
      <p:sp>
        <p:nvSpPr>
          <p:cNvPr id="5" name="Footer Placeholder 4">
            <a:extLst>
              <a:ext uri="{FF2B5EF4-FFF2-40B4-BE49-F238E27FC236}">
                <a16:creationId xmlns:a16="http://schemas.microsoft.com/office/drawing/2014/main" id="{042F7314-F12D-46F8-8501-9C7AA23F9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D7325F-3AAA-4E0D-A0DE-A98E3D358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08669209"/>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Data%20for%20Exercises/NormalExerciseData.csv"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Codes%20and%20Data%20for%20Examples/GammaExampleData.csv"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Data%20for%20Exercises/GammaExerciseData.csv"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Codes%20and%20Data%20for%20Examples/LogisticExampleData.csv"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Data%20for%20Exercises/LogisticExerciseData.csv"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Codes%20and%20Data%20for%20Examples/PoissonExampleData.csv"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Data%20for%20Exercises/PoissonExerciseData.csv"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Codes%20and%20Data%20for%20Examples/NormalExampleData.csv"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2394F4-4ECF-4340-B4C9-F908B42D19CA}"/>
              </a:ext>
            </a:extLst>
          </p:cNvPr>
          <p:cNvSpPr>
            <a:spLocks noGrp="1"/>
          </p:cNvSpPr>
          <p:nvPr>
            <p:ph type="title"/>
          </p:nvPr>
        </p:nvSpPr>
        <p:spPr>
          <a:xfrm>
            <a:off x="609600" y="1007159"/>
            <a:ext cx="10972800" cy="3480498"/>
          </a:xfrm>
        </p:spPr>
        <p:txBody>
          <a:bodyPr anchor="b">
            <a:normAutofit fontScale="90000"/>
          </a:bodyPr>
          <a:lstStyle/>
          <a:p>
            <a:r>
              <a:rPr lang="en-US" dirty="0"/>
              <a:t>Regression Models with R Applications</a:t>
            </a:r>
            <a:br>
              <a:rPr lang="en-US" sz="3600" dirty="0">
                <a:solidFill>
                  <a:schemeClr val="tx1"/>
                </a:solidFill>
              </a:rPr>
            </a:br>
            <a:r>
              <a:rPr lang="en-US" sz="3600" dirty="0"/>
              <a:t>by </a:t>
            </a:r>
            <a:br>
              <a:rPr lang="en-US" sz="3600" dirty="0"/>
            </a:br>
            <a:r>
              <a:rPr lang="en-US" sz="3600" dirty="0">
                <a:solidFill>
                  <a:srgbClr val="0070C0"/>
                </a:solidFill>
              </a:rPr>
              <a:t>Olga Korosteleva, Ph.D.</a:t>
            </a:r>
            <a:br>
              <a:rPr lang="en-US" sz="3600" dirty="0">
                <a:solidFill>
                  <a:srgbClr val="0070C0"/>
                </a:solidFill>
              </a:rPr>
            </a:br>
            <a:r>
              <a:rPr lang="en-US" sz="3600" dirty="0">
                <a:solidFill>
                  <a:srgbClr val="0070C0"/>
                </a:solidFill>
              </a:rPr>
              <a:t>CSULB</a:t>
            </a:r>
            <a:br>
              <a:rPr lang="en-US" sz="3600" dirty="0"/>
            </a:br>
            <a:br>
              <a:rPr lang="en-US" dirty="0"/>
            </a:br>
            <a:br>
              <a:rPr lang="en-US" sz="3600" dirty="0"/>
            </a:br>
            <a:r>
              <a:rPr lang="en-US" sz="2700" dirty="0">
                <a:solidFill>
                  <a:srgbClr val="00B0F0"/>
                </a:solidFill>
              </a:rPr>
              <a:t>October 13, 2020, OCRUG</a:t>
            </a:r>
          </a:p>
        </p:txBody>
      </p:sp>
      <p:sp>
        <p:nvSpPr>
          <p:cNvPr id="4" name="Slide Number Placeholder 3"/>
          <p:cNvSpPr>
            <a:spLocks noGrp="1"/>
          </p:cNvSpPr>
          <p:nvPr>
            <p:ph type="sldNum" sz="quarter" idx="12"/>
          </p:nvPr>
        </p:nvSpPr>
        <p:spPr>
          <a:xfrm>
            <a:off x="11006918" y="6356350"/>
            <a:ext cx="346881" cy="365125"/>
          </a:xfrm>
        </p:spPr>
        <p:txBody>
          <a:bodyPr/>
          <a:lstStyle/>
          <a:p>
            <a:fld id="{3A98EE3D-8CD1-4C3F-BD1C-C98C9596463C}" type="slidenum">
              <a:rPr lang="en-US" sz="1800" smtClean="0">
                <a:solidFill>
                  <a:srgbClr val="00B0F0"/>
                </a:solidFill>
              </a:rPr>
              <a:t>1</a:t>
            </a:fld>
            <a:endParaRPr lang="en-US" sz="1800" dirty="0">
              <a:solidFill>
                <a:srgbClr val="00B0F0"/>
              </a:solidFill>
            </a:endParaRPr>
          </a:p>
        </p:txBody>
      </p:sp>
      <p:pic>
        <p:nvPicPr>
          <p:cNvPr id="6" name="Picture 5">
            <a:extLst>
              <a:ext uri="{FF2B5EF4-FFF2-40B4-BE49-F238E27FC236}">
                <a16:creationId xmlns:a16="http://schemas.microsoft.com/office/drawing/2014/main" id="{8AA0743B-87AC-49A1-B79A-411C0078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464" y="1768167"/>
            <a:ext cx="4791075" cy="4181475"/>
          </a:xfrm>
          <a:prstGeom prst="rect">
            <a:avLst/>
          </a:prstGeom>
        </p:spPr>
      </p:pic>
    </p:spTree>
    <p:extLst>
      <p:ext uri="{BB962C8B-B14F-4D97-AF65-F5344CB8AC3E}">
        <p14:creationId xmlns:p14="http://schemas.microsoft.com/office/powerpoint/2010/main" val="71827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90235" y="1262416"/>
                <a:ext cx="11321351" cy="5199797"/>
              </a:xfrm>
            </p:spPr>
            <p:txBody>
              <a:bodyPr>
                <a:noAutofit/>
              </a:bodyPr>
              <a:lstStyle/>
              <a:p>
                <a:pPr marL="571500" indent="-571500" algn="l">
                  <a:buFont typeface="Wingdings" panose="05000000000000000000" pitchFamily="2" charset="2"/>
                  <a:buChar char="q"/>
                </a:pPr>
                <a:r>
                  <a:rPr lang="en-US" sz="2600" i="0" dirty="0">
                    <a:solidFill>
                      <a:schemeClr val="tx1"/>
                    </a:solidFill>
                  </a:rPr>
                  <a:t>Next, we run the model.</a:t>
                </a:r>
              </a:p>
              <a:p>
                <a:pPr algn="l"/>
                <a:r>
                  <a:rPr lang="en-US" sz="1600" i="0" dirty="0">
                    <a:solidFill>
                      <a:schemeClr val="tx1"/>
                    </a:solidFill>
                    <a:latin typeface="Courier New" panose="02070309020205020404" pitchFamily="49" charset="0"/>
                    <a:cs typeface="Courier New" panose="02070309020205020404" pitchFamily="49" charset="0"/>
                  </a:rPr>
                  <a:t>   summary(</a:t>
                </a:r>
                <a:r>
                  <a:rPr lang="en-US" sz="1600" i="0" dirty="0" err="1">
                    <a:solidFill>
                      <a:schemeClr val="tx1"/>
                    </a:solidFill>
                    <a:latin typeface="Courier New" panose="02070309020205020404" pitchFamily="49" charset="0"/>
                    <a:cs typeface="Courier New" panose="02070309020205020404" pitchFamily="49" charset="0"/>
                  </a:rPr>
                  <a:t>fitted.model</a:t>
                </a:r>
                <a:r>
                  <a:rPr lang="en-US" sz="1600" i="0" dirty="0">
                    <a:solidFill>
                      <a:schemeClr val="tx1"/>
                    </a:solidFill>
                    <a:latin typeface="Courier New" panose="02070309020205020404" pitchFamily="49" charset="0"/>
                    <a:cs typeface="Courier New" panose="02070309020205020404" pitchFamily="49" charset="0"/>
                  </a:rPr>
                  <a:t>&lt;- </a:t>
                </a:r>
                <a:r>
                  <a:rPr lang="en-US" sz="1600" i="0" dirty="0" err="1">
                    <a:solidFill>
                      <a:schemeClr val="tx1"/>
                    </a:solidFill>
                    <a:latin typeface="Courier New" panose="02070309020205020404" pitchFamily="49" charset="0"/>
                    <a:cs typeface="Courier New" panose="02070309020205020404" pitchFamily="49" charset="0"/>
                  </a:rPr>
                  <a:t>glm</a:t>
                </a:r>
                <a:r>
                  <a:rPr lang="en-US" sz="1600" i="0" dirty="0">
                    <a:solidFill>
                      <a:schemeClr val="tx1"/>
                    </a:solidFill>
                    <a:latin typeface="Courier New" panose="02070309020205020404" pitchFamily="49" charset="0"/>
                    <a:cs typeface="Courier New" panose="02070309020205020404" pitchFamily="49" charset="0"/>
                  </a:rPr>
                  <a:t>(score ~ gender+ age + educ, data=</a:t>
                </a:r>
                <a:r>
                  <a:rPr lang="en-US" sz="1600" i="0" dirty="0" err="1">
                    <a:solidFill>
                      <a:schemeClr val="tx1"/>
                    </a:solidFill>
                    <a:latin typeface="Courier New" panose="02070309020205020404" pitchFamily="49" charset="0"/>
                    <a:cs typeface="Courier New" panose="02070309020205020404" pitchFamily="49" charset="0"/>
                  </a:rPr>
                  <a:t>job.satisfaction.data</a:t>
                </a:r>
                <a:r>
                  <a:rPr lang="en-US" sz="1600" i="0" dirty="0">
                    <a:solidFill>
                      <a:schemeClr val="tx1"/>
                    </a:solidFill>
                    <a:latin typeface="Courier New" panose="02070309020205020404" pitchFamily="49" charset="0"/>
                    <a:cs typeface="Courier New" panose="02070309020205020404" pitchFamily="49" charset="0"/>
                  </a:rPr>
                  <a:t>,</a:t>
                </a:r>
              </a:p>
              <a:p>
                <a:pPr algn="l"/>
                <a:r>
                  <a:rPr lang="en-US" sz="1600" dirty="0">
                    <a:solidFill>
                      <a:schemeClr val="tx1"/>
                    </a:solidFill>
                    <a:latin typeface="Courier New" panose="02070309020205020404" pitchFamily="49" charset="0"/>
                    <a:cs typeface="Courier New" panose="02070309020205020404" pitchFamily="49" charset="0"/>
                  </a:rPr>
                  <a:t>  </a:t>
                </a:r>
                <a:r>
                  <a:rPr lang="en-US" sz="1600" i="0" dirty="0">
                    <a:solidFill>
                      <a:schemeClr val="tx1"/>
                    </a:solidFill>
                    <a:latin typeface="Courier New" panose="02070309020205020404" pitchFamily="49" charset="0"/>
                    <a:cs typeface="Courier New" panose="02070309020205020404" pitchFamily="49" charset="0"/>
                  </a:rPr>
                  <a:t> family=gaussian(link=identity))</a:t>
                </a:r>
                <a:endParaRPr lang="en-US" sz="2400" dirty="0">
                  <a:solidFill>
                    <a:schemeClr val="tx1"/>
                  </a:solidFill>
                </a:endParaRPr>
              </a:p>
              <a:p>
                <a:r>
                  <a:rPr lang="en-US" sz="2400" dirty="0">
                    <a:solidFill>
                      <a:schemeClr val="tx1"/>
                    </a:solidFill>
                    <a:latin typeface="Segoe UI"/>
                    <a:ea typeface="Segoe UI"/>
                    <a:cs typeface="Segoe UI"/>
                  </a:rPr>
                  <a:t>                                                </a:t>
                </a:r>
                <a:endParaRPr lang="en-US" sz="2400" i="0" dirty="0">
                  <a:solidFill>
                    <a:schemeClr val="tx1"/>
                  </a:solidFill>
                </a:endParaRPr>
              </a:p>
              <a:p>
                <a:endParaRPr lang="en-US" sz="2400" i="0" dirty="0">
                  <a:solidFill>
                    <a:schemeClr val="tx1"/>
                  </a:solidFill>
                </a:endParaRPr>
              </a:p>
              <a:p>
                <a:endParaRPr lang="en-US" sz="2400" dirty="0">
                  <a:solidFill>
                    <a:schemeClr val="tx1"/>
                  </a:solidFill>
                </a:endParaRPr>
              </a:p>
              <a:p>
                <a:endParaRPr lang="en-US" sz="2400" i="0" dirty="0">
                  <a:solidFill>
                    <a:schemeClr val="tx1"/>
                  </a:solidFill>
                </a:endParaRPr>
              </a:p>
              <a:p>
                <a:pPr algn="l"/>
                <a:r>
                  <a:rPr lang="en-US" sz="2600" dirty="0">
                    <a:latin typeface="Courier New" panose="02070309020205020404" pitchFamily="49" charset="0"/>
                    <a:ea typeface="Segoe UI"/>
                    <a:cs typeface="Segoe UI"/>
                  </a:rPr>
                  <a:t>  </a:t>
                </a:r>
                <a:r>
                  <a:rPr lang="en-US" sz="1600" dirty="0">
                    <a:latin typeface="Courier New" panose="02070309020205020404" pitchFamily="49" charset="0"/>
                    <a:ea typeface="Segoe UI"/>
                    <a:cs typeface="Courier New" panose="02070309020205020404" pitchFamily="49" charset="0"/>
                  </a:rPr>
                  <a:t>print(</a:t>
                </a:r>
                <a:r>
                  <a:rPr lang="en-US" sz="1600" dirty="0" err="1">
                    <a:latin typeface="Courier New" panose="02070309020205020404" pitchFamily="49" charset="0"/>
                    <a:ea typeface="Segoe UI"/>
                    <a:cs typeface="Courier New" panose="02070309020205020404" pitchFamily="49" charset="0"/>
                  </a:rPr>
                  <a:t>sigma.hat</a:t>
                </a:r>
                <a:r>
                  <a:rPr lang="en-US" sz="1600" dirty="0">
                    <a:latin typeface="Courier New" panose="02070309020205020404" pitchFamily="49" charset="0"/>
                    <a:ea typeface="Segoe UI"/>
                    <a:cs typeface="Courier New" panose="02070309020205020404" pitchFamily="49" charset="0"/>
                  </a:rPr>
                  <a:t>&lt;- sigma(</a:t>
                </a:r>
                <a:r>
                  <a:rPr lang="en-US" sz="1600" dirty="0" err="1">
                    <a:latin typeface="Courier New" panose="02070309020205020404" pitchFamily="49" charset="0"/>
                    <a:ea typeface="Segoe UI"/>
                    <a:cs typeface="Courier New" panose="02070309020205020404" pitchFamily="49" charset="0"/>
                  </a:rPr>
                  <a:t>fitted.model</a:t>
                </a:r>
                <a:r>
                  <a:rPr lang="en-US" sz="1600" dirty="0">
                    <a:latin typeface="Courier New" panose="02070309020205020404" pitchFamily="49" charset="0"/>
                    <a:ea typeface="Segoe UI"/>
                    <a:cs typeface="Courier New" panose="02070309020205020404" pitchFamily="49" charset="0"/>
                  </a:rPr>
                  <a:t>))</a:t>
                </a:r>
              </a:p>
              <a:p>
                <a:pPr algn="l"/>
                <a:r>
                  <a:rPr lang="en-US" sz="1600" dirty="0">
                    <a:latin typeface="Courier New" panose="02070309020205020404" pitchFamily="49" charset="0"/>
                    <a:ea typeface="Segoe UI"/>
                    <a:cs typeface="Courier New" panose="02070309020205020404" pitchFamily="49" charset="0"/>
                  </a:rPr>
                  <a:t>   </a:t>
                </a:r>
                <a:r>
                  <a:rPr lang="en-US" sz="1800" dirty="0">
                    <a:latin typeface="Lucida Console" panose="020B0609040504020204" pitchFamily="49" charset="0"/>
                    <a:ea typeface="Segoe UI"/>
                    <a:cs typeface="Segoe UI"/>
                  </a:rPr>
                  <a:t>10.97801</a:t>
                </a:r>
                <a:endParaRPr lang="en-US" sz="1800" dirty="0">
                  <a:solidFill>
                    <a:schemeClr val="tx1"/>
                  </a:solidFill>
                  <a:latin typeface="Lucida Console" panose="020B0609040504020204" pitchFamily="49" charset="0"/>
                  <a:ea typeface="Segoe UI"/>
                  <a:cs typeface="Segoe UI"/>
                </a:endParaRPr>
              </a:p>
              <a:p>
                <a:pPr marL="457200" indent="-457200" algn="l">
                  <a:buFont typeface="Wingdings" panose="05000000000000000000" pitchFamily="2" charset="2"/>
                  <a:buChar char="q"/>
                </a:pPr>
                <a:r>
                  <a:rPr lang="en-US" sz="2600" dirty="0">
                    <a:solidFill>
                      <a:schemeClr val="tx1"/>
                    </a:solidFill>
                    <a:ea typeface="Segoe UI"/>
                    <a:cs typeface="Segoe UI"/>
                  </a:rPr>
                  <a:t>Then we w</a:t>
                </a:r>
                <a:r>
                  <a:rPr lang="en-US" sz="2600" dirty="0">
                    <a:solidFill>
                      <a:schemeClr val="tx1"/>
                    </a:solidFill>
                  </a:rPr>
                  <a:t>rite the fitted model.</a:t>
                </a:r>
                <a:endParaRPr lang="en-US" i="0" dirty="0">
                  <a:solidFill>
                    <a:schemeClr val="tx1"/>
                  </a:solidFill>
                </a:endParaRPr>
              </a:p>
              <a:p>
                <a:pPr algn="l"/>
                <a:r>
                  <a:rPr lang="en-US" sz="2000" dirty="0">
                    <a:solidFill>
                      <a:schemeClr val="tx1"/>
                    </a:solidFill>
                  </a:rPr>
                  <a:t>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b="0" i="1">
                            <a:solidFill>
                              <a:schemeClr val="tx1"/>
                            </a:solidFill>
                            <a:latin typeface="Cambria Math"/>
                          </a:rPr>
                          <m:t>𝐸</m:t>
                        </m:r>
                      </m:e>
                    </m:acc>
                  </m:oMath>
                </a14:m>
                <a:r>
                  <a:rPr lang="en-US" sz="2000" i="1" dirty="0">
                    <a:solidFill>
                      <a:schemeClr val="tx1"/>
                    </a:solidFill>
                  </a:rPr>
                  <a:t>(</a:t>
                </a:r>
                <a14:m>
                  <m:oMath xmlns:m="http://schemas.openxmlformats.org/officeDocument/2006/math">
                    <m:r>
                      <a:rPr lang="en-US" sz="2000" i="1" dirty="0" smtClean="0">
                        <a:solidFill>
                          <a:schemeClr val="tx1"/>
                        </a:solidFill>
                        <a:latin typeface="Cambria Math" panose="02040503050406030204" pitchFamily="18" charset="0"/>
                      </a:rPr>
                      <m:t>𝑠𝑐𝑜𝑟</m:t>
                    </m:r>
                    <m:r>
                      <a:rPr lang="en-US" sz="2000" b="0" i="1" dirty="0" smtClean="0">
                        <a:solidFill>
                          <a:schemeClr val="tx1"/>
                        </a:solidFill>
                        <a:latin typeface="Cambria Math" panose="02040503050406030204" pitchFamily="18" charset="0"/>
                      </a:rPr>
                      <m:t>𝑒</m:t>
                    </m:r>
                    <m:r>
                      <a:rPr lang="en-US" sz="2000" b="0" i="0" dirty="0" smtClean="0">
                        <a:solidFill>
                          <a:schemeClr val="tx1"/>
                        </a:solidFill>
                        <a:latin typeface="Cambria Math" panose="02040503050406030204" pitchFamily="18" charset="0"/>
                      </a:rPr>
                      <m:t>)=88.0983+7.4876</m:t>
                    </m:r>
                    <m:r>
                      <a:rPr lang="en-US" sz="2000" b="0" i="1" dirty="0" smtClean="0">
                        <a:solidFill>
                          <a:schemeClr val="tx1"/>
                        </a:solidFill>
                        <a:latin typeface="Cambria Math" panose="02040503050406030204" pitchFamily="18" charset="0"/>
                        <a:ea typeface="Cambria Math" panose="02040503050406030204" pitchFamily="18" charset="0"/>
                      </a:rPr>
                      <m:t>∙</m:t>
                    </m:r>
                    <m:r>
                      <a:rPr lang="en-US" sz="2000" b="0" i="1" dirty="0" smtClean="0">
                        <a:solidFill>
                          <a:schemeClr val="tx1"/>
                        </a:solidFill>
                        <a:latin typeface="Cambria Math" panose="02040503050406030204" pitchFamily="18" charset="0"/>
                        <a:ea typeface="Cambria Math" panose="02040503050406030204" pitchFamily="18" charset="0"/>
                      </a:rPr>
                      <m:t>𝑚𝑎𝑙𝑒</m:t>
                    </m:r>
                    <m:r>
                      <a:rPr lang="en-US" sz="2000" b="0" i="1" dirty="0" smtClean="0">
                        <a:solidFill>
                          <a:schemeClr val="tx1"/>
                        </a:solidFill>
                        <a:latin typeface="Cambria Math" panose="02040503050406030204" pitchFamily="18" charset="0"/>
                        <a:ea typeface="Cambria Math" panose="02040503050406030204" pitchFamily="18" charset="0"/>
                      </a:rPr>
                      <m:t>−0.3330∙</m:t>
                    </m:r>
                    <m:r>
                      <a:rPr lang="en-US" sz="2000" b="0" i="1" dirty="0" smtClean="0">
                        <a:solidFill>
                          <a:schemeClr val="tx1"/>
                        </a:solidFill>
                        <a:latin typeface="Cambria Math" panose="02040503050406030204" pitchFamily="18" charset="0"/>
                        <a:ea typeface="Cambria Math" panose="02040503050406030204" pitchFamily="18" charset="0"/>
                      </a:rPr>
                      <m:t>𝑎𝑔𝑒</m:t>
                    </m:r>
                    <m:r>
                      <a:rPr lang="en-US" sz="2000" b="0" i="1" dirty="0" smtClean="0">
                        <a:solidFill>
                          <a:schemeClr val="tx1"/>
                        </a:solidFill>
                        <a:latin typeface="Cambria Math" panose="02040503050406030204" pitchFamily="18" charset="0"/>
                        <a:ea typeface="Cambria Math" panose="02040503050406030204" pitchFamily="18" charset="0"/>
                      </a:rPr>
                      <m:t>+3.7229∙</m:t>
                    </m:r>
                    <m:r>
                      <a:rPr lang="en-US" sz="2000" b="0" i="1" dirty="0" smtClean="0">
                        <a:solidFill>
                          <a:schemeClr val="tx1"/>
                        </a:solidFill>
                        <a:latin typeface="Cambria Math" panose="02040503050406030204" pitchFamily="18" charset="0"/>
                        <a:ea typeface="Cambria Math" panose="02040503050406030204" pitchFamily="18" charset="0"/>
                      </a:rPr>
                      <m:t>𝑑𝑜𝑐𝑡𝑜𝑟𝑎𝑙</m:t>
                    </m:r>
                    <m:r>
                      <a:rPr lang="en-US" sz="2000" b="0" i="1" dirty="0" smtClean="0">
                        <a:solidFill>
                          <a:schemeClr val="tx1"/>
                        </a:solidFill>
                        <a:latin typeface="Cambria Math" panose="02040503050406030204" pitchFamily="18" charset="0"/>
                        <a:ea typeface="Cambria Math" panose="02040503050406030204" pitchFamily="18" charset="0"/>
                      </a:rPr>
                      <m:t>−3.8754∙</m:t>
                    </m:r>
                    <m:r>
                      <a:rPr lang="en-US" sz="2000" b="0" i="1" dirty="0" smtClean="0">
                        <a:solidFill>
                          <a:schemeClr val="tx1"/>
                        </a:solidFill>
                        <a:latin typeface="Cambria Math" panose="02040503050406030204" pitchFamily="18" charset="0"/>
                        <a:ea typeface="Cambria Math" panose="02040503050406030204" pitchFamily="18" charset="0"/>
                      </a:rPr>
                      <m:t>𝑚𝑎𝑠𝑡𝑒𝑟𝑠</m:t>
                    </m:r>
                  </m:oMath>
                </a14:m>
                <a:endParaRPr lang="en-US" sz="2000" i="1" dirty="0">
                  <a:solidFill>
                    <a:schemeClr val="tx1"/>
                  </a:solidFill>
                </a:endParaRPr>
              </a:p>
              <a:p>
                <a:pPr algn="l"/>
                <a:r>
                  <a:rPr lang="en-US" sz="2600" dirty="0">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𝜎</m:t>
                        </m:r>
                      </m:e>
                    </m:acc>
                    <m:r>
                      <a:rPr lang="en-US" sz="2000" b="0" i="1" smtClean="0">
                        <a:latin typeface="Cambria Math" panose="02040503050406030204" pitchFamily="18" charset="0"/>
                        <a:cs typeface="Times New Roman" panose="02020603050405020304" pitchFamily="18" charset="0"/>
                      </a:rPr>
                      <m:t>=10.97801.</m:t>
                    </m:r>
                  </m:oMath>
                </a14:m>
                <a:endParaRPr 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590235" y="1262416"/>
                <a:ext cx="11321351" cy="5199797"/>
              </a:xfrm>
              <a:blipFill>
                <a:blip r:embed="rId2"/>
                <a:stretch>
                  <a:fillRect l="-862" t="-1758" b="-3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082237" y="6161948"/>
            <a:ext cx="683339" cy="365125"/>
          </a:xfrm>
        </p:spPr>
        <p:txBody>
          <a:bodyPr/>
          <a:lstStyle/>
          <a:p>
            <a:fld id="{3A98EE3D-8CD1-4C3F-BD1C-C98C9596463C}" type="slidenum">
              <a:rPr lang="en-US" sz="1800" smtClean="0">
                <a:solidFill>
                  <a:srgbClr val="00B0F0"/>
                </a:solidFill>
              </a:rPr>
              <a:t>10</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077916" y="120041"/>
            <a:ext cx="10345991"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General Linear regression: EXAMPLE (cont.)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862" y="2543331"/>
            <a:ext cx="5929183" cy="1539697"/>
          </a:xfrm>
          <a:prstGeom prst="rect">
            <a:avLst/>
          </a:prstGeom>
        </p:spPr>
      </p:pic>
      <p:sp>
        <p:nvSpPr>
          <p:cNvPr id="8" name="Oval 7"/>
          <p:cNvSpPr/>
          <p:nvPr/>
        </p:nvSpPr>
        <p:spPr>
          <a:xfrm>
            <a:off x="3680346" y="2597865"/>
            <a:ext cx="1372315" cy="1817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5A45D17-42BF-4867-A15A-80B402495D60}"/>
              </a:ext>
            </a:extLst>
          </p:cNvPr>
          <p:cNvSpPr/>
          <p:nvPr/>
        </p:nvSpPr>
        <p:spPr>
          <a:xfrm rot="5400000">
            <a:off x="1196054" y="4234959"/>
            <a:ext cx="792882" cy="13051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719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365760" y="871319"/>
                <a:ext cx="11143488" cy="4649560"/>
              </a:xfrm>
            </p:spPr>
            <p:txBody>
              <a:bodyPr>
                <a:noAutofit/>
              </a:bodyPr>
              <a:lstStyle/>
              <a:p>
                <a:pPr algn="ctr"/>
                <a:r>
                  <a:rPr lang="en-US" sz="2000" dirty="0">
                    <a:solidFill>
                      <a:schemeClr val="tx1"/>
                    </a:solidFill>
                  </a:rPr>
                  <a:t>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a:rPr>
                          <m:t>𝐸</m:t>
                        </m:r>
                      </m:e>
                    </m:acc>
                  </m:oMath>
                </a14:m>
                <a:r>
                  <a:rPr lang="en-US" sz="2000" i="1" dirty="0">
                    <a:solidFill>
                      <a:schemeClr val="tx1"/>
                    </a:solidFill>
                  </a:rPr>
                  <a:t>(</a:t>
                </a:r>
                <a14:m>
                  <m:oMath xmlns:m="http://schemas.openxmlformats.org/officeDocument/2006/math">
                    <m:r>
                      <a:rPr lang="en-US" sz="2000" i="1" dirty="0">
                        <a:solidFill>
                          <a:schemeClr val="tx1"/>
                        </a:solidFill>
                        <a:latin typeface="Cambria Math" panose="02040503050406030204" pitchFamily="18" charset="0"/>
                      </a:rPr>
                      <m:t>𝑠𝑐𝑜𝑟𝑒</m:t>
                    </m:r>
                    <m:r>
                      <a:rPr lang="en-US" sz="2000" dirty="0">
                        <a:solidFill>
                          <a:schemeClr val="tx1"/>
                        </a:solidFill>
                        <a:latin typeface="Cambria Math" panose="02040503050406030204" pitchFamily="18" charset="0"/>
                      </a:rPr>
                      <m:t>)=88.0983+7.4876</m:t>
                    </m:r>
                    <m:r>
                      <a:rPr lang="en-US" sz="2000" i="1" dirty="0">
                        <a:solidFill>
                          <a:schemeClr val="tx1"/>
                        </a:solidFill>
                        <a:latin typeface="Cambria Math" panose="02040503050406030204" pitchFamily="18" charset="0"/>
                        <a:ea typeface="Cambria Math" panose="02040503050406030204" pitchFamily="18" charset="0"/>
                      </a:rPr>
                      <m:t>∙</m:t>
                    </m:r>
                    <m:r>
                      <a:rPr lang="en-US" sz="2000" i="1" dirty="0">
                        <a:solidFill>
                          <a:schemeClr val="tx1"/>
                        </a:solidFill>
                        <a:latin typeface="Cambria Math" panose="02040503050406030204" pitchFamily="18" charset="0"/>
                        <a:ea typeface="Cambria Math" panose="02040503050406030204" pitchFamily="18" charset="0"/>
                      </a:rPr>
                      <m:t>𝑚𝑎𝑙𝑒</m:t>
                    </m:r>
                    <m:r>
                      <a:rPr lang="en-US" sz="2000" i="1" dirty="0">
                        <a:solidFill>
                          <a:schemeClr val="tx1"/>
                        </a:solidFill>
                        <a:latin typeface="Cambria Math" panose="02040503050406030204" pitchFamily="18" charset="0"/>
                        <a:ea typeface="Cambria Math" panose="02040503050406030204" pitchFamily="18" charset="0"/>
                      </a:rPr>
                      <m:t>−0.3330∙</m:t>
                    </m:r>
                    <m:r>
                      <a:rPr lang="en-US" sz="2000" i="1" dirty="0">
                        <a:solidFill>
                          <a:schemeClr val="tx1"/>
                        </a:solidFill>
                        <a:latin typeface="Cambria Math" panose="02040503050406030204" pitchFamily="18" charset="0"/>
                        <a:ea typeface="Cambria Math" panose="02040503050406030204" pitchFamily="18" charset="0"/>
                      </a:rPr>
                      <m:t>𝑎𝑔𝑒</m:t>
                    </m:r>
                    <m:r>
                      <a:rPr lang="en-US" sz="2000" i="1" dirty="0">
                        <a:solidFill>
                          <a:schemeClr val="tx1"/>
                        </a:solidFill>
                        <a:latin typeface="Cambria Math" panose="02040503050406030204" pitchFamily="18" charset="0"/>
                        <a:ea typeface="Cambria Math" panose="02040503050406030204" pitchFamily="18" charset="0"/>
                      </a:rPr>
                      <m:t>+3.7229∙</m:t>
                    </m:r>
                    <m:r>
                      <a:rPr lang="en-US" sz="2000" i="1" dirty="0">
                        <a:solidFill>
                          <a:schemeClr val="tx1"/>
                        </a:solidFill>
                        <a:latin typeface="Cambria Math" panose="02040503050406030204" pitchFamily="18" charset="0"/>
                        <a:ea typeface="Cambria Math" panose="02040503050406030204" pitchFamily="18" charset="0"/>
                      </a:rPr>
                      <m:t>𝑑𝑜𝑐𝑡𝑜𝑟𝑎𝑙</m:t>
                    </m:r>
                    <m:r>
                      <a:rPr lang="en-US" sz="2000" i="1" dirty="0">
                        <a:solidFill>
                          <a:schemeClr val="tx1"/>
                        </a:solidFill>
                        <a:latin typeface="Cambria Math" panose="02040503050406030204" pitchFamily="18" charset="0"/>
                        <a:ea typeface="Cambria Math" panose="02040503050406030204" pitchFamily="18" charset="0"/>
                      </a:rPr>
                      <m:t>−3.8754∙</m:t>
                    </m:r>
                    <m:r>
                      <a:rPr lang="en-US" sz="2000" i="1" dirty="0">
                        <a:solidFill>
                          <a:schemeClr val="tx1"/>
                        </a:solidFill>
                        <a:latin typeface="Cambria Math" panose="02040503050406030204" pitchFamily="18" charset="0"/>
                        <a:ea typeface="Cambria Math" panose="02040503050406030204" pitchFamily="18" charset="0"/>
                      </a:rPr>
                      <m:t>𝑚𝑎𝑠𝑡𝑒𝑟𝑠</m:t>
                    </m:r>
                  </m:oMath>
                </a14:m>
                <a:endParaRPr lang="en-US" sz="2000" i="0" dirty="0">
                  <a:solidFill>
                    <a:schemeClr val="tx1"/>
                  </a:solidFill>
                </a:endParaRPr>
              </a:p>
              <a:p>
                <a:pPr algn="ctr"/>
                <a:endParaRPr lang="en-US" sz="1000" i="0" dirty="0">
                  <a:solidFill>
                    <a:schemeClr val="tx1"/>
                  </a:solidFill>
                </a:endParaRPr>
              </a:p>
              <a:p>
                <a:pPr marL="571500" indent="-571500" algn="l">
                  <a:buFont typeface="Wingdings" panose="05000000000000000000" pitchFamily="2" charset="2"/>
                  <a:buChar char="q"/>
                </a:pPr>
                <a:r>
                  <a:rPr lang="en-US" sz="2600" i="0" dirty="0">
                    <a:solidFill>
                      <a:schemeClr val="tx1"/>
                    </a:solidFill>
                  </a:rPr>
                  <a:t>Then we interpret the estimated regression coefficients.</a:t>
                </a:r>
              </a:p>
              <a:p>
                <a:pPr marL="342900" indent="-342900" algn="l">
                  <a:buFont typeface="Wingdings" panose="05000000000000000000" pitchFamily="2" charset="2"/>
                  <a:buChar char="§"/>
                </a:pPr>
                <a:r>
                  <a:rPr lang="en-US" sz="2300" i="0" dirty="0">
                    <a:solidFill>
                      <a:srgbClr val="00B0F0"/>
                    </a:solidFill>
                  </a:rPr>
                  <a:t>Gender:</a:t>
                </a:r>
                <a:r>
                  <a:rPr lang="en-US" sz="2300" i="0" dirty="0">
                    <a:solidFill>
                      <a:schemeClr val="tx1"/>
                    </a:solidFill>
                  </a:rPr>
                  <a:t>  The estimated mean job satisfaction score for men is 7.4876 points larger than that for women. </a:t>
                </a:r>
              </a:p>
              <a:p>
                <a:pPr marL="342900" indent="-342900" algn="l">
                  <a:buFont typeface="Wingdings" panose="05000000000000000000" pitchFamily="2" charset="2"/>
                  <a:buChar char="§"/>
                </a:pPr>
                <a:r>
                  <a:rPr lang="en-US" sz="2300" i="0" dirty="0">
                    <a:solidFill>
                      <a:srgbClr val="00B0F0"/>
                    </a:solidFill>
                  </a:rPr>
                  <a:t>Age:</a:t>
                </a:r>
                <a:r>
                  <a:rPr lang="en-US" sz="2300" i="0" dirty="0">
                    <a:solidFill>
                      <a:schemeClr val="tx1"/>
                    </a:solidFill>
                  </a:rPr>
                  <a:t>  With a one-year increase in age, the estimated average job satisfaction score is reduced by 0.333 points.</a:t>
                </a:r>
              </a:p>
              <a:p>
                <a:pPr marL="342900" indent="-342900" algn="l">
                  <a:buFont typeface="Wingdings" panose="05000000000000000000" pitchFamily="2" charset="2"/>
                  <a:buChar char="§"/>
                </a:pPr>
                <a:r>
                  <a:rPr lang="en-US" sz="2300" i="0" dirty="0">
                    <a:solidFill>
                      <a:srgbClr val="00B0F0"/>
                    </a:solidFill>
                  </a:rPr>
                  <a:t>Edu:</a:t>
                </a:r>
                <a:r>
                  <a:rPr lang="en-US" sz="2300" i="0" dirty="0">
                    <a:solidFill>
                      <a:schemeClr val="tx1"/>
                    </a:solidFill>
                  </a:rPr>
                  <a:t> For employees with doctoral degree, the estimated mean job satisfaction score is 3.7229 points larger than that for those with bachelor’s degree.  For employees with Master’s degree, the estimated mean job satisfaction score is 3.8742 points lower than that for those with bachelor’s degree.</a:t>
                </a: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365760" y="871319"/>
                <a:ext cx="11143488" cy="4649560"/>
              </a:xfrm>
              <a:blipFill>
                <a:blip r:embed="rId2"/>
                <a:stretch>
                  <a:fillRect l="-821" t="-14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0985845" y="6171016"/>
            <a:ext cx="683339" cy="365125"/>
          </a:xfrm>
        </p:spPr>
        <p:txBody>
          <a:bodyPr/>
          <a:lstStyle/>
          <a:p>
            <a:fld id="{3A98EE3D-8CD1-4C3F-BD1C-C98C9596463C}" type="slidenum">
              <a:rPr lang="en-US" sz="1800" smtClean="0">
                <a:solidFill>
                  <a:srgbClr val="00B0F0"/>
                </a:solidFill>
              </a:rPr>
              <a:t>11</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663135" y="158495"/>
            <a:ext cx="8529378" cy="71282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General Linear regression: EXAMPLE (cont.)</a:t>
            </a:r>
          </a:p>
        </p:txBody>
      </p:sp>
    </p:spTree>
    <p:extLst>
      <p:ext uri="{BB962C8B-B14F-4D97-AF65-F5344CB8AC3E}">
        <p14:creationId xmlns:p14="http://schemas.microsoft.com/office/powerpoint/2010/main" val="406341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97409" y="1389889"/>
                <a:ext cx="11058144" cy="4687638"/>
              </a:xfrm>
            </p:spPr>
            <p:txBody>
              <a:bodyPr>
                <a:noAutofit/>
              </a:bodyPr>
              <a:lstStyle/>
              <a:p>
                <a:pPr marL="571500" indent="-571500" algn="l">
                  <a:buFont typeface="Wingdings" panose="05000000000000000000" pitchFamily="2" charset="2"/>
                  <a:buChar char="q"/>
                </a:pPr>
                <a:r>
                  <a:rPr lang="en-US" sz="2600" dirty="0">
                    <a:solidFill>
                      <a:schemeClr val="tx1"/>
                    </a:solidFill>
                  </a:rPr>
                  <a:t>Finally, we u</a:t>
                </a:r>
                <a:r>
                  <a:rPr lang="en-US" sz="2600" i="0" dirty="0">
                    <a:solidFill>
                      <a:schemeClr val="tx1"/>
                    </a:solidFill>
                  </a:rPr>
                  <a:t>se the fitted model for prediction of the job satisfaction score for a new female employee of this company who is 40 years of age and has a bachelor’s degree.</a:t>
                </a:r>
              </a:p>
              <a:p>
                <a:pPr algn="l"/>
                <a:endParaRPr lang="en-US" sz="1000" i="0" dirty="0">
                  <a:solidFill>
                    <a:schemeClr val="tx1"/>
                  </a:solidFill>
                </a:endParaRPr>
              </a:p>
              <a:p>
                <a:pP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𝑝𝑟𝑒𝑑𝑖𝑐𝑡𝑒𝑑</m:t>
                      </m:r>
                      <m:r>
                        <a:rPr lang="en-US" sz="2400" i="1" dirty="0" smtClean="0">
                          <a:solidFill>
                            <a:schemeClr val="tx1"/>
                          </a:solidFill>
                          <a:latin typeface="Cambria Math" panose="02040503050406030204" pitchFamily="18" charset="0"/>
                        </a:rPr>
                        <m:t> </m:t>
                      </m:r>
                      <m:r>
                        <a:rPr lang="en-US" sz="2400" i="1" dirty="0" smtClean="0">
                          <a:solidFill>
                            <a:schemeClr val="tx1"/>
                          </a:solidFill>
                          <a:latin typeface="Cambria Math" panose="02040503050406030204" pitchFamily="18" charset="0"/>
                        </a:rPr>
                        <m:t>𝑠𝑐𝑜𝑟𝑒</m:t>
                      </m:r>
                      <m:r>
                        <a:rPr lang="en-US" sz="2400" i="1" dirty="0" smtClean="0">
                          <a:solidFill>
                            <a:schemeClr val="tx1"/>
                          </a:solidFill>
                          <a:latin typeface="Cambria Math" panose="02040503050406030204" pitchFamily="18" charset="0"/>
                        </a:rPr>
                        <m:t> = 88.0983− 0.3330∙40=74.7783.</m:t>
                      </m:r>
                    </m:oMath>
                  </m:oMathPara>
                </a14:m>
                <a:endParaRPr lang="en-US" sz="2400" i="0" dirty="0">
                  <a:solidFill>
                    <a:schemeClr val="tx1"/>
                  </a:solidFill>
                </a:endParaRPr>
              </a:p>
              <a:p>
                <a:pPr algn="l"/>
                <a:endParaRPr lang="en-US" sz="1800" i="0" dirty="0">
                  <a:solidFill>
                    <a:schemeClr val="tx1"/>
                  </a:solidFill>
                </a:endParaRPr>
              </a:p>
              <a:p>
                <a:pPr algn="l"/>
                <a:r>
                  <a:rPr lang="en-US" sz="1600" i="0" dirty="0">
                    <a:solidFill>
                      <a:schemeClr val="tx1"/>
                    </a:solidFill>
                  </a:rPr>
                  <a:t>        </a:t>
                </a:r>
                <a:r>
                  <a:rPr lang="en-US" sz="1600" i="0" dirty="0">
                    <a:solidFill>
                      <a:schemeClr val="tx1"/>
                    </a:solidFill>
                    <a:latin typeface="Courier New" panose="02070309020205020404" pitchFamily="49" charset="0"/>
                    <a:cs typeface="Courier New" panose="02070309020205020404" pitchFamily="49" charset="0"/>
                  </a:rPr>
                  <a:t>print(predict(</a:t>
                </a:r>
                <a:r>
                  <a:rPr lang="en-US" sz="1600" i="0" dirty="0" err="1">
                    <a:solidFill>
                      <a:schemeClr val="tx1"/>
                    </a:solidFill>
                    <a:latin typeface="Courier New" panose="02070309020205020404" pitchFamily="49" charset="0"/>
                    <a:cs typeface="Courier New" panose="02070309020205020404" pitchFamily="49" charset="0"/>
                  </a:rPr>
                  <a:t>fitted.model</a:t>
                </a:r>
                <a:r>
                  <a:rPr lang="en-US" sz="1600" i="0" dirty="0">
                    <a:solidFill>
                      <a:schemeClr val="tx1"/>
                    </a:solidFill>
                    <a:latin typeface="Courier New" panose="02070309020205020404" pitchFamily="49" charset="0"/>
                    <a:cs typeface="Courier New" panose="02070309020205020404" pitchFamily="49" charset="0"/>
                  </a:rPr>
                  <a:t>, </a:t>
                </a:r>
                <a:r>
                  <a:rPr lang="en-US" sz="1600" i="0" dirty="0" err="1">
                    <a:solidFill>
                      <a:schemeClr val="tx1"/>
                    </a:solidFill>
                    <a:latin typeface="Courier New" panose="02070309020205020404" pitchFamily="49" charset="0"/>
                    <a:cs typeface="Courier New" panose="02070309020205020404" pitchFamily="49" charset="0"/>
                  </a:rPr>
                  <a:t>data.frame</a:t>
                </a:r>
                <a:r>
                  <a:rPr lang="en-US" sz="1600" i="0" dirty="0">
                    <a:solidFill>
                      <a:schemeClr val="tx1"/>
                    </a:solidFill>
                    <a:latin typeface="Courier New" panose="02070309020205020404" pitchFamily="49" charset="0"/>
                    <a:cs typeface="Courier New" panose="02070309020205020404" pitchFamily="49" charset="0"/>
                  </a:rPr>
                  <a:t>(gender="F", age=40, </a:t>
                </a:r>
                <a:r>
                  <a:rPr lang="en-US" sz="1600" i="0" dirty="0" err="1">
                    <a:solidFill>
                      <a:schemeClr val="tx1"/>
                    </a:solidFill>
                    <a:latin typeface="Courier New" panose="02070309020205020404" pitchFamily="49" charset="0"/>
                    <a:cs typeface="Courier New" panose="02070309020205020404" pitchFamily="49" charset="0"/>
                  </a:rPr>
                  <a:t>educ</a:t>
                </a:r>
                <a:r>
                  <a:rPr lang="en-US" sz="1600" i="0" dirty="0">
                    <a:solidFill>
                      <a:schemeClr val="tx1"/>
                    </a:solidFill>
                    <a:latin typeface="Courier New" panose="02070309020205020404" pitchFamily="49" charset="0"/>
                    <a:cs typeface="Courier New" panose="02070309020205020404" pitchFamily="49" charset="0"/>
                  </a:rPr>
                  <a:t>="bachelor")))</a:t>
                </a:r>
              </a:p>
              <a:p>
                <a:pPr algn="l"/>
                <a:endParaRPr lang="en-US" sz="1200" i="0" dirty="0">
                  <a:solidFill>
                    <a:schemeClr val="tx1"/>
                  </a:solidFill>
                </a:endParaRPr>
              </a:p>
              <a:p>
                <a:pPr algn="l"/>
                <a:r>
                  <a:rPr lang="en-US" sz="1800" i="0" dirty="0">
                    <a:solidFill>
                      <a:schemeClr val="tx1"/>
                    </a:solidFill>
                    <a:latin typeface="Lucida Console" panose="020B0609040504020204" pitchFamily="49" charset="0"/>
                  </a:rPr>
                  <a:t>   74.78019 </a:t>
                </a:r>
              </a:p>
              <a:p>
                <a:endParaRPr lang="en-US" sz="2400" dirty="0">
                  <a:solidFill>
                    <a:schemeClr val="tx1"/>
                  </a:solidFill>
                </a:endParaRPr>
              </a:p>
              <a:p>
                <a:endParaRPr lang="en-US" sz="2400" dirty="0">
                  <a:solidFill>
                    <a:schemeClr val="tx1"/>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597409" y="1389889"/>
                <a:ext cx="11058144" cy="4687638"/>
              </a:xfrm>
              <a:blipFill>
                <a:blip r:embed="rId2"/>
                <a:stretch>
                  <a:fillRect l="-827" t="-1951" r="-10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0972214" y="6109096"/>
            <a:ext cx="683339" cy="365125"/>
          </a:xfrm>
        </p:spPr>
        <p:txBody>
          <a:bodyPr/>
          <a:lstStyle/>
          <a:p>
            <a:fld id="{3A98EE3D-8CD1-4C3F-BD1C-C98C9596463C}" type="slidenum">
              <a:rPr lang="en-US" sz="1800" smtClean="0">
                <a:solidFill>
                  <a:srgbClr val="00B0F0"/>
                </a:solidFill>
              </a:rPr>
              <a:t>12</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867887" y="197003"/>
            <a:ext cx="8456226"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General Linear regression: EXAMPLE (cont.)</a:t>
            </a:r>
          </a:p>
        </p:txBody>
      </p:sp>
    </p:spTree>
    <p:extLst>
      <p:ext uri="{BB962C8B-B14F-4D97-AF65-F5344CB8AC3E}">
        <p14:creationId xmlns:p14="http://schemas.microsoft.com/office/powerpoint/2010/main" val="232993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603504" y="1403583"/>
            <a:ext cx="10796016" cy="4649560"/>
          </a:xfrm>
        </p:spPr>
        <p:txBody>
          <a:bodyPr>
            <a:noAutofit/>
          </a:bodyPr>
          <a:lstStyle/>
          <a:p>
            <a:pPr marL="457200" indent="-457200" algn="just">
              <a:buFont typeface="Wingdings" panose="05000000000000000000" pitchFamily="2" charset="2"/>
              <a:buChar char="q"/>
            </a:pPr>
            <a:r>
              <a:rPr lang="en-US" sz="2800" i="0" dirty="0">
                <a:solidFill>
                  <a:schemeClr val="tx1"/>
                </a:solidFill>
              </a:rPr>
              <a:t>A cardiologist conducts a study to find out what factors are good predictors of elevated heart rate (HR) in her patients. She measures heart rate at rest in 30 patients on their next visit, and obtains from the medical charts additional </a:t>
            </a:r>
            <a:r>
              <a:rPr lang="en-US" sz="2800" i="0" dirty="0">
                <a:ln>
                  <a:solidFill>
                    <a:srgbClr val="0070C0"/>
                  </a:solidFill>
                </a:ln>
                <a:solidFill>
                  <a:schemeClr val="tx1"/>
                </a:solidFill>
                <a:hlinkClick r:id="rId2" action="ppaction://hlinkfile"/>
              </a:rPr>
              <a:t>data</a:t>
            </a:r>
            <a:r>
              <a:rPr lang="en-US" sz="2800" i="0" dirty="0">
                <a:solidFill>
                  <a:schemeClr val="tx1"/>
                </a:solidFill>
              </a:rPr>
              <a:t> on their age, gender, ethnicity, body mass index (BMI), and the number of currently taken heart medications. She also obtains the air quality index (AQI) for the area of residence of her patients. </a:t>
            </a:r>
          </a:p>
          <a:p>
            <a:endParaRPr lang="en-US" sz="2400" dirty="0">
              <a:solidFill>
                <a:schemeClr val="tx1"/>
              </a:solidFill>
            </a:endParaRP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0815248" y="6018434"/>
            <a:ext cx="683339" cy="365125"/>
          </a:xfrm>
        </p:spPr>
        <p:txBody>
          <a:bodyPr/>
          <a:lstStyle/>
          <a:p>
            <a:fld id="{3A98EE3D-8CD1-4C3F-BD1C-C98C9596463C}" type="slidenum">
              <a:rPr lang="en-US" sz="1800" smtClean="0">
                <a:solidFill>
                  <a:srgbClr val="00B0F0"/>
                </a:solidFill>
              </a:rPr>
              <a:t>13</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999488" y="372604"/>
            <a:ext cx="8607553"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00B0F0"/>
                </a:solidFill>
              </a:rPr>
              <a:t>General  Linear  regression: EXERCISE</a:t>
            </a:r>
          </a:p>
        </p:txBody>
      </p:sp>
    </p:spTree>
    <p:extLst>
      <p:ext uri="{BB962C8B-B14F-4D97-AF65-F5344CB8AC3E}">
        <p14:creationId xmlns:p14="http://schemas.microsoft.com/office/powerpoint/2010/main" val="107967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26765" y="1552658"/>
            <a:ext cx="11448288" cy="4001981"/>
          </a:xfrm>
        </p:spPr>
        <p:txBody>
          <a:bodyPr>
            <a:noAutofit/>
          </a:bodyPr>
          <a:lstStyle/>
          <a:p>
            <a:pPr algn="l"/>
            <a:r>
              <a:rPr lang="en-US" sz="2800" i="0" dirty="0">
                <a:solidFill>
                  <a:schemeClr val="tx1"/>
                </a:solidFill>
              </a:rPr>
              <a:t>(1) Check  normality of the heart rate measurements.</a:t>
            </a:r>
          </a:p>
          <a:p>
            <a:pPr algn="l"/>
            <a:r>
              <a:rPr lang="en-US" sz="2800" i="0" dirty="0">
                <a:solidFill>
                  <a:schemeClr val="tx1"/>
                </a:solidFill>
              </a:rPr>
              <a:t>(2) Fit the general linear regression model.  Write down the fitted model.</a:t>
            </a:r>
          </a:p>
          <a:p>
            <a:pPr algn="l"/>
            <a:r>
              <a:rPr lang="en-US" sz="2800" i="0" dirty="0">
                <a:solidFill>
                  <a:schemeClr val="tx1"/>
                </a:solidFill>
              </a:rPr>
              <a:t>(3) Give interpretation of the estimated regression coefficients.</a:t>
            </a:r>
          </a:p>
          <a:p>
            <a:pPr algn="l"/>
            <a:r>
              <a:rPr lang="en-US" sz="2800" i="0" dirty="0">
                <a:solidFill>
                  <a:schemeClr val="tx1"/>
                </a:solidFill>
              </a:rPr>
              <a:t>(4) Compute the predicted heart rate of a 50-year-old Hispanic male who has a BMI of 20, is not taking any heart medications, and resides in an area with a moderate air quality.</a:t>
            </a: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0883487" y="6027715"/>
            <a:ext cx="683339" cy="365125"/>
          </a:xfrm>
        </p:spPr>
        <p:txBody>
          <a:bodyPr/>
          <a:lstStyle/>
          <a:p>
            <a:fld id="{3A98EE3D-8CD1-4C3F-BD1C-C98C9596463C}" type="slidenum">
              <a:rPr lang="en-US" sz="1800" smtClean="0">
                <a:solidFill>
                  <a:srgbClr val="00B0F0"/>
                </a:solidFill>
              </a:rPr>
              <a:t>14</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077918" y="353954"/>
            <a:ext cx="10650786"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00B0F0"/>
                </a:solidFill>
              </a:rPr>
              <a:t>General Linear regression: EXERCISE (cont.)</a:t>
            </a:r>
          </a:p>
        </p:txBody>
      </p:sp>
    </p:spTree>
    <p:extLst>
      <p:ext uri="{BB962C8B-B14F-4D97-AF65-F5344CB8AC3E}">
        <p14:creationId xmlns:p14="http://schemas.microsoft.com/office/powerpoint/2010/main" val="341000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429233" y="1092872"/>
            <a:ext cx="11448288" cy="4649560"/>
          </a:xfrm>
        </p:spPr>
        <p:txBody>
          <a:bodyPr>
            <a:noAutofit/>
          </a:bodyPr>
          <a:lstStyle/>
          <a:p>
            <a:pPr algn="l"/>
            <a:r>
              <a:rPr lang="en-US" sz="2000" i="0" dirty="0">
                <a:solidFill>
                  <a:schemeClr val="tx1"/>
                </a:solidFill>
              </a:rPr>
              <a:t>      </a:t>
            </a:r>
            <a:r>
              <a:rPr lang="en-US" sz="1600" i="0" dirty="0" err="1">
                <a:solidFill>
                  <a:schemeClr val="tx1"/>
                </a:solidFill>
                <a:latin typeface="Courier New" panose="02070309020205020404" pitchFamily="49" charset="0"/>
                <a:cs typeface="Courier New" panose="02070309020205020404" pitchFamily="49" charset="0"/>
              </a:rPr>
              <a:t>HR.data</a:t>
            </a:r>
            <a:r>
              <a:rPr lang="en-US" sz="1600" i="0" dirty="0">
                <a:solidFill>
                  <a:schemeClr val="tx1"/>
                </a:solidFill>
                <a:latin typeface="Courier New" panose="02070309020205020404" pitchFamily="49" charset="0"/>
                <a:cs typeface="Courier New" panose="02070309020205020404" pitchFamily="49" charset="0"/>
              </a:rPr>
              <a:t>&lt;- read.csv(file</a:t>
            </a:r>
            <a:r>
              <a:rPr lang="en-US" sz="1600" dirty="0">
                <a:solidFill>
                  <a:schemeClr val="tx1"/>
                </a:solidFill>
                <a:latin typeface="Courier New" panose="02070309020205020404" pitchFamily="49" charset="0"/>
                <a:cs typeface="Courier New" panose="02070309020205020404" pitchFamily="49" charset="0"/>
              </a:rPr>
              <a:t>="./</a:t>
            </a:r>
            <a:r>
              <a:rPr lang="en-US" sz="1600" i="0" dirty="0">
                <a:solidFill>
                  <a:schemeClr val="tx1"/>
                </a:solidFill>
                <a:latin typeface="Courier New" panose="02070309020205020404" pitchFamily="49" charset="0"/>
                <a:cs typeface="Courier New" panose="02070309020205020404" pitchFamily="49" charset="0"/>
              </a:rPr>
              <a:t>NormalExerciseData.csv", header=TRUE, </a:t>
            </a:r>
            <a:r>
              <a:rPr lang="en-US" sz="1600" i="0" dirty="0" err="1">
                <a:solidFill>
                  <a:schemeClr val="tx1"/>
                </a:solidFill>
                <a:latin typeface="Courier New" panose="02070309020205020404" pitchFamily="49" charset="0"/>
                <a:cs typeface="Courier New" panose="02070309020205020404" pitchFamily="49" charset="0"/>
              </a:rPr>
              <a:t>sep</a:t>
            </a:r>
            <a:r>
              <a:rPr lang="en-US" sz="1600" i="0" dirty="0">
                <a:solidFill>
                  <a:schemeClr val="tx1"/>
                </a:solidFill>
                <a:latin typeface="Courier New" panose="02070309020205020404" pitchFamily="49" charset="0"/>
                <a:cs typeface="Courier New" panose="02070309020205020404" pitchFamily="49" charset="0"/>
              </a:rPr>
              <a:t>=",")</a:t>
            </a:r>
          </a:p>
          <a:p>
            <a:pPr marL="342900" indent="-342900" algn="l">
              <a:buFont typeface="Wingdings" panose="05000000000000000000" pitchFamily="2" charset="2"/>
              <a:buChar char="q"/>
            </a:pPr>
            <a:r>
              <a:rPr lang="en-US" sz="2600" i="0" dirty="0">
                <a:solidFill>
                  <a:schemeClr val="tx1"/>
                </a:solidFill>
              </a:rPr>
              <a:t>Construct histogram</a:t>
            </a:r>
          </a:p>
          <a:p>
            <a:pPr algn="l"/>
            <a:r>
              <a:rPr lang="en-US" sz="2000" dirty="0">
                <a:solidFill>
                  <a:schemeClr val="tx1"/>
                </a:solidFill>
              </a:rPr>
              <a:t>      </a:t>
            </a:r>
            <a:r>
              <a:rPr lang="en-US" sz="1600" dirty="0" err="1">
                <a:solidFill>
                  <a:schemeClr val="tx1"/>
                </a:solidFill>
                <a:latin typeface="Courier New" panose="02070309020205020404" pitchFamily="49" charset="0"/>
                <a:cs typeface="Courier New" panose="02070309020205020404" pitchFamily="49" charset="0"/>
              </a:rPr>
              <a:t>install.packages</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rcompanion</a:t>
            </a:r>
            <a:r>
              <a:rPr lang="en-US" sz="1600" dirty="0">
                <a:solidFill>
                  <a:schemeClr val="tx1"/>
                </a:solidFill>
                <a:latin typeface="Courier New" panose="02070309020205020404" pitchFamily="49" charset="0"/>
                <a:cs typeface="Courier New" panose="02070309020205020404" pitchFamily="49" charset="0"/>
              </a:rPr>
              <a:t>")</a:t>
            </a:r>
          </a:p>
          <a:p>
            <a:pPr algn="l"/>
            <a:r>
              <a:rPr lang="en-US" sz="1600" dirty="0">
                <a:solidFill>
                  <a:schemeClr val="tx1"/>
                </a:solidFill>
                <a:latin typeface="Courier New" panose="02070309020205020404" pitchFamily="49" charset="0"/>
                <a:cs typeface="Courier New" panose="02070309020205020404" pitchFamily="49" charset="0"/>
              </a:rPr>
              <a:t>   library(</a:t>
            </a:r>
            <a:r>
              <a:rPr lang="en-US" sz="1600" dirty="0" err="1">
                <a:solidFill>
                  <a:schemeClr val="tx1"/>
                </a:solidFill>
                <a:latin typeface="Courier New" panose="02070309020205020404" pitchFamily="49" charset="0"/>
                <a:cs typeface="Courier New" panose="02070309020205020404" pitchFamily="49" charset="0"/>
              </a:rPr>
              <a:t>rcompanion</a:t>
            </a:r>
            <a:r>
              <a:rPr lang="en-US" sz="1600" dirty="0">
                <a:solidFill>
                  <a:schemeClr val="tx1"/>
                </a:solidFill>
                <a:latin typeface="Courier New" panose="02070309020205020404" pitchFamily="49" charset="0"/>
                <a:cs typeface="Courier New" panose="02070309020205020404" pitchFamily="49" charset="0"/>
              </a:rPr>
              <a:t>)</a:t>
            </a:r>
          </a:p>
          <a:p>
            <a:pPr algn="l"/>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plotNormalHistogram</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HR.data$HR</a:t>
            </a:r>
            <a:r>
              <a:rPr lang="en-US" sz="1600" dirty="0">
                <a:solidFill>
                  <a:schemeClr val="tx1"/>
                </a:solidFill>
                <a:latin typeface="Courier New" panose="02070309020205020404" pitchFamily="49" charset="0"/>
                <a:cs typeface="Courier New" panose="02070309020205020404" pitchFamily="49" charset="0"/>
              </a:rPr>
              <a:t>)</a:t>
            </a:r>
          </a:p>
          <a:p>
            <a:pPr algn="l"/>
            <a:endParaRPr lang="en-US" sz="400" i="0" dirty="0">
              <a:solidFill>
                <a:schemeClr val="tx1"/>
              </a:solidFill>
              <a:latin typeface="Courier New" panose="02070309020205020404" pitchFamily="49" charset="0"/>
              <a:cs typeface="Courier New" panose="02070309020205020404" pitchFamily="49" charset="0"/>
            </a:endParaRPr>
          </a:p>
          <a:p>
            <a:pPr marL="342900" indent="-342900" algn="l">
              <a:buFont typeface="Wingdings" panose="05000000000000000000" pitchFamily="2" charset="2"/>
              <a:buChar char="q"/>
            </a:pPr>
            <a:r>
              <a:rPr lang="en-US" sz="2600" i="0" dirty="0">
                <a:solidFill>
                  <a:schemeClr val="tx1"/>
                </a:solidFill>
              </a:rPr>
              <a:t>Fit the model</a:t>
            </a:r>
          </a:p>
          <a:p>
            <a:pPr algn="l"/>
            <a:r>
              <a:rPr lang="en-US" sz="2000" i="0" dirty="0">
                <a:solidFill>
                  <a:schemeClr val="tx1"/>
                </a:solidFill>
              </a:rPr>
              <a:t>  </a:t>
            </a:r>
            <a:r>
              <a:rPr lang="en-US" sz="1600" i="0" dirty="0">
                <a:solidFill>
                  <a:schemeClr val="tx1"/>
                </a:solidFill>
                <a:latin typeface="Courier New" panose="02070309020205020404" pitchFamily="49" charset="0"/>
                <a:cs typeface="Courier New" panose="02070309020205020404" pitchFamily="49" charset="0"/>
              </a:rPr>
              <a:t>summary(</a:t>
            </a:r>
            <a:r>
              <a:rPr lang="en-US" sz="1600" i="0" dirty="0" err="1">
                <a:solidFill>
                  <a:schemeClr val="tx1"/>
                </a:solidFill>
                <a:latin typeface="Courier New" panose="02070309020205020404" pitchFamily="49" charset="0"/>
                <a:cs typeface="Courier New" panose="02070309020205020404" pitchFamily="49" charset="0"/>
              </a:rPr>
              <a:t>fitted.model</a:t>
            </a:r>
            <a:r>
              <a:rPr lang="en-US" sz="1600" i="0" dirty="0">
                <a:solidFill>
                  <a:schemeClr val="tx1"/>
                </a:solidFill>
                <a:latin typeface="Courier New" panose="02070309020205020404" pitchFamily="49" charset="0"/>
                <a:cs typeface="Courier New" panose="02070309020205020404" pitchFamily="49" charset="0"/>
              </a:rPr>
              <a:t>&lt;- </a:t>
            </a:r>
            <a:r>
              <a:rPr lang="en-US" sz="1600" i="0" dirty="0" err="1">
                <a:solidFill>
                  <a:schemeClr val="tx1"/>
                </a:solidFill>
                <a:latin typeface="Courier New" panose="02070309020205020404" pitchFamily="49" charset="0"/>
                <a:cs typeface="Courier New" panose="02070309020205020404" pitchFamily="49" charset="0"/>
              </a:rPr>
              <a:t>glm</a:t>
            </a:r>
            <a:r>
              <a:rPr lang="en-US" sz="1600" i="0" dirty="0">
                <a:solidFill>
                  <a:schemeClr val="tx1"/>
                </a:solidFill>
                <a:latin typeface="Courier New" panose="02070309020205020404" pitchFamily="49" charset="0"/>
                <a:cs typeface="Courier New" panose="02070309020205020404" pitchFamily="49" charset="0"/>
              </a:rPr>
              <a:t>(HR ~ age + gender + ethnicity + BMI + </a:t>
            </a:r>
            <a:r>
              <a:rPr lang="en-US" sz="1600" i="0" dirty="0" err="1">
                <a:solidFill>
                  <a:schemeClr val="tx1"/>
                </a:solidFill>
                <a:latin typeface="Courier New" panose="02070309020205020404" pitchFamily="49" charset="0"/>
                <a:cs typeface="Courier New" panose="02070309020205020404" pitchFamily="49" charset="0"/>
              </a:rPr>
              <a:t>nmeds+AQI</a:t>
            </a:r>
            <a:r>
              <a:rPr lang="en-US" sz="1600" i="0" dirty="0">
                <a:solidFill>
                  <a:schemeClr val="tx1"/>
                </a:solidFill>
                <a:latin typeface="Courier New" panose="02070309020205020404" pitchFamily="49" charset="0"/>
                <a:cs typeface="Courier New" panose="02070309020205020404" pitchFamily="49" charset="0"/>
              </a:rPr>
              <a:t>, data=</a:t>
            </a:r>
            <a:r>
              <a:rPr lang="en-US" sz="1600" i="0" dirty="0" err="1">
                <a:solidFill>
                  <a:schemeClr val="tx1"/>
                </a:solidFill>
                <a:latin typeface="Courier New" panose="02070309020205020404" pitchFamily="49" charset="0"/>
                <a:cs typeface="Courier New" panose="02070309020205020404" pitchFamily="49" charset="0"/>
              </a:rPr>
              <a:t>HR.data</a:t>
            </a:r>
            <a:r>
              <a:rPr lang="en-US" sz="1600" i="0" dirty="0">
                <a:solidFill>
                  <a:schemeClr val="tx1"/>
                </a:solidFill>
                <a:latin typeface="Courier New" panose="02070309020205020404" pitchFamily="49" charset="0"/>
                <a:cs typeface="Courier New" panose="02070309020205020404" pitchFamily="49" charset="0"/>
              </a:rPr>
              <a:t>,</a:t>
            </a:r>
          </a:p>
          <a:p>
            <a:pPr algn="l"/>
            <a:r>
              <a:rPr lang="en-US" sz="1600" dirty="0">
                <a:solidFill>
                  <a:schemeClr val="tx1"/>
                </a:solidFill>
                <a:latin typeface="Courier New" panose="02070309020205020404" pitchFamily="49" charset="0"/>
                <a:cs typeface="Courier New" panose="02070309020205020404" pitchFamily="49" charset="0"/>
              </a:rPr>
              <a:t> </a:t>
            </a:r>
            <a:r>
              <a:rPr lang="en-US" sz="1600" i="0" dirty="0">
                <a:solidFill>
                  <a:schemeClr val="tx1"/>
                </a:solidFill>
                <a:latin typeface="Courier New" panose="02070309020205020404" pitchFamily="49" charset="0"/>
                <a:cs typeface="Courier New" panose="02070309020205020404" pitchFamily="49" charset="0"/>
              </a:rPr>
              <a:t>family=gaussian(link=identity)))</a:t>
            </a:r>
          </a:p>
          <a:p>
            <a:pPr algn="l"/>
            <a:endParaRPr lang="en-US" sz="2000" i="0" dirty="0">
              <a:solidFill>
                <a:schemeClr val="tx1"/>
              </a:solidFill>
            </a:endParaRPr>
          </a:p>
          <a:p>
            <a:endParaRPr lang="en-US" sz="2000" dirty="0">
              <a:solidFill>
                <a:schemeClr val="tx1"/>
              </a:solidFill>
            </a:endParaRP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108675" y="6173677"/>
            <a:ext cx="683339" cy="365125"/>
          </a:xfrm>
        </p:spPr>
        <p:txBody>
          <a:bodyPr/>
          <a:lstStyle/>
          <a:p>
            <a:fld id="{3A98EE3D-8CD1-4C3F-BD1C-C98C9596463C}" type="slidenum">
              <a:rPr lang="en-US" sz="1800" smtClean="0">
                <a:solidFill>
                  <a:srgbClr val="00B0F0"/>
                </a:solidFill>
              </a:rPr>
              <a:t>15</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980382" y="329184"/>
            <a:ext cx="10345991" cy="67624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00B0F0"/>
                </a:solidFill>
              </a:rPr>
              <a:t>General  Linear  regression: EXERCISE solution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12" y="4544840"/>
            <a:ext cx="4953539" cy="1856274"/>
          </a:xfrm>
          <a:prstGeom prst="rect">
            <a:avLst/>
          </a:prstGeom>
        </p:spPr>
      </p:pic>
      <p:sp>
        <p:nvSpPr>
          <p:cNvPr id="7" name="Oval 6"/>
          <p:cNvSpPr/>
          <p:nvPr/>
        </p:nvSpPr>
        <p:spPr>
          <a:xfrm>
            <a:off x="2173947" y="4544840"/>
            <a:ext cx="1022335" cy="1926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378" y="1502688"/>
            <a:ext cx="4212568" cy="2436747"/>
          </a:xfrm>
          <a:prstGeom prst="rect">
            <a:avLst/>
          </a:prstGeom>
        </p:spPr>
      </p:pic>
      <p:sp>
        <p:nvSpPr>
          <p:cNvPr id="8" name="TextBox 7">
            <a:extLst>
              <a:ext uri="{FF2B5EF4-FFF2-40B4-BE49-F238E27FC236}">
                <a16:creationId xmlns:a16="http://schemas.microsoft.com/office/drawing/2014/main" id="{A12EB53D-607A-4C06-92BC-13EB790810D8}"/>
              </a:ext>
            </a:extLst>
          </p:cNvPr>
          <p:cNvSpPr txBox="1"/>
          <p:nvPr/>
        </p:nvSpPr>
        <p:spPr>
          <a:xfrm>
            <a:off x="6184851" y="4686778"/>
            <a:ext cx="5180870" cy="923330"/>
          </a:xfrm>
          <a:prstGeom prst="rect">
            <a:avLst/>
          </a:prstGeom>
          <a:noFill/>
        </p:spPr>
        <p:txBody>
          <a:bodyPr wrap="square" rtlCol="0">
            <a:spAutoFit/>
          </a:bodyPr>
          <a:lstStyle/>
          <a:p>
            <a:r>
              <a:rPr lang="en-US" dirty="0"/>
              <a:t> </a:t>
            </a:r>
            <a:r>
              <a:rPr lang="en-US" sz="1600" dirty="0">
                <a:latin typeface="Courier New" panose="02070309020205020404" pitchFamily="49" charset="0"/>
                <a:cs typeface="Courier New" panose="02070309020205020404" pitchFamily="49" charset="0"/>
              </a:rPr>
              <a:t>print(</a:t>
            </a:r>
            <a:r>
              <a:rPr lang="en-US" sz="1600" dirty="0" err="1">
                <a:latin typeface="Courier New" panose="02070309020205020404" pitchFamily="49" charset="0"/>
                <a:cs typeface="Courier New" panose="02070309020205020404" pitchFamily="49" charset="0"/>
              </a:rPr>
              <a:t>sigma.hat</a:t>
            </a:r>
            <a:r>
              <a:rPr lang="en-US" sz="1600" dirty="0">
                <a:latin typeface="Courier New" panose="02070309020205020404" pitchFamily="49" charset="0"/>
                <a:cs typeface="Courier New" panose="02070309020205020404" pitchFamily="49" charset="0"/>
              </a:rPr>
              <a:t>&lt;- sigma(</a:t>
            </a:r>
            <a:r>
              <a:rPr lang="en-US" sz="1600" dirty="0" err="1">
                <a:latin typeface="Courier New" panose="02070309020205020404" pitchFamily="49" charset="0"/>
                <a:cs typeface="Courier New" panose="02070309020205020404" pitchFamily="49" charset="0"/>
              </a:rPr>
              <a:t>fitted.model</a:t>
            </a:r>
            <a:r>
              <a:rPr lang="en-US" sz="1600" dirty="0">
                <a:latin typeface="Courier New" panose="02070309020205020404" pitchFamily="49" charset="0"/>
                <a:cs typeface="Courier New" panose="02070309020205020404" pitchFamily="49" charset="0"/>
              </a:rPr>
              <a:t>))</a:t>
            </a:r>
          </a:p>
          <a:p>
            <a:endParaRPr lang="en-US" dirty="0"/>
          </a:p>
          <a:p>
            <a:r>
              <a:rPr lang="en-US" sz="1600" dirty="0">
                <a:latin typeface="Lucida Console" panose="020B0609040504020204" pitchFamily="49" charset="0"/>
              </a:rPr>
              <a:t>7.060314</a:t>
            </a:r>
          </a:p>
        </p:txBody>
      </p:sp>
      <p:sp>
        <p:nvSpPr>
          <p:cNvPr id="9" name="Oval 8">
            <a:extLst>
              <a:ext uri="{FF2B5EF4-FFF2-40B4-BE49-F238E27FC236}">
                <a16:creationId xmlns:a16="http://schemas.microsoft.com/office/drawing/2014/main" id="{4618E123-193A-40D5-AB9F-686B7BB40B9B}"/>
              </a:ext>
            </a:extLst>
          </p:cNvPr>
          <p:cNvSpPr/>
          <p:nvPr/>
        </p:nvSpPr>
        <p:spPr>
          <a:xfrm rot="5400000">
            <a:off x="6409498" y="4780870"/>
            <a:ext cx="792882" cy="13051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21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429233" y="1182625"/>
                <a:ext cx="11448288" cy="4524776"/>
              </a:xfrm>
            </p:spPr>
            <p:txBody>
              <a:bodyPr>
                <a:noAutofit/>
              </a:bodyPr>
              <a:lstStyle/>
              <a:p>
                <a:pPr marL="342900" indent="-342900" algn="l">
                  <a:buFont typeface="Wingdings" panose="05000000000000000000" pitchFamily="2" charset="2"/>
                  <a:buChar char="q"/>
                </a:pPr>
                <a:r>
                  <a:rPr lang="en-US" sz="2600" i="0" dirty="0">
                    <a:solidFill>
                      <a:schemeClr val="tx1"/>
                    </a:solidFill>
                  </a:rPr>
                  <a:t>Write down the fitted model.</a:t>
                </a:r>
                <a:endParaRPr lang="en-US" sz="800" b="0" dirty="0"/>
              </a:p>
              <a:p>
                <a:pPr algn="l"/>
                <a:r>
                  <a:rPr lang="en-US" sz="2600" i="0" dirty="0">
                    <a:solidFill>
                      <a:schemeClr val="tx1"/>
                    </a:solidFill>
                  </a:rPr>
                  <a:t>        </a:t>
                </a:r>
                <a:r>
                  <a:rPr lang="en-US" sz="2000" b="0" i="0" dirty="0">
                    <a:solidFill>
                      <a:schemeClr val="tx1"/>
                    </a:solidFill>
                  </a:rPr>
                  <a:t> </a:t>
                </a:r>
                <a14:m>
                  <m:oMath xmlns:m="http://schemas.openxmlformats.org/officeDocument/2006/math">
                    <m:acc>
                      <m:accPr>
                        <m:chr m:val="̂"/>
                        <m:ctrlPr>
                          <a:rPr lang="en-US" sz="2000" b="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𝐸</m:t>
                        </m:r>
                      </m:e>
                    </m:acc>
                    <m:r>
                      <a:rPr lang="en-US" sz="2000" b="0" i="1" dirty="0" smtClean="0">
                        <a:solidFill>
                          <a:schemeClr val="tx1"/>
                        </a:solidFill>
                        <a:latin typeface="Cambria Math" panose="02040503050406030204" pitchFamily="18" charset="0"/>
                      </a:rPr>
                      <m:t>(</m:t>
                    </m:r>
                    <m:r>
                      <a:rPr lang="en-US" sz="2000" b="0" i="1" dirty="0" smtClean="0">
                        <a:solidFill>
                          <a:schemeClr val="tx1"/>
                        </a:solidFill>
                        <a:latin typeface="Cambria Math" panose="02040503050406030204" pitchFamily="18" charset="0"/>
                      </a:rPr>
                      <m:t>𝐻𝑅</m:t>
                    </m:r>
                    <m:r>
                      <a:rPr lang="en-US" sz="2000" b="0" i="1" dirty="0" smtClean="0">
                        <a:solidFill>
                          <a:schemeClr val="tx1"/>
                        </a:solidFill>
                        <a:latin typeface="Cambria Math" panose="02040503050406030204" pitchFamily="18" charset="0"/>
                      </a:rPr>
                      <m:t>)=97.2961+0.1073∙</m:t>
                    </m:r>
                    <m:r>
                      <a:rPr lang="en-US" sz="2000" i="1" dirty="0">
                        <a:solidFill>
                          <a:schemeClr val="tx1"/>
                        </a:solidFill>
                        <a:latin typeface="Cambria Math" panose="02040503050406030204" pitchFamily="18" charset="0"/>
                      </a:rPr>
                      <m:t>𝑎𝑔𝑒</m:t>
                    </m:r>
                    <m:r>
                      <a:rPr lang="en-US" sz="2000" i="1" dirty="0">
                        <a:solidFill>
                          <a:schemeClr val="tx1"/>
                        </a:solidFill>
                        <a:latin typeface="Cambria Math" panose="02040503050406030204" pitchFamily="18" charset="0"/>
                      </a:rPr>
                      <m:t>−3.1295∙</m:t>
                    </m:r>
                    <m:r>
                      <a:rPr lang="en-US" sz="2000" i="1" dirty="0">
                        <a:solidFill>
                          <a:schemeClr val="tx1"/>
                        </a:solidFill>
                        <a:latin typeface="Cambria Math" panose="02040503050406030204" pitchFamily="18" charset="0"/>
                      </a:rPr>
                      <m:t>𝑚𝑎𝑙𝑒</m:t>
                    </m:r>
                    <m:r>
                      <a:rPr lang="en-US" sz="2000" i="1" dirty="0">
                        <a:solidFill>
                          <a:schemeClr val="tx1"/>
                        </a:solidFill>
                        <a:latin typeface="Cambria Math" panose="02040503050406030204" pitchFamily="18" charset="0"/>
                      </a:rPr>
                      <m:t>−9.0546∙</m:t>
                    </m:r>
                    <m:r>
                      <a:rPr lang="en-US" sz="2000" i="1" dirty="0">
                        <a:solidFill>
                          <a:schemeClr val="tx1"/>
                        </a:solidFill>
                        <a:latin typeface="Cambria Math" panose="02040503050406030204" pitchFamily="18" charset="0"/>
                      </a:rPr>
                      <m:t>𝐻𝑖𝑠𝑝𝑎𝑛𝑖𝑐</m:t>
                    </m:r>
                    <m:r>
                      <a:rPr lang="en-US" sz="2000" i="1" dirty="0">
                        <a:latin typeface="Cambria Math" panose="02040503050406030204" pitchFamily="18" charset="0"/>
                      </a:rPr>
                      <m:t> − </m:t>
                    </m:r>
                    <m:r>
                      <a:rPr lang="en-US" sz="2000" i="1" dirty="0">
                        <a:solidFill>
                          <a:schemeClr val="tx1"/>
                        </a:solidFill>
                        <a:latin typeface="Cambria Math" panose="02040503050406030204" pitchFamily="18" charset="0"/>
                      </a:rPr>
                      <m:t>2.0565</m:t>
                    </m:r>
                    <m:r>
                      <a:rPr lang="en-US" sz="2000" i="1" dirty="0" smtClean="0">
                        <a:solidFill>
                          <a:schemeClr val="tx1"/>
                        </a:solidFill>
                        <a:latin typeface="Cambria Math" panose="02040503050406030204" pitchFamily="18" charset="0"/>
                        <a:ea typeface="Cambria Math" panose="02040503050406030204" pitchFamily="18" charset="0"/>
                      </a:rPr>
                      <m:t>∙</m:t>
                    </m:r>
                    <m:r>
                      <a:rPr lang="en-US" sz="2000" i="1" dirty="0">
                        <a:solidFill>
                          <a:schemeClr val="tx1"/>
                        </a:solidFill>
                        <a:latin typeface="Cambria Math" panose="02040503050406030204" pitchFamily="18" charset="0"/>
                      </a:rPr>
                      <m:t>𝑊h𝑖𝑡𝑒</m:t>
                    </m:r>
                  </m:oMath>
                </a14:m>
                <a:endParaRPr lang="en-US" sz="2000" i="0" dirty="0">
                  <a:solidFill>
                    <a:schemeClr val="tx1"/>
                  </a:solidFill>
                </a:endParaRPr>
              </a:p>
              <a:p>
                <a:pPr algn="l"/>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rPr>
                        <m:t> </m:t>
                      </m:r>
                      <m:r>
                        <a:rPr lang="en-US" sz="2000" b="0" i="1" dirty="0" smtClean="0">
                          <a:latin typeface="Cambria Math" panose="02040503050406030204" pitchFamily="18" charset="0"/>
                        </a:rPr>
                        <m:t>− </m:t>
                      </m:r>
                      <m:r>
                        <a:rPr lang="en-US" sz="2000" i="1" dirty="0">
                          <a:solidFill>
                            <a:schemeClr val="tx1"/>
                          </a:solidFill>
                          <a:latin typeface="Cambria Math" panose="02040503050406030204" pitchFamily="18" charset="0"/>
                        </a:rPr>
                        <m:t>0.3230</m:t>
                      </m:r>
                      <m:r>
                        <a:rPr lang="en-US" sz="2000" i="1" dirty="0" smtClean="0">
                          <a:solidFill>
                            <a:schemeClr val="tx1"/>
                          </a:solidFill>
                          <a:latin typeface="Cambria Math" panose="02040503050406030204" pitchFamily="18" charset="0"/>
                          <a:ea typeface="Cambria Math" panose="02040503050406030204" pitchFamily="18" charset="0"/>
                        </a:rPr>
                        <m:t>∙</m:t>
                      </m:r>
                      <m:r>
                        <a:rPr lang="en-US" sz="2000" i="1" dirty="0">
                          <a:solidFill>
                            <a:schemeClr val="tx1"/>
                          </a:solidFill>
                          <a:latin typeface="Cambria Math" panose="02040503050406030204" pitchFamily="18" charset="0"/>
                        </a:rPr>
                        <m:t>𝐵𝑀𝐼</m:t>
                      </m:r>
                      <m:r>
                        <a:rPr lang="en-US" sz="2000" i="1" dirty="0">
                          <a:solidFill>
                            <a:schemeClr val="tx1"/>
                          </a:solidFill>
                          <a:latin typeface="Cambria Math" panose="02040503050406030204" pitchFamily="18" charset="0"/>
                        </a:rPr>
                        <m:t>+1.2430∙</m:t>
                      </m:r>
                      <m:r>
                        <a:rPr lang="en-US" sz="2000" i="1" dirty="0">
                          <a:solidFill>
                            <a:schemeClr val="tx1"/>
                          </a:solidFill>
                          <a:latin typeface="Cambria Math" panose="02040503050406030204" pitchFamily="18" charset="0"/>
                        </a:rPr>
                        <m:t>𝑛𝑚𝑒𝑑𝑠</m:t>
                      </m:r>
                      <m:r>
                        <a:rPr lang="en-US" sz="2000" i="1" dirty="0">
                          <a:solidFill>
                            <a:schemeClr val="tx1"/>
                          </a:solidFill>
                          <a:latin typeface="Cambria Math" panose="02040503050406030204" pitchFamily="18" charset="0"/>
                        </a:rPr>
                        <m:t>+10.5783∙</m:t>
                      </m:r>
                      <m:r>
                        <a:rPr lang="en-US" sz="2000" i="1" dirty="0">
                          <a:solidFill>
                            <a:schemeClr val="tx1"/>
                          </a:solidFill>
                          <a:latin typeface="Cambria Math" panose="02040503050406030204" pitchFamily="18" charset="0"/>
                        </a:rPr>
                        <m:t>𝐴𝑄𝐼𝑚𝑜𝑑𝑒𝑟𝑎𝑡𝑒</m:t>
                      </m:r>
                      <m:r>
                        <a:rPr lang="en-US" sz="2000" i="1" dirty="0">
                          <a:solidFill>
                            <a:schemeClr val="tx1"/>
                          </a:solidFill>
                          <a:latin typeface="Cambria Math" panose="02040503050406030204" pitchFamily="18" charset="0"/>
                        </a:rPr>
                        <m:t>+5.5243∙</m:t>
                      </m:r>
                      <m:r>
                        <a:rPr lang="en-US" sz="2000" i="1" dirty="0" err="1">
                          <a:solidFill>
                            <a:schemeClr val="tx1"/>
                          </a:solidFill>
                          <a:latin typeface="Cambria Math" panose="02040503050406030204" pitchFamily="18" charset="0"/>
                        </a:rPr>
                        <m:t>𝐴𝑄𝐼𝑢𝑛h𝑒𝑎𝑙𝑡h𝑦</m:t>
                      </m:r>
                    </m:oMath>
                  </m:oMathPara>
                </a14:m>
                <a:endParaRPr lang="en-US" sz="2000" i="0" dirty="0">
                  <a:solidFill>
                    <a:schemeClr val="tx1"/>
                  </a:solidFill>
                </a:endParaRPr>
              </a:p>
              <a:p>
                <a:pPr algn="l"/>
                <a:r>
                  <a:rPr lang="en-US" sz="2600" dirty="0">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e>
                    </m:acc>
                    <m:r>
                      <a:rPr lang="en-US" sz="1800" i="1">
                        <a:latin typeface="Cambria Math" panose="02040503050406030204" pitchFamily="18" charset="0"/>
                        <a:cs typeface="Times New Roman" panose="02020603050405020304" pitchFamily="18" charset="0"/>
                      </a:rPr>
                      <m:t>=</m:t>
                    </m:r>
                    <m:r>
                      <m:rPr>
                        <m:nor/>
                      </m:rPr>
                      <a:rPr lang="en-US" sz="1800" dirty="0">
                        <a:latin typeface="Lucida Console" panose="020B0609040504020204" pitchFamily="49" charset="0"/>
                      </a:rPr>
                      <m:t>7.060314</m:t>
                    </m:r>
                    <m:r>
                      <a:rPr lang="en-US" sz="1800" i="1">
                        <a:latin typeface="Cambria Math" panose="02040503050406030204" pitchFamily="18" charset="0"/>
                        <a:cs typeface="Times New Roman" panose="02020603050405020304" pitchFamily="18" charset="0"/>
                      </a:rPr>
                      <m:t>.</m:t>
                    </m:r>
                  </m:oMath>
                </a14:m>
                <a:endParaRPr lang="en-US" sz="1800" i="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600" i="0" dirty="0">
                    <a:solidFill>
                      <a:schemeClr val="tx1"/>
                    </a:solidFill>
                  </a:rPr>
                  <a:t>Give interpretation of estimated regression coefficients. For example,</a:t>
                </a:r>
              </a:p>
              <a:p>
                <a:pPr marL="342900" indent="-342900" algn="l">
                  <a:buFont typeface="Wingdings" panose="05000000000000000000" pitchFamily="2" charset="2"/>
                  <a:buChar char="§"/>
                </a:pPr>
                <a:r>
                  <a:rPr lang="en-US" sz="2200" i="0" dirty="0">
                    <a:solidFill>
                      <a:srgbClr val="00B0F0"/>
                    </a:solidFill>
                  </a:rPr>
                  <a:t>Age:</a:t>
                </a:r>
                <a:r>
                  <a:rPr lang="en-US" sz="2200" i="0" dirty="0">
                    <a:solidFill>
                      <a:schemeClr val="tx1"/>
                    </a:solidFill>
                  </a:rPr>
                  <a:t> as age increases by one year, the estimated mean heart rate increases by 0.1073 units.</a:t>
                </a:r>
              </a:p>
              <a:p>
                <a:pPr marL="342900" indent="-342900" algn="l">
                  <a:buFont typeface="Wingdings" panose="05000000000000000000" pitchFamily="2" charset="2"/>
                  <a:buChar char="§"/>
                </a:pPr>
                <a:r>
                  <a:rPr lang="en-US" sz="2200" i="0" dirty="0">
                    <a:solidFill>
                      <a:srgbClr val="00B0F0"/>
                    </a:solidFill>
                  </a:rPr>
                  <a:t>Gender:</a:t>
                </a:r>
                <a:r>
                  <a:rPr lang="en-US" sz="2200" i="0" dirty="0">
                    <a:solidFill>
                      <a:schemeClr val="tx1"/>
                    </a:solidFill>
                  </a:rPr>
                  <a:t> the estimated average heart rate for males is 3.1295 points below that for </a:t>
                </a:r>
              </a:p>
              <a:p>
                <a:pPr algn="l"/>
                <a:r>
                  <a:rPr lang="en-US" sz="2200" dirty="0">
                    <a:solidFill>
                      <a:schemeClr val="tx1"/>
                    </a:solidFill>
                  </a:rPr>
                  <a:t>    </a:t>
                </a:r>
                <a:r>
                  <a:rPr lang="en-US" sz="2200" i="0" dirty="0">
                    <a:solidFill>
                      <a:schemeClr val="tx1"/>
                    </a:solidFill>
                  </a:rPr>
                  <a:t>females.</a:t>
                </a:r>
              </a:p>
              <a:p>
                <a:endParaRPr lang="en-US" sz="2000" dirty="0">
                  <a:solidFill>
                    <a:schemeClr val="tx1"/>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429233" y="1182625"/>
                <a:ext cx="11448288" cy="4524776"/>
              </a:xfrm>
              <a:blipFill>
                <a:blip r:embed="rId2"/>
                <a:stretch>
                  <a:fillRect l="-799" t="-20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108675" y="6061833"/>
            <a:ext cx="683339" cy="365125"/>
          </a:xfrm>
        </p:spPr>
        <p:txBody>
          <a:bodyPr/>
          <a:lstStyle/>
          <a:p>
            <a:fld id="{3A98EE3D-8CD1-4C3F-BD1C-C98C9596463C}" type="slidenum">
              <a:rPr lang="en-US" sz="1800" smtClean="0">
                <a:solidFill>
                  <a:srgbClr val="00B0F0"/>
                </a:solidFill>
              </a:rPr>
              <a:t>16</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980382" y="329184"/>
            <a:ext cx="10345991" cy="676247"/>
          </a:xfrm>
          <a:prstGeom prst="rect">
            <a:avLst/>
          </a:prstGeom>
          <a:effectLst/>
        </p:spPr>
        <p:txBody>
          <a:bodyPr vert="horz" lIns="91440" tIns="45720" rIns="91440" bIns="45720" rtlCol="0" anchor="b">
            <a:normAutofit fontScale="92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00B0F0"/>
                </a:solidFill>
              </a:rPr>
              <a:t>General Linear regression: EXERCISE solution (Cont.)</a:t>
            </a:r>
          </a:p>
        </p:txBody>
      </p:sp>
    </p:spTree>
    <p:extLst>
      <p:ext uri="{BB962C8B-B14F-4D97-AF65-F5344CB8AC3E}">
        <p14:creationId xmlns:p14="http://schemas.microsoft.com/office/powerpoint/2010/main" val="1645318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026788" y="6041362"/>
            <a:ext cx="683339" cy="365125"/>
          </a:xfrm>
        </p:spPr>
        <p:txBody>
          <a:bodyPr/>
          <a:lstStyle/>
          <a:p>
            <a:fld id="{3A98EE3D-8CD1-4C3F-BD1C-C98C9596463C}" type="slidenum">
              <a:rPr lang="en-US" sz="1800" smtClean="0">
                <a:solidFill>
                  <a:srgbClr val="00B0F0"/>
                </a:solidFill>
              </a:rPr>
              <a:t>17</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084997" y="316736"/>
            <a:ext cx="9801003" cy="73640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00B0F0"/>
                </a:solidFill>
              </a:rPr>
              <a:t>General Linear regression: EXERCISE solution (cont.)</a:t>
            </a:r>
          </a:p>
        </p:txBody>
      </p:sp>
      <mc:AlternateContent xmlns:mc="http://schemas.openxmlformats.org/markup-compatibility/2006" xmlns:a14="http://schemas.microsoft.com/office/drawing/2010/main">
        <mc:Choice Requires="a14">
          <p:sp>
            <p:nvSpPr>
              <p:cNvPr id="8" name="Rectangle 7"/>
              <p:cNvSpPr/>
              <p:nvPr/>
            </p:nvSpPr>
            <p:spPr>
              <a:xfrm>
                <a:off x="854441" y="1182236"/>
                <a:ext cx="10643616" cy="4132542"/>
              </a:xfrm>
              <a:prstGeom prst="rect">
                <a:avLst/>
              </a:prstGeom>
            </p:spPr>
            <p:txBody>
              <a:bodyPr wrap="square">
                <a:spAutoFit/>
              </a:bodyPr>
              <a:lstStyle/>
              <a:p>
                <a:r>
                  <a:rPr lang="en-US" dirty="0"/>
                  <a:t>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𝐸</m:t>
                        </m:r>
                      </m:e>
                    </m:acc>
                    <m:r>
                      <a:rPr lang="en-US" i="1" dirty="0">
                        <a:latin typeface="Cambria Math" panose="02040503050406030204" pitchFamily="18" charset="0"/>
                      </a:rPr>
                      <m:t>(</m:t>
                    </m:r>
                    <m:r>
                      <a:rPr lang="en-US" i="1" dirty="0">
                        <a:latin typeface="Cambria Math" panose="02040503050406030204" pitchFamily="18" charset="0"/>
                      </a:rPr>
                      <m:t>𝐻𝑅</m:t>
                    </m:r>
                    <m:r>
                      <a:rPr lang="en-US" i="1" dirty="0">
                        <a:latin typeface="Cambria Math" panose="02040503050406030204" pitchFamily="18" charset="0"/>
                      </a:rPr>
                      <m:t>)=97.2961+0.1073∙</m:t>
                    </m:r>
                    <m:r>
                      <a:rPr lang="en-US" i="1" dirty="0">
                        <a:latin typeface="Cambria Math" panose="02040503050406030204" pitchFamily="18" charset="0"/>
                      </a:rPr>
                      <m:t>𝑎𝑔𝑒</m:t>
                    </m:r>
                    <m:r>
                      <a:rPr lang="en-US" i="1" dirty="0">
                        <a:latin typeface="Cambria Math" panose="02040503050406030204" pitchFamily="18" charset="0"/>
                      </a:rPr>
                      <m:t>−3.1295∙</m:t>
                    </m:r>
                    <m:r>
                      <a:rPr lang="en-US" i="1" dirty="0">
                        <a:latin typeface="Cambria Math" panose="02040503050406030204" pitchFamily="18" charset="0"/>
                      </a:rPr>
                      <m:t>𝑚𝑎𝑙𝑒</m:t>
                    </m:r>
                    <m:r>
                      <a:rPr lang="en-US" i="1" dirty="0">
                        <a:latin typeface="Cambria Math" panose="02040503050406030204" pitchFamily="18" charset="0"/>
                      </a:rPr>
                      <m:t>−9.0546∙</m:t>
                    </m:r>
                    <m:r>
                      <a:rPr lang="en-US" i="1" dirty="0">
                        <a:latin typeface="Cambria Math" panose="02040503050406030204" pitchFamily="18" charset="0"/>
                      </a:rPr>
                      <m:t>𝐻𝑖𝑠𝑝𝑎𝑛𝑖𝑐</m:t>
                    </m:r>
                    <m:r>
                      <a:rPr lang="en-US" i="1" dirty="0">
                        <a:latin typeface="Cambria Math" panose="02040503050406030204" pitchFamily="18" charset="0"/>
                      </a:rPr>
                      <m:t> − 2.0565∙</m:t>
                    </m:r>
                    <m:r>
                      <a:rPr lang="en-US" i="1" dirty="0">
                        <a:latin typeface="Cambria Math" panose="02040503050406030204" pitchFamily="18" charset="0"/>
                      </a:rPr>
                      <m:t>𝑊h𝑖𝑡𝑒</m:t>
                    </m:r>
                  </m:oMath>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 − 0.3230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𝐵𝑀𝐼</m:t>
                      </m:r>
                      <m:r>
                        <a:rPr lang="en-US" i="1" dirty="0">
                          <a:latin typeface="Cambria Math" panose="02040503050406030204" pitchFamily="18" charset="0"/>
                        </a:rPr>
                        <m:t>+1.2430∙</m:t>
                      </m:r>
                      <m:r>
                        <a:rPr lang="en-US" i="1" dirty="0">
                          <a:latin typeface="Cambria Math" panose="02040503050406030204" pitchFamily="18" charset="0"/>
                        </a:rPr>
                        <m:t>𝑛𝑚𝑒𝑑𝑠</m:t>
                      </m:r>
                      <m:r>
                        <a:rPr lang="en-US" i="1" dirty="0">
                          <a:latin typeface="Cambria Math" panose="02040503050406030204" pitchFamily="18" charset="0"/>
                        </a:rPr>
                        <m:t>+10.5783∙</m:t>
                      </m:r>
                      <m:r>
                        <a:rPr lang="en-US" i="1" dirty="0">
                          <a:latin typeface="Cambria Math" panose="02040503050406030204" pitchFamily="18" charset="0"/>
                        </a:rPr>
                        <m:t>𝐴𝑄𝐼𝑚𝑜𝑑𝑒𝑟𝑎𝑡𝑒</m:t>
                      </m:r>
                      <m:r>
                        <a:rPr lang="en-US" i="1" dirty="0">
                          <a:latin typeface="Cambria Math" panose="02040503050406030204" pitchFamily="18" charset="0"/>
                        </a:rPr>
                        <m:t>+5.5243∙</m:t>
                      </m:r>
                      <m:r>
                        <a:rPr lang="en-US" i="1" dirty="0" err="1">
                          <a:latin typeface="Cambria Math" panose="02040503050406030204" pitchFamily="18" charset="0"/>
                        </a:rPr>
                        <m:t>𝐴𝑄𝐼𝑢𝑛h𝑒𝑎𝑙𝑡h𝑦</m:t>
                      </m:r>
                    </m:oMath>
                  </m:oMathPara>
                </a14:m>
                <a:endParaRPr lang="en-US" sz="1100" dirty="0"/>
              </a:p>
              <a:p>
                <a:endParaRPr lang="en-US" sz="1000" dirty="0"/>
              </a:p>
              <a:p>
                <a:pPr marL="457200" indent="-457200">
                  <a:buFont typeface="Wingdings" panose="05000000000000000000" pitchFamily="2" charset="2"/>
                  <a:buChar char="q"/>
                </a:pPr>
                <a:r>
                  <a:rPr lang="en-US" sz="2600" dirty="0"/>
                  <a:t>Compute the predicted heart rate of a 50-year-old Hispanic male who has a BMI of 20, is not taking any heart medications, and resides in an area with a moderate air quality.</a:t>
                </a:r>
              </a:p>
              <a:p>
                <a:endParaRPr lang="en-US" sz="1200" dirty="0"/>
              </a:p>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𝑃𝑟𝑒𝑑𝑖𝑐𝑡𝑒𝑑</m:t>
                      </m:r>
                      <m:r>
                        <a:rPr lang="en-US" i="1" dirty="0" smtClean="0">
                          <a:latin typeface="Cambria Math" panose="02040503050406030204" pitchFamily="18" charset="0"/>
                        </a:rPr>
                        <m:t> </m:t>
                      </m:r>
                      <m:r>
                        <a:rPr lang="en-US" i="1" dirty="0" smtClean="0">
                          <a:latin typeface="Cambria Math" panose="02040503050406030204" pitchFamily="18" charset="0"/>
                        </a:rPr>
                        <m:t>𝐻𝑅</m:t>
                      </m:r>
                      <m:r>
                        <a:rPr lang="en-US" i="1" dirty="0">
                          <a:latin typeface="Cambria Math" panose="02040503050406030204" pitchFamily="18" charset="0"/>
                        </a:rPr>
                        <m:t> =97.2961+0.1073</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50 − 3.1295 − 9.0546 − 0.3230</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20+10.5783=94.5953</m:t>
                      </m:r>
                    </m:oMath>
                  </m:oMathPara>
                </a14:m>
                <a:endParaRPr lang="en-US" dirty="0"/>
              </a:p>
              <a:p>
                <a:endParaRPr lang="en-US" sz="1200" dirty="0"/>
              </a:p>
              <a:p>
                <a:endParaRPr lang="en-US" sz="1200" dirty="0"/>
              </a:p>
              <a:p>
                <a:r>
                  <a:rPr lang="en-US" sz="2800" dirty="0"/>
                  <a:t>   </a:t>
                </a:r>
                <a:r>
                  <a:rPr lang="en-US" sz="1600" dirty="0">
                    <a:latin typeface="Courier New" panose="02070309020205020404" pitchFamily="49" charset="0"/>
                    <a:cs typeface="Courier New" panose="02070309020205020404" pitchFamily="49" charset="0"/>
                  </a:rPr>
                  <a:t>print(predict(</a:t>
                </a:r>
                <a:r>
                  <a:rPr lang="en-US" sz="1600" dirty="0" err="1">
                    <a:latin typeface="Courier New" panose="02070309020205020404" pitchFamily="49" charset="0"/>
                    <a:cs typeface="Courier New" panose="02070309020205020404" pitchFamily="49" charset="0"/>
                  </a:rPr>
                  <a:t>fitted.model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(age=50, gender="M", ethnicity="Hispanic",       </a:t>
                </a:r>
              </a:p>
              <a:p>
                <a:r>
                  <a:rPr lang="en-US" sz="1600" dirty="0">
                    <a:latin typeface="Courier New" panose="02070309020205020404" pitchFamily="49" charset="0"/>
                    <a:cs typeface="Courier New" panose="02070309020205020404" pitchFamily="49" charset="0"/>
                  </a:rPr>
                  <a:t>   BMI=20, </a:t>
                </a:r>
                <a:r>
                  <a:rPr lang="en-US" sz="1600" dirty="0" err="1">
                    <a:latin typeface="Courier New" panose="02070309020205020404" pitchFamily="49" charset="0"/>
                    <a:cs typeface="Courier New" panose="02070309020205020404" pitchFamily="49" charset="0"/>
                  </a:rPr>
                  <a:t>nmeds</a:t>
                </a:r>
                <a:r>
                  <a:rPr lang="en-US" sz="1600" dirty="0">
                    <a:latin typeface="Courier New" panose="02070309020205020404" pitchFamily="49" charset="0"/>
                    <a:cs typeface="Courier New" panose="02070309020205020404" pitchFamily="49" charset="0"/>
                  </a:rPr>
                  <a:t>=0,AQI="moderate")))</a:t>
                </a:r>
              </a:p>
              <a:p>
                <a:endParaRPr lang="en-US" sz="2000" dirty="0"/>
              </a:p>
              <a:p>
                <a:r>
                  <a:rPr lang="en-US" sz="1600" dirty="0">
                    <a:solidFill>
                      <a:schemeClr val="bg1"/>
                    </a:solidFill>
                    <a:latin typeface="Lucida Console" panose="020B0609040504020204" pitchFamily="49" charset="0"/>
                  </a:rPr>
                  <a:t>94 </a:t>
                </a:r>
                <a:r>
                  <a:rPr lang="en-US" sz="1600" dirty="0">
                    <a:latin typeface="Lucida Console" panose="020B0609040504020204" pitchFamily="49" charset="0"/>
                  </a:rPr>
                  <a:t>94.59647</a:t>
                </a:r>
                <a:endParaRPr lang="en-US" sz="1600" dirty="0">
                  <a:solidFill>
                    <a:schemeClr val="bg1"/>
                  </a:solidFill>
                  <a:latin typeface="Lucida Console" panose="020B0609040504020204" pitchFamily="49"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854441" y="1182236"/>
                <a:ext cx="10643616" cy="4132542"/>
              </a:xfrm>
              <a:prstGeom prst="rect">
                <a:avLst/>
              </a:prstGeom>
              <a:blipFill>
                <a:blip r:embed="rId2"/>
                <a:stretch>
                  <a:fillRect l="-859" t="-147" r="-4238"/>
                </a:stretch>
              </a:blipFill>
            </p:spPr>
            <p:txBody>
              <a:bodyPr/>
              <a:lstStyle/>
              <a:p>
                <a:r>
                  <a:rPr lang="en-US">
                    <a:noFill/>
                  </a:rPr>
                  <a:t> </a:t>
                </a:r>
              </a:p>
            </p:txBody>
          </p:sp>
        </mc:Fallback>
      </mc:AlternateContent>
    </p:spTree>
    <p:extLst>
      <p:ext uri="{BB962C8B-B14F-4D97-AF65-F5344CB8AC3E}">
        <p14:creationId xmlns:p14="http://schemas.microsoft.com/office/powerpoint/2010/main" val="1930840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B60B-D44E-469C-B487-1D30FF664CFE}"/>
              </a:ext>
            </a:extLst>
          </p:cNvPr>
          <p:cNvSpPr>
            <a:spLocks noGrp="1"/>
          </p:cNvSpPr>
          <p:nvPr>
            <p:ph type="title"/>
          </p:nvPr>
        </p:nvSpPr>
        <p:spPr>
          <a:xfrm>
            <a:off x="771099" y="365760"/>
            <a:ext cx="10208525" cy="585216"/>
          </a:xfrm>
        </p:spPr>
        <p:txBody>
          <a:bodyPr>
            <a:normAutofit/>
          </a:bodyPr>
          <a:lstStyle/>
          <a:p>
            <a:pPr algn="l"/>
            <a:r>
              <a:rPr lang="en-US" sz="3200" dirty="0">
                <a:solidFill>
                  <a:srgbClr val="00B0F0"/>
                </a:solidFill>
              </a:rPr>
              <a:t>GENERALIZED LINEAR REGRESSION MODELS: THEORY</a:t>
            </a:r>
          </a:p>
        </p:txBody>
      </p:sp>
      <p:sp>
        <p:nvSpPr>
          <p:cNvPr id="4" name="Slide Number Placeholder 3">
            <a:extLst>
              <a:ext uri="{FF2B5EF4-FFF2-40B4-BE49-F238E27FC236}">
                <a16:creationId xmlns:a16="http://schemas.microsoft.com/office/drawing/2014/main" id="{05B8BEBE-32E0-4CC2-A586-A497028B50EE}"/>
              </a:ext>
            </a:extLst>
          </p:cNvPr>
          <p:cNvSpPr>
            <a:spLocks noGrp="1"/>
          </p:cNvSpPr>
          <p:nvPr>
            <p:ph type="sldNum" sz="quarter" idx="12"/>
          </p:nvPr>
        </p:nvSpPr>
        <p:spPr>
          <a:xfrm>
            <a:off x="10979624" y="6127115"/>
            <a:ext cx="683339" cy="365125"/>
          </a:xfrm>
        </p:spPr>
        <p:txBody>
          <a:bodyPr>
            <a:noAutofit/>
          </a:bodyPr>
          <a:lstStyle/>
          <a:p>
            <a:pPr>
              <a:spcAft>
                <a:spcPts val="600"/>
              </a:spcAft>
            </a:pPr>
            <a:fld id="{3A98EE3D-8CD1-4C3F-BD1C-C98C9596463C}" type="slidenum">
              <a:rPr lang="en-US" sz="1800">
                <a:solidFill>
                  <a:srgbClr val="00B0F0"/>
                </a:solidFill>
              </a:rPr>
              <a:pPr>
                <a:spcAft>
                  <a:spcPts val="600"/>
                </a:spcAft>
              </a:pPr>
              <a:t>18</a:t>
            </a:fld>
            <a:endParaRPr lang="en-US" sz="1800" dirty="0">
              <a:solidFill>
                <a:srgbClr val="00B0F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1C9CDE9-0E88-4AD0-9613-3270037E002F}"/>
                  </a:ext>
                </a:extLst>
              </p:cNvPr>
              <p:cNvSpPr txBox="1"/>
              <p:nvPr/>
            </p:nvSpPr>
            <p:spPr>
              <a:xfrm>
                <a:off x="602887" y="950976"/>
                <a:ext cx="10718406" cy="5351337"/>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Model response </a:t>
                </a:r>
                <a14:m>
                  <m:oMath xmlns:m="http://schemas.openxmlformats.org/officeDocument/2006/math">
                    <m:r>
                      <a:rPr lang="en-US" sz="2600" b="0" i="1" smtClean="0">
                        <a:latin typeface="Cambria Math" panose="02040503050406030204" pitchFamily="18" charset="0"/>
                      </a:rPr>
                      <m:t>𝑦</m:t>
                    </m:r>
                  </m:oMath>
                </a14:m>
                <a:r>
                  <a:rPr lang="en-US" sz="2600" dirty="0"/>
                  <a:t> as having a certain distribution defined by the setting.</a:t>
                </a:r>
              </a:p>
              <a:p>
                <a:pPr marL="342900" indent="-342900">
                  <a:buFont typeface="Wingdings" panose="05000000000000000000" pitchFamily="2" charset="2"/>
                  <a:buChar char="q"/>
                </a:pPr>
                <a:endParaRPr lang="en-US" sz="1200" dirty="0"/>
              </a:p>
              <a:p>
                <a:pPr marL="342900" indent="-342900">
                  <a:buFont typeface="Wingdings" panose="05000000000000000000" pitchFamily="2" charset="2"/>
                  <a:buChar char="q"/>
                </a:pPr>
                <a:r>
                  <a:rPr lang="en-US" sz="2800" dirty="0"/>
                  <a:t> </a:t>
                </a:r>
                <a:r>
                  <a:rPr lang="en-US" sz="2600" dirty="0"/>
                  <a:t>Model the mean </a:t>
                </a:r>
                <a14:m>
                  <m:oMath xmlns:m="http://schemas.openxmlformats.org/officeDocument/2006/math">
                    <m:r>
                      <a:rPr lang="en-US" sz="2600" i="1">
                        <a:latin typeface="Cambria Math" panose="02040503050406030204" pitchFamily="18" charset="0"/>
                      </a:rPr>
                      <m:t>𝐸𝑦</m:t>
                    </m:r>
                  </m:oMath>
                </a14:m>
                <a:r>
                  <a:rPr lang="en-US" sz="2600" dirty="0"/>
                  <a:t> as a certain function of the linear regression term</a:t>
                </a:r>
              </a:p>
              <a:p>
                <a14:m>
                  <m:oMath xmlns:m="http://schemas.openxmlformats.org/officeDocument/2006/math">
                    <m:r>
                      <a:rPr lang="en-US" sz="2600" b="0" i="1" smtClean="0">
                        <a:latin typeface="Cambria Math" panose="02040503050406030204" pitchFamily="18" charset="0"/>
                      </a:rPr>
                      <m:t>      </m:t>
                    </m:r>
                    <m:r>
                      <a:rPr lang="en-US" sz="2600" b="0" i="1" smtClean="0">
                        <a:latin typeface="Cambria Math"/>
                      </a:rPr>
                      <m:t>𝑔</m:t>
                    </m:r>
                    <m:d>
                      <m:dPr>
                        <m:ctrlPr>
                          <a:rPr lang="en-US" sz="2600" b="0" i="1" smtClean="0">
                            <a:latin typeface="Cambria Math" panose="02040503050406030204" pitchFamily="18" charset="0"/>
                          </a:rPr>
                        </m:ctrlPr>
                      </m:dPr>
                      <m:e>
                        <m:r>
                          <a:rPr lang="en-US" sz="2600" b="0" i="1" smtClean="0">
                            <a:latin typeface="Cambria Math"/>
                          </a:rPr>
                          <m:t>𝐸𝑦</m:t>
                        </m:r>
                      </m:e>
                    </m:d>
                    <m:r>
                      <a:rPr lang="en-US" sz="2600" b="0" i="1" smtClean="0">
                        <a:latin typeface="Cambria Math"/>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𝛽</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𝛽</m:t>
                            </m:r>
                          </m:e>
                          <m:sub>
                            <m:r>
                              <a:rPr lang="en-US" sz="2600" i="1">
                                <a:latin typeface="Cambria Math" panose="02040503050406030204" pitchFamily="18" charset="0"/>
                              </a:rPr>
                              <m:t>1</m:t>
                            </m:r>
                          </m:sub>
                        </m:sSub>
                        <m:r>
                          <a:rPr lang="en-US" sz="2600" i="1">
                            <a:latin typeface="Cambria Math" panose="02040503050406030204" pitchFamily="18" charset="0"/>
                          </a:rPr>
                          <m:t>𝑥</m:t>
                        </m:r>
                      </m:e>
                      <m:sub>
                        <m:r>
                          <a:rPr lang="en-US" sz="2600" i="1">
                            <a:latin typeface="Cambria Math" panose="02040503050406030204" pitchFamily="18" charset="0"/>
                            <a:ea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𝛽</m:t>
                            </m:r>
                          </m:e>
                          <m:sub>
                            <m:r>
                              <a:rPr lang="en-US" sz="2600" i="1">
                                <a:latin typeface="Cambria Math" panose="02040503050406030204" pitchFamily="18" charset="0"/>
                                <a:ea typeface="Cambria Math" panose="02040503050406030204" pitchFamily="18" charset="0"/>
                              </a:rPr>
                              <m:t>𝑘</m:t>
                            </m:r>
                          </m:sub>
                        </m:sSub>
                        <m:r>
                          <a:rPr lang="en-US" sz="2600" i="1">
                            <a:latin typeface="Cambria Math" panose="02040503050406030204" pitchFamily="18" charset="0"/>
                          </a:rPr>
                          <m:t>𝑥</m:t>
                        </m:r>
                      </m:e>
                      <m:sub>
                        <m:r>
                          <a:rPr lang="en-US" sz="2600" i="1">
                            <a:latin typeface="Cambria Math" panose="02040503050406030204" pitchFamily="18" charset="0"/>
                          </a:rPr>
                          <m:t>𝑘</m:t>
                        </m:r>
                      </m:sub>
                    </m:sSub>
                  </m:oMath>
                </a14:m>
                <a:r>
                  <a:rPr lang="en-US" sz="2600" b="0" i="1" dirty="0">
                    <a:latin typeface="Cambria Math" panose="02040503050406030204" pitchFamily="18" charset="0"/>
                  </a:rPr>
                  <a:t>, </a:t>
                </a:r>
                <a:r>
                  <a:rPr lang="en-US" sz="2600" dirty="0"/>
                  <a:t>where</a:t>
                </a:r>
                <a:r>
                  <a:rPr lang="en-US" sz="2600" i="1" dirty="0">
                    <a:latin typeface="Cambria Math" panose="02040503050406030204" pitchFamily="18" charset="0"/>
                  </a:rPr>
                  <a:t> </a:t>
                </a:r>
                <a14:m>
                  <m:oMath xmlns:m="http://schemas.openxmlformats.org/officeDocument/2006/math">
                    <m:r>
                      <a:rPr lang="en-US" sz="2600" b="0" i="1" smtClean="0">
                        <a:latin typeface="Cambria Math" panose="02040503050406030204" pitchFamily="18" charset="0"/>
                      </a:rPr>
                      <m:t>𝑔</m:t>
                    </m:r>
                    <m:r>
                      <a:rPr lang="en-US" sz="2600" b="0" i="1" smtClean="0">
                        <a:latin typeface="Cambria Math" panose="02040503050406030204" pitchFamily="18" charset="0"/>
                      </a:rPr>
                      <m:t>(.)</m:t>
                    </m:r>
                  </m:oMath>
                </a14:m>
                <a:r>
                  <a:rPr lang="en-US" sz="2600" i="1" dirty="0"/>
                  <a:t> </a:t>
                </a:r>
                <a:r>
                  <a:rPr lang="en-US" sz="2600" dirty="0"/>
                  <a:t>is called a </a:t>
                </a:r>
                <a:r>
                  <a:rPr lang="en-US" sz="2600" i="1" dirty="0">
                    <a:solidFill>
                      <a:srgbClr val="00B0F0"/>
                    </a:solidFill>
                  </a:rPr>
                  <a:t>link function</a:t>
                </a:r>
                <a:r>
                  <a:rPr lang="en-US" sz="2600" i="1" dirty="0"/>
                  <a:t>.</a:t>
                </a:r>
              </a:p>
              <a:p>
                <a:endParaRPr lang="en-US" sz="1200" i="1" dirty="0"/>
              </a:p>
              <a:p>
                <a:pPr marL="457200" indent="-457200">
                  <a:buFont typeface="Wingdings" panose="05000000000000000000" pitchFamily="2" charset="2"/>
                  <a:buChar char="q"/>
                </a:pPr>
                <a:r>
                  <a:rPr lang="en-US" sz="2600" dirty="0"/>
                  <a:t>Fitted model looks like this: </a:t>
                </a:r>
                <a14:m>
                  <m:oMath xmlns:m="http://schemas.openxmlformats.org/officeDocument/2006/math">
                    <m:r>
                      <a:rPr lang="en-US" sz="2800" i="1">
                        <a:latin typeface="Cambria Math"/>
                      </a:rPr>
                      <m:t>𝑔</m:t>
                    </m:r>
                    <m:d>
                      <m:dPr>
                        <m:ctrlPr>
                          <a:rPr lang="en-US" sz="2800" i="1">
                            <a:latin typeface="Cambria Math" panose="02040503050406030204" pitchFamily="18" charset="0"/>
                          </a:rPr>
                        </m:ctrlPr>
                      </m:dPr>
                      <m:e>
                        <m:acc>
                          <m:accPr>
                            <m:chr m:val="̂"/>
                            <m:ctrlPr>
                              <a:rPr lang="en-US" sz="2800" i="1" smtClean="0">
                                <a:latin typeface="Cambria Math" panose="02040503050406030204" pitchFamily="18" charset="0"/>
                              </a:rPr>
                            </m:ctrlPr>
                          </m:accPr>
                          <m:e>
                            <m:r>
                              <a:rPr lang="en-US" sz="2800" b="0" i="1" smtClean="0">
                                <a:latin typeface="Cambria Math"/>
                              </a:rPr>
                              <m:t>𝐸</m:t>
                            </m:r>
                          </m:e>
                        </m:acc>
                        <m:r>
                          <a:rPr lang="en-US" sz="2800" i="1">
                            <a:latin typeface="Cambria Math"/>
                          </a:rPr>
                          <m:t>𝑦</m:t>
                        </m:r>
                      </m:e>
                    </m:d>
                    <m:r>
                      <a:rPr lang="en-US" sz="2800" i="1">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𝛽</m:t>
                            </m:r>
                          </m:e>
                        </m:acc>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𝛽</m:t>
                            </m:r>
                          </m:e>
                        </m:acc>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𝛽</m:t>
                            </m:r>
                          </m:e>
                        </m:acc>
                      </m:e>
                      <m:sub>
                        <m:r>
                          <a:rPr lang="en-US" sz="2800" i="1">
                            <a:latin typeface="Cambria Math" panose="02040503050406030204" pitchFamily="18" charset="0"/>
                            <a:ea typeface="Cambria Math" panose="02040503050406030204" pitchFamily="18" charset="0"/>
                          </a:rPr>
                          <m:t>𝑘</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𝑘</m:t>
                        </m:r>
                      </m:sub>
                    </m:sSub>
                  </m:oMath>
                </a14:m>
                <a:r>
                  <a:rPr lang="en-US" sz="2800" dirty="0"/>
                  <a:t>.</a:t>
                </a:r>
              </a:p>
              <a:p>
                <a:pPr marL="457200" indent="-457200">
                  <a:buFont typeface="Wingdings" panose="05000000000000000000" pitchFamily="2" charset="2"/>
                  <a:buChar char="q"/>
                </a:pPr>
                <a:endParaRPr lang="en-US" sz="1200" dirty="0"/>
              </a:p>
              <a:p>
                <a:pPr marL="342900" indent="-342900">
                  <a:buFont typeface="Wingdings" panose="05000000000000000000" pitchFamily="2" charset="2"/>
                  <a:buChar char="q"/>
                </a:pPr>
                <a:r>
                  <a:rPr lang="en-US" sz="2800" dirty="0"/>
                  <a:t> </a:t>
                </a:r>
                <a:r>
                  <a:rPr lang="en-US" sz="2600" dirty="0"/>
                  <a:t>Interpret the estimated regression coefficients as </a:t>
                </a:r>
              </a:p>
              <a:p>
                <a:pPr marL="457200" indent="-115888">
                  <a:buFont typeface="Wingdings" panose="05000000000000000000" pitchFamily="2" charset="2"/>
                  <a:buChar char="§"/>
                </a:pPr>
                <a:r>
                  <a:rPr lang="en-US" sz="2600" dirty="0"/>
                  <a:t>  If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1</m:t>
                        </m:r>
                      </m:sub>
                    </m:sSub>
                    <m:r>
                      <a:rPr lang="en-US" sz="2600" i="1">
                        <a:latin typeface="Cambria Math"/>
                      </a:rPr>
                      <m:t> </m:t>
                    </m:r>
                  </m:oMath>
                </a14:m>
                <a:r>
                  <a:rPr lang="en-US" sz="2600" dirty="0"/>
                  <a:t>is continuous, </a:t>
                </a:r>
                <a14:m>
                  <m:oMath xmlns:m="http://schemas.openxmlformats.org/officeDocument/2006/math">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i="1">
                            <a:latin typeface="Cambria Math" panose="02040503050406030204" pitchFamily="18" charset="0"/>
                          </a:rPr>
                          <m:t>1</m:t>
                        </m:r>
                      </m:sub>
                    </m:sSub>
                    <m:r>
                      <a:rPr lang="en-US" sz="2600" i="1">
                        <a:latin typeface="Cambria Math" panose="02040503050406030204" pitchFamily="18" charset="0"/>
                      </a:rPr>
                      <m:t>=</m:t>
                    </m:r>
                    <m:r>
                      <a:rPr lang="en-US" sz="2600" b="0" i="1" smtClean="0">
                        <a:latin typeface="Cambria Math"/>
                      </a:rPr>
                      <m:t>𝑔</m:t>
                    </m:r>
                    <m:r>
                      <a:rPr lang="en-US" sz="2600" i="1" smtClean="0">
                        <a:latin typeface="Cambria Math"/>
                      </a:rPr>
                      <m:t> </m:t>
                    </m:r>
                    <m:r>
                      <a:rPr lang="en-US" sz="2600" b="0" i="1" smtClean="0">
                        <a:latin typeface="Cambria Math" panose="02040503050406030204" pitchFamily="18" charset="0"/>
                      </a:rPr>
                      <m:t>(</m:t>
                    </m:r>
                    <m:acc>
                      <m:accPr>
                        <m:chr m:val="̂"/>
                        <m:ctrlPr>
                          <a:rPr lang="en-US" sz="2600" i="1" smtClean="0">
                            <a:latin typeface="Cambria Math" panose="02040503050406030204" pitchFamily="18" charset="0"/>
                          </a:rPr>
                        </m:ctrlPr>
                      </m:accPr>
                      <m:e>
                        <m:r>
                          <a:rPr lang="en-US" sz="2600" i="1">
                            <a:latin typeface="Cambria Math" panose="02040503050406030204" pitchFamily="18" charset="0"/>
                          </a:rPr>
                          <m:t>𝐸</m:t>
                        </m:r>
                      </m:e>
                    </m:acc>
                    <m:sSub>
                      <m:sSubPr>
                        <m:ctrlPr>
                          <a:rPr lang="en-US" sz="2600" i="1">
                            <a:latin typeface="Cambria Math" panose="02040503050406030204" pitchFamily="18" charset="0"/>
                          </a:rPr>
                        </m:ctrlPr>
                      </m:sSubPr>
                      <m:e>
                        <m:r>
                          <a:rPr lang="en-US" sz="2600" i="1">
                            <a:latin typeface="Cambria Math" panose="02040503050406030204" pitchFamily="18" charset="0"/>
                          </a:rPr>
                          <m:t>𝑦</m:t>
                        </m:r>
                        <m:r>
                          <a:rPr lang="en-US" sz="2600" b="0" i="1" smtClean="0">
                            <a:latin typeface="Cambria Math" panose="02040503050406030204" pitchFamily="18" charset="0"/>
                          </a:rPr>
                          <m:t>)</m:t>
                        </m:r>
                        <m:r>
                          <a:rPr lang="en-US" sz="2600" i="1">
                            <a:latin typeface="Cambria Math" panose="02040503050406030204" pitchFamily="18" charset="0"/>
                          </a:rPr>
                          <m:t>|</m:t>
                        </m:r>
                      </m:e>
                      <m: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1</m:t>
                            </m:r>
                          </m:sub>
                        </m:sSub>
                        <m:r>
                          <a:rPr lang="en-US" sz="2600" i="1">
                            <a:latin typeface="Cambria Math" panose="02040503050406030204" pitchFamily="18" charset="0"/>
                          </a:rPr>
                          <m:t>+1</m:t>
                        </m:r>
                      </m:sub>
                    </m:sSub>
                    <m:r>
                      <a:rPr lang="en-US" sz="2600" i="1">
                        <a:latin typeface="Cambria Math" panose="02040503050406030204" pitchFamily="18" charset="0"/>
                      </a:rPr>
                      <m:t>−</m:t>
                    </m:r>
                    <m:r>
                      <a:rPr lang="en-US" sz="2600" b="0" i="1" smtClean="0">
                        <a:latin typeface="Cambria Math"/>
                      </a:rPr>
                      <m:t>𝑔</m:t>
                    </m:r>
                    <m:r>
                      <a:rPr lang="en-US" sz="2600" i="1" smtClean="0">
                        <a:latin typeface="Cambria Math"/>
                      </a:rPr>
                      <m:t> </m:t>
                    </m:r>
                    <m:r>
                      <a:rPr lang="en-US" sz="2600" b="0" i="1" smtClean="0">
                        <a:latin typeface="Cambria Math" panose="02040503050406030204" pitchFamily="18" charset="0"/>
                      </a:rPr>
                      <m:t>(</m:t>
                    </m:r>
                    <m:acc>
                      <m:accPr>
                        <m:chr m:val="̂"/>
                        <m:ctrlPr>
                          <a:rPr lang="en-US" sz="2600" i="1">
                            <a:latin typeface="Cambria Math" panose="02040503050406030204" pitchFamily="18" charset="0"/>
                          </a:rPr>
                        </m:ctrlPr>
                      </m:accPr>
                      <m:e>
                        <m:r>
                          <a:rPr lang="en-US" sz="2600" i="1">
                            <a:latin typeface="Cambria Math" panose="02040503050406030204" pitchFamily="18" charset="0"/>
                          </a:rPr>
                          <m:t>𝐸</m:t>
                        </m:r>
                      </m:e>
                    </m:acc>
                    <m:sSub>
                      <m:sSubPr>
                        <m:ctrlPr>
                          <a:rPr lang="en-US" sz="2600" i="1">
                            <a:latin typeface="Cambria Math" panose="02040503050406030204" pitchFamily="18" charset="0"/>
                          </a:rPr>
                        </m:ctrlPr>
                      </m:sSubPr>
                      <m:e>
                        <m:r>
                          <a:rPr lang="en-US" sz="2600" i="1">
                            <a:latin typeface="Cambria Math" panose="02040503050406030204" pitchFamily="18" charset="0"/>
                          </a:rPr>
                          <m:t>𝑦</m:t>
                        </m:r>
                        <m:r>
                          <a:rPr lang="en-US" sz="2600" b="0" i="1" smtClean="0">
                            <a:latin typeface="Cambria Math" panose="02040503050406030204" pitchFamily="18" charset="0"/>
                          </a:rPr>
                          <m:t>)</m:t>
                        </m:r>
                        <m:r>
                          <a:rPr lang="en-US" sz="2600" i="1">
                            <a:latin typeface="Cambria Math" panose="02040503050406030204" pitchFamily="18" charset="0"/>
                          </a:rPr>
                          <m:t>|</m:t>
                        </m:r>
                      </m:e>
                      <m: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1</m:t>
                            </m:r>
                          </m:sub>
                        </m:sSub>
                      </m:sub>
                    </m:sSub>
                  </m:oMath>
                </a14:m>
                <a:r>
                  <a:rPr lang="en-US" sz="2600" dirty="0"/>
                  <a:t>.</a:t>
                </a:r>
              </a:p>
              <a:p>
                <a:pPr marL="457200" indent="-115888">
                  <a:buFont typeface="Wingdings" panose="05000000000000000000" pitchFamily="2" charset="2"/>
                  <a:buChar char="§"/>
                </a:pPr>
                <a:r>
                  <a:rPr lang="en-US" sz="2600" dirty="0"/>
                  <a:t>  If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1</m:t>
                        </m:r>
                      </m:sub>
                    </m:sSub>
                  </m:oMath>
                </a14:m>
                <a:r>
                  <a:rPr lang="en-US" sz="2600" dirty="0"/>
                  <a:t> is a 0 - 1 variable, </a:t>
                </a:r>
                <a14:m>
                  <m:oMath xmlns:m="http://schemas.openxmlformats.org/officeDocument/2006/math">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i="1">
                            <a:latin typeface="Cambria Math" panose="02040503050406030204" pitchFamily="18" charset="0"/>
                          </a:rPr>
                          <m:t>1</m:t>
                        </m:r>
                      </m:sub>
                    </m:sSub>
                    <m:r>
                      <a:rPr lang="en-US" sz="2600" i="1">
                        <a:latin typeface="Cambria Math" panose="02040503050406030204" pitchFamily="18" charset="0"/>
                      </a:rPr>
                      <m:t>=</m:t>
                    </m:r>
                    <m:r>
                      <a:rPr lang="en-US" sz="2600" b="0" i="1" smtClean="0">
                        <a:latin typeface="Cambria Math"/>
                      </a:rPr>
                      <m:t>𝑔</m:t>
                    </m:r>
                    <m:r>
                      <a:rPr lang="en-US" sz="2600" i="1" smtClean="0">
                        <a:latin typeface="Cambria Math"/>
                      </a:rPr>
                      <m:t> </m:t>
                    </m:r>
                    <m:r>
                      <a:rPr lang="en-US" sz="2600" b="0" i="1" smtClean="0">
                        <a:latin typeface="Cambria Math" panose="02040503050406030204" pitchFamily="18" charset="0"/>
                      </a:rPr>
                      <m:t>(</m:t>
                    </m:r>
                    <m:acc>
                      <m:accPr>
                        <m:chr m:val="̂"/>
                        <m:ctrlPr>
                          <a:rPr lang="en-US" sz="2600" i="1">
                            <a:latin typeface="Cambria Math" panose="02040503050406030204" pitchFamily="18" charset="0"/>
                          </a:rPr>
                        </m:ctrlPr>
                      </m:accPr>
                      <m:e>
                        <m:r>
                          <a:rPr lang="en-US" sz="2600" i="1">
                            <a:latin typeface="Cambria Math" panose="02040503050406030204" pitchFamily="18" charset="0"/>
                          </a:rPr>
                          <m:t>𝐸</m:t>
                        </m:r>
                      </m:e>
                    </m:acc>
                    <m:sSub>
                      <m:sSubPr>
                        <m:ctrlPr>
                          <a:rPr lang="en-US" sz="2600" i="1">
                            <a:latin typeface="Cambria Math" panose="02040503050406030204" pitchFamily="18" charset="0"/>
                          </a:rPr>
                        </m:ctrlPr>
                      </m:sSubPr>
                      <m:e>
                        <m:r>
                          <a:rPr lang="en-US" sz="2600" i="1">
                            <a:latin typeface="Cambria Math" panose="02040503050406030204" pitchFamily="18" charset="0"/>
                          </a:rPr>
                          <m:t>𝑦</m:t>
                        </m:r>
                        <m:r>
                          <a:rPr lang="en-US" sz="2600" b="0" i="1" smtClean="0">
                            <a:latin typeface="Cambria Math" panose="02040503050406030204" pitchFamily="18" charset="0"/>
                          </a:rPr>
                          <m:t>)</m:t>
                        </m:r>
                        <m:r>
                          <a:rPr lang="en-US" sz="2600" i="1">
                            <a:latin typeface="Cambria Math" panose="02040503050406030204" pitchFamily="18" charset="0"/>
                          </a:rPr>
                          <m:t>|</m:t>
                        </m:r>
                      </m:e>
                      <m: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1</m:t>
                            </m:r>
                          </m:sub>
                        </m:sSub>
                        <m:r>
                          <a:rPr lang="en-US" sz="2600" i="1">
                            <a:latin typeface="Cambria Math" panose="02040503050406030204" pitchFamily="18" charset="0"/>
                          </a:rPr>
                          <m:t>=1</m:t>
                        </m:r>
                      </m:sub>
                    </m:sSub>
                    <m:r>
                      <a:rPr lang="en-US" sz="2600" i="1">
                        <a:latin typeface="Cambria Math" panose="02040503050406030204" pitchFamily="18" charset="0"/>
                      </a:rPr>
                      <m:t>−</m:t>
                    </m:r>
                    <m:r>
                      <a:rPr lang="en-US" sz="2600" b="0" i="1" smtClean="0">
                        <a:latin typeface="Cambria Math"/>
                      </a:rPr>
                      <m:t>𝑔</m:t>
                    </m:r>
                    <m:r>
                      <a:rPr lang="en-US" sz="2600" i="1" smtClean="0">
                        <a:latin typeface="Cambria Math"/>
                      </a:rPr>
                      <m:t> </m:t>
                    </m:r>
                    <m:r>
                      <a:rPr lang="en-US" sz="2600" b="0" i="1" smtClean="0">
                        <a:latin typeface="Cambria Math" panose="02040503050406030204" pitchFamily="18" charset="0"/>
                      </a:rPr>
                      <m:t>(</m:t>
                    </m:r>
                    <m:acc>
                      <m:accPr>
                        <m:chr m:val="̂"/>
                        <m:ctrlPr>
                          <a:rPr lang="en-US" sz="2600" i="1">
                            <a:latin typeface="Cambria Math" panose="02040503050406030204" pitchFamily="18" charset="0"/>
                          </a:rPr>
                        </m:ctrlPr>
                      </m:accPr>
                      <m:e>
                        <m:r>
                          <a:rPr lang="en-US" sz="2600" i="1">
                            <a:latin typeface="Cambria Math" panose="02040503050406030204" pitchFamily="18" charset="0"/>
                          </a:rPr>
                          <m:t>𝐸</m:t>
                        </m:r>
                      </m:e>
                    </m:acc>
                    <m:sSub>
                      <m:sSubPr>
                        <m:ctrlPr>
                          <a:rPr lang="en-US" sz="2600" i="1">
                            <a:latin typeface="Cambria Math" panose="02040503050406030204" pitchFamily="18" charset="0"/>
                          </a:rPr>
                        </m:ctrlPr>
                      </m:sSubPr>
                      <m:e>
                        <m:r>
                          <a:rPr lang="en-US" sz="2600" i="1">
                            <a:latin typeface="Cambria Math" panose="02040503050406030204" pitchFamily="18" charset="0"/>
                          </a:rPr>
                          <m:t>𝑦</m:t>
                        </m:r>
                        <m:r>
                          <a:rPr lang="en-US" sz="2600" b="0" i="1" smtClean="0">
                            <a:latin typeface="Cambria Math" panose="02040503050406030204" pitchFamily="18" charset="0"/>
                          </a:rPr>
                          <m:t>)</m:t>
                        </m:r>
                        <m:r>
                          <a:rPr lang="en-US" sz="2600" i="1">
                            <a:latin typeface="Cambria Math" panose="02040503050406030204" pitchFamily="18" charset="0"/>
                          </a:rPr>
                          <m:t>|</m:t>
                        </m:r>
                      </m:e>
                      <m: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1</m:t>
                            </m:r>
                          </m:sub>
                        </m:sSub>
                        <m:r>
                          <a:rPr lang="en-US" sz="2600" i="1">
                            <a:latin typeface="Cambria Math" panose="02040503050406030204" pitchFamily="18" charset="0"/>
                          </a:rPr>
                          <m:t>=0</m:t>
                        </m:r>
                      </m:sub>
                    </m:sSub>
                  </m:oMath>
                </a14:m>
                <a:r>
                  <a:rPr lang="en-US" sz="2600" i="1" dirty="0"/>
                  <a:t>.</a:t>
                </a:r>
              </a:p>
              <a:p>
                <a:endParaRPr lang="en-US" sz="2600" i="1" dirty="0"/>
              </a:p>
              <a:p>
                <a:pPr marL="457200" indent="-457200">
                  <a:buFont typeface="Wingdings" panose="05000000000000000000" pitchFamily="2" charset="2"/>
                  <a:buChar char="q"/>
                </a:pPr>
                <a:r>
                  <a:rPr lang="en-US" sz="2600" dirty="0"/>
                  <a:t>Predict as </a:t>
                </a:r>
                <a14:m>
                  <m:oMath xmlns:m="http://schemas.openxmlformats.org/officeDocument/2006/math">
                    <m:sSup>
                      <m:sSupPr>
                        <m:ctrlPr>
                          <a:rPr lang="en-US" sz="2600" i="1">
                            <a:latin typeface="Cambria Math" panose="02040503050406030204" pitchFamily="18" charset="0"/>
                          </a:rPr>
                        </m:ctrlPr>
                      </m:sSupPr>
                      <m:e>
                        <m:r>
                          <a:rPr lang="en-US" sz="2600" i="1">
                            <a:latin typeface="Cambria Math"/>
                          </a:rPr>
                          <m:t>𝑦</m:t>
                        </m:r>
                      </m:e>
                      <m:sup>
                        <m:r>
                          <a:rPr lang="en-US" sz="2600" i="1">
                            <a:latin typeface="Cambria Math"/>
                          </a:rPr>
                          <m:t>0</m:t>
                        </m:r>
                      </m:sup>
                    </m:sSup>
                    <m:r>
                      <a:rPr lang="en-US" sz="2600" i="1">
                        <a:latin typeface="Cambria Math"/>
                      </a:rPr>
                      <m:t>=</m:t>
                    </m:r>
                    <m:sSup>
                      <m:sSupPr>
                        <m:ctrlPr>
                          <a:rPr lang="en-US" sz="2600" i="1">
                            <a:latin typeface="Cambria Math" panose="02040503050406030204" pitchFamily="18" charset="0"/>
                          </a:rPr>
                        </m:ctrlPr>
                      </m:sSupPr>
                      <m:e>
                        <m:r>
                          <a:rPr lang="en-US" sz="2600" i="1">
                            <a:latin typeface="Cambria Math"/>
                          </a:rPr>
                          <m:t>𝑔</m:t>
                        </m:r>
                      </m:e>
                      <m:sup>
                        <m:r>
                          <a:rPr lang="en-US" sz="2600" i="1">
                            <a:latin typeface="Cambria Math"/>
                          </a:rPr>
                          <m:t>−1</m:t>
                        </m:r>
                      </m:sup>
                    </m:sSup>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a:rPr>
                                  <m:t>𝛽</m:t>
                                </m:r>
                              </m:e>
                            </m:acc>
                          </m:e>
                          <m:sub>
                            <m:r>
                              <a:rPr lang="en-US" sz="2600" i="1">
                                <a:latin typeface="Cambria Math"/>
                              </a:rPr>
                              <m:t>0</m:t>
                            </m:r>
                          </m:sub>
                        </m:sSub>
                        <m:r>
                          <a:rPr lang="en-US" sz="2600" i="1">
                            <a:latin typeface="Cambria Math"/>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a:rPr>
                                  <m:t>𝛽</m:t>
                                </m:r>
                              </m:e>
                            </m:acc>
                          </m:e>
                          <m:sub>
                            <m:r>
                              <a:rPr lang="en-US" sz="2600" i="1">
                                <a:latin typeface="Cambria Math"/>
                              </a:rPr>
                              <m:t>1</m:t>
                            </m:r>
                          </m:sub>
                        </m:sSub>
                        <m:sSubSup>
                          <m:sSubSupPr>
                            <m:ctrlPr>
                              <a:rPr lang="en-US" sz="2600" i="1">
                                <a:latin typeface="Cambria Math" panose="02040503050406030204" pitchFamily="18" charset="0"/>
                              </a:rPr>
                            </m:ctrlPr>
                          </m:sSubSupPr>
                          <m:e>
                            <m:r>
                              <a:rPr lang="en-US" sz="2600" i="1">
                                <a:latin typeface="Cambria Math"/>
                              </a:rPr>
                              <m:t>𝑥</m:t>
                            </m:r>
                          </m:e>
                          <m:sub>
                            <m:r>
                              <a:rPr lang="en-US" sz="2600" i="1">
                                <a:latin typeface="Cambria Math"/>
                              </a:rPr>
                              <m:t>1</m:t>
                            </m:r>
                          </m:sub>
                          <m:sup>
                            <m:r>
                              <a:rPr lang="en-US" sz="2600" i="1">
                                <a:latin typeface="Cambria Math"/>
                              </a:rPr>
                              <m:t>0</m:t>
                            </m:r>
                          </m:sup>
                        </m:sSubSup>
                        <m:r>
                          <a:rPr lang="en-US" sz="2600" i="1">
                            <a:latin typeface="Cambria Math"/>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a:rPr>
                                  <m:t>𝛽</m:t>
                                </m:r>
                              </m:e>
                            </m:acc>
                          </m:e>
                          <m:sub>
                            <m:r>
                              <a:rPr lang="en-US" sz="2600" i="1">
                                <a:latin typeface="Cambria Math"/>
                              </a:rPr>
                              <m:t>𝑘</m:t>
                            </m:r>
                          </m:sub>
                        </m:sSub>
                        <m:sSubSup>
                          <m:sSubSupPr>
                            <m:ctrlPr>
                              <a:rPr lang="en-US" sz="2600" i="1">
                                <a:latin typeface="Cambria Math" panose="02040503050406030204" pitchFamily="18" charset="0"/>
                              </a:rPr>
                            </m:ctrlPr>
                          </m:sSubSupPr>
                          <m:e>
                            <m:r>
                              <a:rPr lang="en-US" sz="2600" i="1">
                                <a:latin typeface="Cambria Math"/>
                              </a:rPr>
                              <m:t>𝑥</m:t>
                            </m:r>
                          </m:e>
                          <m:sub>
                            <m:r>
                              <a:rPr lang="en-US" sz="2600" i="1">
                                <a:latin typeface="Cambria Math"/>
                              </a:rPr>
                              <m:t>𝑘</m:t>
                            </m:r>
                          </m:sub>
                          <m:sup>
                            <m:r>
                              <a:rPr lang="en-US" sz="2600" i="1">
                                <a:latin typeface="Cambria Math"/>
                              </a:rPr>
                              <m:t>0</m:t>
                            </m:r>
                          </m:sup>
                        </m:sSubSup>
                        <m:r>
                          <m:rPr>
                            <m:nor/>
                          </m:rPr>
                          <a:rPr lang="en-US" sz="2600"/>
                          <m:t> </m:t>
                        </m:r>
                      </m:e>
                    </m:d>
                  </m:oMath>
                </a14:m>
                <a:r>
                  <a:rPr lang="en-US" sz="2600" dirty="0"/>
                  <a:t>.</a:t>
                </a:r>
              </a:p>
              <a:p>
                <a:endParaRPr lang="en-US" sz="2800" i="1" dirty="0"/>
              </a:p>
              <a:p>
                <a:r>
                  <a:rPr lang="en-US" sz="2200" i="1" dirty="0"/>
                  <a:t> </a:t>
                </a:r>
              </a:p>
            </p:txBody>
          </p:sp>
        </mc:Choice>
        <mc:Fallback xmlns="">
          <p:sp>
            <p:nvSpPr>
              <p:cNvPr id="7" name="TextBox 6">
                <a:extLst>
                  <a:ext uri="{FF2B5EF4-FFF2-40B4-BE49-F238E27FC236}">
                    <a16:creationId xmlns:a16="http://schemas.microsoft.com/office/drawing/2014/main" id="{21C9CDE9-0E88-4AD0-9613-3270037E002F}"/>
                  </a:ext>
                </a:extLst>
              </p:cNvPr>
              <p:cNvSpPr txBox="1">
                <a:spLocks noRot="1" noChangeAspect="1" noMove="1" noResize="1" noEditPoints="1" noAdjustHandles="1" noChangeArrowheads="1" noChangeShapeType="1" noTextEdit="1"/>
              </p:cNvSpPr>
              <p:nvPr/>
            </p:nvSpPr>
            <p:spPr>
              <a:xfrm>
                <a:off x="602887" y="950976"/>
                <a:ext cx="10718406" cy="5351337"/>
              </a:xfrm>
              <a:prstGeom prst="rect">
                <a:avLst/>
              </a:prstGeom>
              <a:blipFill>
                <a:blip r:embed="rId2"/>
                <a:stretch>
                  <a:fillRect l="-1024" t="-911" b="-1253"/>
                </a:stretch>
              </a:blipFill>
            </p:spPr>
            <p:txBody>
              <a:bodyPr/>
              <a:lstStyle/>
              <a:p>
                <a:r>
                  <a:rPr lang="en-US">
                    <a:noFill/>
                  </a:rPr>
                  <a:t> </a:t>
                </a:r>
              </a:p>
            </p:txBody>
          </p:sp>
        </mc:Fallback>
      </mc:AlternateContent>
    </p:spTree>
    <p:extLst>
      <p:ext uri="{BB962C8B-B14F-4D97-AF65-F5344CB8AC3E}">
        <p14:creationId xmlns:p14="http://schemas.microsoft.com/office/powerpoint/2010/main" val="1902691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25439" y="895703"/>
                <a:ext cx="10874081" cy="5167135"/>
              </a:xfrm>
            </p:spPr>
            <p:txBody>
              <a:bodyPr>
                <a:noAutofit/>
              </a:bodyPr>
              <a:lstStyle/>
              <a:p>
                <a:pPr marL="571500" indent="-571500" algn="l">
                  <a:buFont typeface="Wingdings" panose="05000000000000000000" pitchFamily="2" charset="2"/>
                  <a:buChar char="q"/>
                </a:pPr>
                <a:r>
                  <a:rPr lang="en-US" sz="2600" i="0" dirty="0">
                    <a:solidFill>
                      <a:schemeClr val="tx1"/>
                    </a:solidFill>
                  </a:rPr>
                  <a:t>If distribution of </a:t>
                </a:r>
                <a14:m>
                  <m:oMath xmlns:m="http://schemas.openxmlformats.org/officeDocument/2006/math">
                    <m:r>
                      <a:rPr lang="en-US" sz="2600" b="0" i="1" smtClean="0">
                        <a:solidFill>
                          <a:schemeClr val="tx1"/>
                        </a:solidFill>
                        <a:latin typeface="Cambria Math"/>
                      </a:rPr>
                      <m:t>𝑦</m:t>
                    </m:r>
                  </m:oMath>
                </a14:m>
                <a:r>
                  <a:rPr lang="en-US" sz="2600" i="0" dirty="0">
                    <a:solidFill>
                      <a:schemeClr val="tx1"/>
                    </a:solidFill>
                  </a:rPr>
                  <a:t> is skewed to the right (has a long right tail), a </a:t>
                </a:r>
                <a:r>
                  <a:rPr lang="en-US" sz="2600" i="1" dirty="0">
                    <a:solidFill>
                      <a:srgbClr val="00B0F0"/>
                    </a:solidFill>
                  </a:rPr>
                  <a:t>gamma regression </a:t>
                </a:r>
                <a:r>
                  <a:rPr lang="en-US" sz="2600" i="0" dirty="0">
                    <a:solidFill>
                      <a:schemeClr val="tx1"/>
                    </a:solidFill>
                  </a:rPr>
                  <a:t>is appropriate.</a:t>
                </a:r>
                <a:endParaRPr lang="en-US" sz="2400" i="0" dirty="0">
                  <a:solidFill>
                    <a:schemeClr val="tx1"/>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525439" y="895703"/>
                <a:ext cx="10874081" cy="5167135"/>
              </a:xfrm>
              <a:blipFill>
                <a:blip r:embed="rId2"/>
                <a:stretch>
                  <a:fillRect l="-841" t="-17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0985845" y="6086542"/>
            <a:ext cx="683339" cy="365125"/>
          </a:xfrm>
        </p:spPr>
        <p:txBody>
          <a:bodyPr/>
          <a:lstStyle/>
          <a:p>
            <a:fld id="{3A98EE3D-8CD1-4C3F-BD1C-C98C9596463C}" type="slidenum">
              <a:rPr lang="en-US" sz="1800" smtClean="0">
                <a:solidFill>
                  <a:srgbClr val="00B0F0"/>
                </a:solidFill>
              </a:rPr>
              <a:t>19</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968925" y="146304"/>
            <a:ext cx="7565220" cy="749399"/>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ea typeface="+mn-ea"/>
                <a:cs typeface="+mn-cs"/>
              </a:rPr>
              <a:t>GAMMA</a:t>
            </a:r>
            <a:r>
              <a:rPr lang="en-US" sz="3200" dirty="0">
                <a:solidFill>
                  <a:srgbClr val="00B0F0"/>
                </a:solidFill>
              </a:rPr>
              <a:t> REGRESSION MODEL: THEORY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B03A616-6D2F-4B58-9F8F-DDCB5EC140E9}"/>
                  </a:ext>
                </a:extLst>
              </p:cNvPr>
              <p:cNvSpPr txBox="1"/>
              <p:nvPr/>
            </p:nvSpPr>
            <p:spPr>
              <a:xfrm>
                <a:off x="5145282" y="1422272"/>
                <a:ext cx="6462215" cy="464056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14:m>
                  <m:oMath xmlns:m="http://schemas.openxmlformats.org/officeDocument/2006/math">
                    <m:r>
                      <a:rPr lang="en-US" sz="2600" i="1" smtClean="0">
                        <a:latin typeface="Cambria Math"/>
                      </a:rPr>
                      <m:t>𝑓</m:t>
                    </m:r>
                    <m:d>
                      <m:dPr>
                        <m:ctrlPr>
                          <a:rPr lang="en-US" sz="2600" i="1">
                            <a:latin typeface="Cambria Math" panose="02040503050406030204" pitchFamily="18" charset="0"/>
                          </a:rPr>
                        </m:ctrlPr>
                      </m:dPr>
                      <m:e>
                        <m:r>
                          <a:rPr lang="en-US" sz="2600" i="1">
                            <a:latin typeface="Cambria Math"/>
                          </a:rPr>
                          <m:t>𝑦</m:t>
                        </m:r>
                      </m:e>
                    </m:d>
                    <m:r>
                      <a:rPr lang="en-US" sz="2600" i="1">
                        <a:latin typeface="Cambria Math"/>
                      </a:rPr>
                      <m:t>=</m:t>
                    </m:r>
                    <m:f>
                      <m:fPr>
                        <m:ctrlPr>
                          <a:rPr lang="en-US" sz="2600" i="1">
                            <a:latin typeface="Cambria Math" panose="02040503050406030204" pitchFamily="18" charset="0"/>
                          </a:rPr>
                        </m:ctrlPr>
                      </m:fPr>
                      <m:num>
                        <m:sSup>
                          <m:sSupPr>
                            <m:ctrlPr>
                              <a:rPr lang="en-US" sz="2600" i="1">
                                <a:latin typeface="Cambria Math" panose="02040503050406030204" pitchFamily="18" charset="0"/>
                              </a:rPr>
                            </m:ctrlPr>
                          </m:sSupPr>
                          <m:e>
                            <m:r>
                              <a:rPr lang="en-US" sz="2600" i="1">
                                <a:latin typeface="Cambria Math"/>
                              </a:rPr>
                              <m:t>𝑦</m:t>
                            </m:r>
                          </m:e>
                          <m:sup>
                            <m:r>
                              <a:rPr lang="en-US" sz="2600" i="1">
                                <a:latin typeface="Cambria Math"/>
                                <a:ea typeface="Cambria Math"/>
                              </a:rPr>
                              <m:t>𝛼</m:t>
                            </m:r>
                            <m:r>
                              <a:rPr lang="en-US" sz="2600" i="1">
                                <a:latin typeface="Cambria Math"/>
                                <a:ea typeface="Cambria Math"/>
                              </a:rPr>
                              <m:t>−1</m:t>
                            </m:r>
                          </m:sup>
                        </m:sSup>
                      </m:num>
                      <m:den>
                        <m:r>
                          <m:rPr>
                            <m:sty m:val="p"/>
                          </m:rPr>
                          <a:rPr lang="el-GR" sz="2600" i="1">
                            <a:latin typeface="Cambria Math"/>
                            <a:ea typeface="Cambria Math"/>
                          </a:rPr>
                          <m:t>Γ</m:t>
                        </m:r>
                        <m:r>
                          <a:rPr lang="en-US" sz="2600" i="1">
                            <a:latin typeface="Cambria Math"/>
                            <a:ea typeface="Cambria Math"/>
                          </a:rPr>
                          <m:t>(</m:t>
                        </m:r>
                        <m:r>
                          <a:rPr lang="en-US" sz="2600" i="1">
                            <a:latin typeface="Cambria Math"/>
                            <a:ea typeface="Cambria Math"/>
                          </a:rPr>
                          <m:t>𝛼</m:t>
                        </m:r>
                        <m:r>
                          <a:rPr lang="en-US" sz="2600" i="1">
                            <a:latin typeface="Cambria Math"/>
                            <a:ea typeface="Cambria Math"/>
                          </a:rPr>
                          <m:t>)</m:t>
                        </m:r>
                        <m:sSup>
                          <m:sSupPr>
                            <m:ctrlPr>
                              <a:rPr lang="en-US" sz="2600" i="1">
                                <a:latin typeface="Cambria Math" panose="02040503050406030204" pitchFamily="18" charset="0"/>
                                <a:ea typeface="Cambria Math"/>
                              </a:rPr>
                            </m:ctrlPr>
                          </m:sSupPr>
                          <m:e>
                            <m:r>
                              <a:rPr lang="en-US" sz="2600" i="1">
                                <a:latin typeface="Cambria Math"/>
                                <a:ea typeface="Cambria Math"/>
                              </a:rPr>
                              <m:t>𝛽</m:t>
                            </m:r>
                          </m:e>
                          <m:sup>
                            <m:r>
                              <a:rPr lang="en-US" sz="2600" i="1">
                                <a:latin typeface="Cambria Math"/>
                                <a:ea typeface="Cambria Math"/>
                              </a:rPr>
                              <m:t>𝛼</m:t>
                            </m:r>
                          </m:sup>
                        </m:sSup>
                      </m:den>
                    </m:f>
                    <m:sSup>
                      <m:sSupPr>
                        <m:ctrlPr>
                          <a:rPr lang="en-US" sz="2600" i="1">
                            <a:latin typeface="Cambria Math" panose="02040503050406030204" pitchFamily="18" charset="0"/>
                          </a:rPr>
                        </m:ctrlPr>
                      </m:sSupPr>
                      <m:e>
                        <m:r>
                          <a:rPr lang="en-US" sz="2600" i="1">
                            <a:latin typeface="Cambria Math"/>
                          </a:rPr>
                          <m:t>𝑒</m:t>
                        </m:r>
                      </m:e>
                      <m:sup>
                        <m:r>
                          <a:rPr lang="en-US" sz="2600" i="1">
                            <a:latin typeface="Cambria Math"/>
                          </a:rPr>
                          <m:t>−</m:t>
                        </m:r>
                        <m:r>
                          <a:rPr lang="en-US" sz="2600" i="1">
                            <a:latin typeface="Cambria Math"/>
                          </a:rPr>
                          <m:t>𝑦</m:t>
                        </m:r>
                        <m:r>
                          <a:rPr lang="en-US" sz="2600" i="1">
                            <a:latin typeface="Cambria Math"/>
                          </a:rPr>
                          <m:t>/</m:t>
                        </m:r>
                        <m:r>
                          <a:rPr lang="en-US" sz="2600" i="1">
                            <a:latin typeface="Cambria Math"/>
                            <a:ea typeface="Cambria Math"/>
                          </a:rPr>
                          <m:t>𝛽</m:t>
                        </m:r>
                      </m:sup>
                    </m:sSup>
                    <m:r>
                      <a:rPr lang="en-US" sz="2600" i="1">
                        <a:latin typeface="Cambria Math"/>
                      </a:rPr>
                      <m:t>, </m:t>
                    </m:r>
                    <m:r>
                      <a:rPr lang="en-US" sz="2600" i="1">
                        <a:latin typeface="Cambria Math"/>
                      </a:rPr>
                      <m:t>𝑦</m:t>
                    </m:r>
                    <m:r>
                      <a:rPr lang="en-US" sz="2600" i="1">
                        <a:latin typeface="Cambria Math"/>
                      </a:rPr>
                      <m:t>&gt;0, </m:t>
                    </m:r>
                    <m:r>
                      <a:rPr lang="en-US" sz="2600" i="1">
                        <a:latin typeface="Cambria Math"/>
                        <a:ea typeface="Cambria Math"/>
                      </a:rPr>
                      <m:t>𝛼</m:t>
                    </m:r>
                    <m:r>
                      <a:rPr lang="en-US" sz="2600" i="1">
                        <a:latin typeface="Cambria Math"/>
                        <a:ea typeface="Cambria Math"/>
                      </a:rPr>
                      <m:t>, </m:t>
                    </m:r>
                    <m:r>
                      <a:rPr lang="en-US" sz="2600" i="1">
                        <a:latin typeface="Cambria Math"/>
                        <a:ea typeface="Cambria Math"/>
                      </a:rPr>
                      <m:t>𝛽</m:t>
                    </m:r>
                    <m:r>
                      <a:rPr lang="en-US" sz="2600" i="1">
                        <a:latin typeface="Cambria Math"/>
                        <a:ea typeface="Cambria Math"/>
                      </a:rPr>
                      <m:t>&gt;0</m:t>
                    </m:r>
                  </m:oMath>
                </a14:m>
                <a:r>
                  <a:rPr lang="en-US" sz="2600" dirty="0"/>
                  <a:t>.</a:t>
                </a:r>
              </a:p>
              <a:p>
                <a:pPr marL="285750" indent="-285750">
                  <a:lnSpc>
                    <a:spcPct val="150000"/>
                  </a:lnSpc>
                  <a:buFont typeface="Wingdings" panose="05000000000000000000" pitchFamily="2" charset="2"/>
                  <a:buChar char="§"/>
                </a:pPr>
                <a14:m>
                  <m:oMath xmlns:m="http://schemas.openxmlformats.org/officeDocument/2006/math">
                    <m:r>
                      <a:rPr lang="en-US" sz="2600" i="1">
                        <a:latin typeface="Cambria Math"/>
                        <a:ea typeface="Segoe UI"/>
                        <a:cs typeface="Segoe UI"/>
                      </a:rPr>
                      <m:t>𝐸𝑦</m:t>
                    </m:r>
                    <m:r>
                      <a:rPr lang="en-US" sz="2600" i="1">
                        <a:latin typeface="Cambria Math"/>
                        <a:ea typeface="Segoe UI"/>
                        <a:cs typeface="Segoe UI"/>
                      </a:rPr>
                      <m:t>=</m:t>
                    </m:r>
                    <m:r>
                      <a:rPr lang="en-US" sz="2600" i="1">
                        <a:latin typeface="Cambria Math"/>
                        <a:ea typeface="Cambria Math"/>
                        <a:cs typeface="Segoe UI"/>
                      </a:rPr>
                      <m:t>𝛼𝛽</m:t>
                    </m:r>
                    <m:r>
                      <a:rPr lang="en-US" sz="2600" i="1">
                        <a:latin typeface="Cambria Math"/>
                        <a:ea typeface="Cambria Math"/>
                        <a:cs typeface="Segoe UI"/>
                      </a:rPr>
                      <m:t>=</m:t>
                    </m:r>
                    <m:r>
                      <m:rPr>
                        <m:sty m:val="p"/>
                      </m:rPr>
                      <a:rPr lang="en-US" sz="2600">
                        <a:latin typeface="Cambria Math"/>
                        <a:ea typeface="Cambria Math"/>
                        <a:cs typeface="Segoe UI"/>
                      </a:rPr>
                      <m:t>exp</m:t>
                    </m:r>
                    <m:r>
                      <a:rPr lang="en-US" sz="2600" i="1">
                        <a:latin typeface="Cambria Math"/>
                        <a:ea typeface="Cambria Math"/>
                        <a:cs typeface="Segoe UI"/>
                      </a:rPr>
                      <m:t>⁡</m:t>
                    </m:r>
                    <m:d>
                      <m:dPr>
                        <m:begChr m:val="{"/>
                        <m:endChr m:val="}"/>
                        <m:ctrlPr>
                          <a:rPr lang="en-US" sz="2600" i="1">
                            <a:latin typeface="Cambria Math" panose="02040503050406030204" pitchFamily="18" charset="0"/>
                            <a:ea typeface="Cambria Math"/>
                            <a:cs typeface="Segoe UI"/>
                          </a:rPr>
                        </m:ctrlPr>
                      </m:dPr>
                      <m:e>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𝛽</m:t>
                            </m:r>
                          </m:e>
                          <m:sub>
                            <m:r>
                              <a:rPr lang="en-US" sz="2600" i="1">
                                <a:latin typeface="Cambria Math"/>
                                <a:ea typeface="Cambria Math"/>
                                <a:cs typeface="Segoe UI"/>
                              </a:rPr>
                              <m:t>0</m:t>
                            </m:r>
                          </m:sub>
                        </m:sSub>
                        <m:r>
                          <a:rPr lang="en-US" sz="2600" i="1">
                            <a:latin typeface="Cambria Math"/>
                            <a:ea typeface="Cambria Math"/>
                            <a:cs typeface="Segoe UI"/>
                          </a:rPr>
                          <m:t>+</m:t>
                        </m:r>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𝛽</m:t>
                            </m:r>
                          </m:e>
                          <m:sub>
                            <m:r>
                              <a:rPr lang="en-US" sz="2600" i="1">
                                <a:latin typeface="Cambria Math"/>
                                <a:ea typeface="Cambria Math"/>
                                <a:cs typeface="Segoe UI"/>
                              </a:rPr>
                              <m:t>1</m:t>
                            </m:r>
                          </m:sub>
                        </m:sSub>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𝑥</m:t>
                            </m:r>
                          </m:e>
                          <m:sub>
                            <m:r>
                              <a:rPr lang="en-US" sz="2600" i="1">
                                <a:latin typeface="Cambria Math"/>
                                <a:ea typeface="Cambria Math"/>
                                <a:cs typeface="Segoe UI"/>
                              </a:rPr>
                              <m:t>1</m:t>
                            </m:r>
                          </m:sub>
                        </m:sSub>
                        <m:r>
                          <a:rPr lang="en-US" sz="2600" i="1">
                            <a:latin typeface="Cambria Math"/>
                            <a:ea typeface="Cambria Math"/>
                            <a:cs typeface="Segoe UI"/>
                          </a:rPr>
                          <m:t>+…+</m:t>
                        </m:r>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𝛽</m:t>
                            </m:r>
                          </m:e>
                          <m:sub>
                            <m:r>
                              <a:rPr lang="en-US" sz="2600" i="1">
                                <a:latin typeface="Cambria Math"/>
                                <a:ea typeface="Cambria Math"/>
                                <a:cs typeface="Segoe UI"/>
                              </a:rPr>
                              <m:t>𝑘</m:t>
                            </m:r>
                          </m:sub>
                        </m:sSub>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𝑥</m:t>
                            </m:r>
                          </m:e>
                          <m:sub>
                            <m:r>
                              <a:rPr lang="en-US" sz="2600" i="1">
                                <a:latin typeface="Cambria Math"/>
                                <a:ea typeface="Cambria Math"/>
                                <a:cs typeface="Segoe UI"/>
                              </a:rPr>
                              <m:t>𝑘</m:t>
                            </m:r>
                          </m:sub>
                        </m:sSub>
                      </m:e>
                    </m:d>
                  </m:oMath>
                </a14:m>
                <a:r>
                  <a:rPr lang="en-US" sz="2600" dirty="0"/>
                  <a:t>.</a:t>
                </a:r>
              </a:p>
              <a:p>
                <a:pPr marL="285750" indent="-285750">
                  <a:lnSpc>
                    <a:spcPct val="150000"/>
                  </a:lnSpc>
                  <a:buFont typeface="Wingdings" panose="05000000000000000000" pitchFamily="2" charset="2"/>
                  <a:buChar char="§"/>
                </a:pPr>
                <a:r>
                  <a:rPr lang="en-US" sz="2600" dirty="0">
                    <a:latin typeface="Segoe UI"/>
                    <a:ea typeface="Segoe UI"/>
                    <a:cs typeface="Segoe UI"/>
                  </a:rPr>
                  <a:t>Generalized linear model with a </a:t>
                </a:r>
                <a:r>
                  <a:rPr lang="en-US" sz="2600" i="1" dirty="0">
                    <a:solidFill>
                      <a:srgbClr val="00B0F0"/>
                    </a:solidFill>
                    <a:latin typeface="Segoe UI"/>
                    <a:ea typeface="Segoe UI"/>
                    <a:cs typeface="Segoe UI"/>
                  </a:rPr>
                  <a:t>log link </a:t>
                </a:r>
                <a:r>
                  <a:rPr lang="en-US" sz="2600" dirty="0">
                    <a:latin typeface="Segoe UI"/>
                    <a:ea typeface="Segoe UI"/>
                    <a:cs typeface="Segoe UI"/>
                  </a:rPr>
                  <a:t>function: </a:t>
                </a:r>
                <a14:m>
                  <m:oMath xmlns:m="http://schemas.openxmlformats.org/officeDocument/2006/math">
                    <m:func>
                      <m:funcPr>
                        <m:ctrlPr>
                          <a:rPr lang="en-US" sz="2600" i="1">
                            <a:latin typeface="Cambria Math" panose="02040503050406030204" pitchFamily="18" charset="0"/>
                            <a:ea typeface="Segoe UI"/>
                            <a:cs typeface="Segoe UI"/>
                          </a:rPr>
                        </m:ctrlPr>
                      </m:funcPr>
                      <m:fName>
                        <m:r>
                          <a:rPr lang="en-US" sz="2600" i="1">
                            <a:latin typeface="Cambria Math"/>
                            <a:ea typeface="Segoe UI"/>
                            <a:cs typeface="Segoe UI"/>
                          </a:rPr>
                          <m:t>𝑙𝑛</m:t>
                        </m:r>
                      </m:fName>
                      <m:e>
                        <m:d>
                          <m:dPr>
                            <m:ctrlPr>
                              <a:rPr lang="en-US" sz="2600" i="1">
                                <a:latin typeface="Cambria Math" panose="02040503050406030204" pitchFamily="18" charset="0"/>
                                <a:ea typeface="Segoe UI"/>
                                <a:cs typeface="Segoe UI"/>
                              </a:rPr>
                            </m:ctrlPr>
                          </m:dPr>
                          <m:e>
                            <m:r>
                              <a:rPr lang="en-US" sz="2600" i="1">
                                <a:latin typeface="Cambria Math"/>
                                <a:ea typeface="Segoe UI"/>
                                <a:cs typeface="Segoe UI"/>
                              </a:rPr>
                              <m:t>𝐸𝑦</m:t>
                            </m:r>
                          </m:e>
                        </m:d>
                      </m:e>
                    </m:func>
                    <m:r>
                      <a:rPr lang="en-US" sz="2600" i="1">
                        <a:latin typeface="Cambria Math"/>
                        <a:ea typeface="Segoe UI"/>
                        <a:cs typeface="Segoe UI"/>
                      </a:rPr>
                      <m:t>=</m:t>
                    </m:r>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𝛽</m:t>
                        </m:r>
                      </m:e>
                      <m:sub>
                        <m:r>
                          <a:rPr lang="en-US" sz="2600" i="1">
                            <a:latin typeface="Cambria Math"/>
                            <a:ea typeface="Cambria Math"/>
                            <a:cs typeface="Segoe UI"/>
                          </a:rPr>
                          <m:t>0</m:t>
                        </m:r>
                      </m:sub>
                    </m:sSub>
                    <m:r>
                      <a:rPr lang="en-US" sz="2600" i="1">
                        <a:latin typeface="Cambria Math"/>
                        <a:ea typeface="Cambria Math"/>
                        <a:cs typeface="Segoe UI"/>
                      </a:rPr>
                      <m:t>+</m:t>
                    </m:r>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𝛽</m:t>
                        </m:r>
                      </m:e>
                      <m:sub>
                        <m:r>
                          <a:rPr lang="en-US" sz="2600" i="1">
                            <a:latin typeface="Cambria Math"/>
                            <a:ea typeface="Cambria Math"/>
                            <a:cs typeface="Segoe UI"/>
                          </a:rPr>
                          <m:t>1</m:t>
                        </m:r>
                      </m:sub>
                    </m:sSub>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𝑥</m:t>
                        </m:r>
                      </m:e>
                      <m:sub>
                        <m:r>
                          <a:rPr lang="en-US" sz="2600" i="1">
                            <a:latin typeface="Cambria Math"/>
                            <a:ea typeface="Cambria Math"/>
                            <a:cs typeface="Segoe UI"/>
                          </a:rPr>
                          <m:t>1</m:t>
                        </m:r>
                      </m:sub>
                    </m:sSub>
                    <m:r>
                      <a:rPr lang="en-US" sz="2600" i="1">
                        <a:latin typeface="Cambria Math"/>
                        <a:ea typeface="Cambria Math"/>
                        <a:cs typeface="Segoe UI"/>
                      </a:rPr>
                      <m:t>+…+</m:t>
                    </m:r>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𝛽</m:t>
                        </m:r>
                      </m:e>
                      <m:sub>
                        <m:r>
                          <a:rPr lang="en-US" sz="2600" i="1">
                            <a:latin typeface="Cambria Math"/>
                            <a:ea typeface="Cambria Math"/>
                            <a:cs typeface="Segoe UI"/>
                          </a:rPr>
                          <m:t>𝑘</m:t>
                        </m:r>
                      </m:sub>
                    </m:sSub>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𝑥</m:t>
                        </m:r>
                      </m:e>
                      <m:sub>
                        <m:r>
                          <a:rPr lang="en-US" sz="2600" i="1">
                            <a:latin typeface="Cambria Math"/>
                            <a:ea typeface="Cambria Math"/>
                            <a:cs typeface="Segoe UI"/>
                          </a:rPr>
                          <m:t>𝑘</m:t>
                        </m:r>
                      </m:sub>
                    </m:sSub>
                  </m:oMath>
                </a14:m>
                <a:r>
                  <a:rPr lang="en-US" sz="2600" dirty="0"/>
                  <a:t>.    </a:t>
                </a:r>
              </a:p>
              <a:p>
                <a:pPr marL="285750" indent="-285750">
                  <a:lnSpc>
                    <a:spcPct val="150000"/>
                  </a:lnSpc>
                  <a:buFont typeface="Wingdings" panose="05000000000000000000" pitchFamily="2" charset="2"/>
                  <a:buChar char="§"/>
                </a:pPr>
                <a:r>
                  <a:rPr lang="en-US" sz="2600" dirty="0">
                    <a:latin typeface="Segoe UI"/>
                    <a:ea typeface="Segoe UI"/>
                    <a:cs typeface="Segoe UI"/>
                  </a:rPr>
                  <a:t>Parameters of the model are </a:t>
                </a:r>
                <a14:m>
                  <m:oMath xmlns:m="http://schemas.openxmlformats.org/officeDocument/2006/math">
                    <m:r>
                      <a:rPr lang="en-US" sz="2600" i="1" smtClean="0">
                        <a:latin typeface="Cambria Math"/>
                        <a:ea typeface="Cambria Math"/>
                        <a:cs typeface="Segoe UI"/>
                      </a:rPr>
                      <m:t>𝛼</m:t>
                    </m:r>
                    <m:r>
                      <a:rPr lang="en-US" sz="2600" i="1" smtClean="0">
                        <a:latin typeface="Cambria Math"/>
                        <a:ea typeface="Cambria Math"/>
                        <a:cs typeface="Segoe UI"/>
                      </a:rPr>
                      <m:t>,</m:t>
                    </m:r>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𝛽</m:t>
                        </m:r>
                      </m:e>
                      <m:sub>
                        <m:r>
                          <a:rPr lang="en-US" sz="2600" i="1">
                            <a:latin typeface="Cambria Math"/>
                            <a:ea typeface="Cambria Math"/>
                            <a:cs typeface="Segoe UI"/>
                          </a:rPr>
                          <m:t>0</m:t>
                        </m:r>
                      </m:sub>
                    </m:sSub>
                    <m:r>
                      <a:rPr lang="en-US" sz="2600" i="1">
                        <a:latin typeface="Cambria Math"/>
                        <a:ea typeface="Cambria Math"/>
                        <a:cs typeface="Segoe UI"/>
                      </a:rPr>
                      <m:t>,</m:t>
                    </m:r>
                    <m:sSub>
                      <m:sSubPr>
                        <m:ctrlPr>
                          <a:rPr lang="en-US" sz="2600" i="1" smtClean="0">
                            <a:latin typeface="Cambria Math" panose="02040503050406030204" pitchFamily="18" charset="0"/>
                            <a:ea typeface="Cambria Math"/>
                            <a:cs typeface="Segoe UI"/>
                          </a:rPr>
                        </m:ctrlPr>
                      </m:sSubPr>
                      <m:e>
                        <m:r>
                          <a:rPr lang="en-US" sz="2600" i="1">
                            <a:latin typeface="Cambria Math"/>
                            <a:ea typeface="Cambria Math"/>
                            <a:cs typeface="Segoe UI"/>
                          </a:rPr>
                          <m:t>𝛽</m:t>
                        </m:r>
                      </m:e>
                      <m:sub>
                        <m:r>
                          <a:rPr lang="en-US" sz="2600" i="1">
                            <a:latin typeface="Cambria Math"/>
                            <a:ea typeface="Cambria Math"/>
                            <a:cs typeface="Segoe UI"/>
                          </a:rPr>
                          <m:t>1</m:t>
                        </m:r>
                      </m:sub>
                    </m:sSub>
                    <m:r>
                      <a:rPr lang="en-US" sz="2600" i="1">
                        <a:latin typeface="Cambria Math"/>
                        <a:ea typeface="Cambria Math"/>
                        <a:cs typeface="Segoe UI"/>
                      </a:rPr>
                      <m:t>, …, </m:t>
                    </m:r>
                    <m:sSub>
                      <m:sSubPr>
                        <m:ctrlPr>
                          <a:rPr lang="en-US" sz="2600" i="1">
                            <a:latin typeface="Cambria Math" panose="02040503050406030204" pitchFamily="18" charset="0"/>
                            <a:ea typeface="Cambria Math"/>
                            <a:cs typeface="Segoe UI"/>
                          </a:rPr>
                        </m:ctrlPr>
                      </m:sSubPr>
                      <m:e>
                        <m:r>
                          <a:rPr lang="en-US" sz="2600" i="1">
                            <a:latin typeface="Cambria Math"/>
                            <a:ea typeface="Cambria Math"/>
                            <a:cs typeface="Segoe UI"/>
                          </a:rPr>
                          <m:t>𝛽</m:t>
                        </m:r>
                      </m:e>
                      <m:sub>
                        <m:r>
                          <a:rPr lang="en-US" sz="2600" i="1">
                            <a:latin typeface="Cambria Math"/>
                            <a:ea typeface="Cambria Math"/>
                            <a:cs typeface="Segoe UI"/>
                          </a:rPr>
                          <m:t>𝑘</m:t>
                        </m:r>
                      </m:sub>
                    </m:sSub>
                    <m:r>
                      <a:rPr lang="en-US" sz="2600" i="1">
                        <a:latin typeface="Cambria Math"/>
                        <a:ea typeface="Cambria Math"/>
                        <a:cs typeface="Segoe UI"/>
                      </a:rPr>
                      <m:t>, </m:t>
                    </m:r>
                    <m:r>
                      <m:rPr>
                        <m:sty m:val="p"/>
                      </m:rPr>
                      <a:rPr lang="en-US" sz="2600">
                        <a:latin typeface="Cambria Math"/>
                        <a:ea typeface="Cambria Math"/>
                        <a:cs typeface="Segoe UI"/>
                      </a:rPr>
                      <m:t>where</m:t>
                    </m:r>
                    <m:r>
                      <a:rPr lang="en-US" sz="2600">
                        <a:latin typeface="Cambria Math"/>
                        <a:ea typeface="Cambria Math"/>
                        <a:cs typeface="Segoe UI"/>
                      </a:rPr>
                      <m:t>  </m:t>
                    </m:r>
                    <m:r>
                      <a:rPr lang="en-US" sz="2600" i="1" dirty="0">
                        <a:latin typeface="Cambria Math"/>
                        <a:ea typeface="Cambria Math"/>
                      </a:rPr>
                      <m:t>𝛼</m:t>
                    </m:r>
                  </m:oMath>
                </a14:m>
                <a:r>
                  <a:rPr lang="en-US" sz="2600" dirty="0"/>
                  <a:t> is called a </a:t>
                </a:r>
                <a:r>
                  <a:rPr lang="en-US" sz="2600" i="1" dirty="0">
                    <a:solidFill>
                      <a:srgbClr val="00B0F0"/>
                    </a:solidFill>
                    <a:latin typeface="Segoe UI" panose="020B0502040204020203" pitchFamily="34" charset="0"/>
                    <a:cs typeface="Segoe UI" panose="020B0502040204020203" pitchFamily="34" charset="0"/>
                  </a:rPr>
                  <a:t>scale</a:t>
                </a:r>
                <a:r>
                  <a:rPr lang="en-US" sz="2600" dirty="0"/>
                  <a:t> or </a:t>
                </a:r>
                <a:r>
                  <a:rPr lang="en-US" sz="2600" i="1" dirty="0">
                    <a:solidFill>
                      <a:srgbClr val="00B0F0"/>
                    </a:solidFill>
                    <a:latin typeface="Segoe UI" panose="020B0502040204020203" pitchFamily="34" charset="0"/>
                    <a:cs typeface="Segoe UI" panose="020B0502040204020203" pitchFamily="34" charset="0"/>
                  </a:rPr>
                  <a:t>dispersion</a:t>
                </a:r>
                <a:r>
                  <a:rPr lang="en-US" sz="2600" dirty="0"/>
                  <a:t> parameter.</a:t>
                </a:r>
              </a:p>
            </p:txBody>
          </p:sp>
        </mc:Choice>
        <mc:Fallback xmlns="">
          <p:sp>
            <p:nvSpPr>
              <p:cNvPr id="10" name="TextBox 9">
                <a:extLst>
                  <a:ext uri="{FF2B5EF4-FFF2-40B4-BE49-F238E27FC236}">
                    <a16:creationId xmlns:a16="http://schemas.microsoft.com/office/drawing/2014/main" id="{1B03A616-6D2F-4B58-9F8F-DDCB5EC140E9}"/>
                  </a:ext>
                </a:extLst>
              </p:cNvPr>
              <p:cNvSpPr txBox="1">
                <a:spLocks noRot="1" noChangeAspect="1" noMove="1" noResize="1" noEditPoints="1" noAdjustHandles="1" noChangeArrowheads="1" noChangeShapeType="1" noTextEdit="1"/>
              </p:cNvSpPr>
              <p:nvPr/>
            </p:nvSpPr>
            <p:spPr>
              <a:xfrm>
                <a:off x="5145282" y="1422272"/>
                <a:ext cx="6462215" cy="4640566"/>
              </a:xfrm>
              <a:prstGeom prst="rect">
                <a:avLst/>
              </a:prstGeom>
              <a:blipFill>
                <a:blip r:embed="rId3"/>
                <a:stretch>
                  <a:fillRect l="-1415" r="-5660" b="-2493"/>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DD914A4-67CB-4B94-BF6E-391ADBFE1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47" y="2176818"/>
            <a:ext cx="4407515" cy="2518012"/>
          </a:xfrm>
          <a:prstGeom prst="rect">
            <a:avLst/>
          </a:prstGeom>
        </p:spPr>
      </p:pic>
    </p:spTree>
    <p:extLst>
      <p:ext uri="{BB962C8B-B14F-4D97-AF65-F5344CB8AC3E}">
        <p14:creationId xmlns:p14="http://schemas.microsoft.com/office/powerpoint/2010/main" val="324098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98473" y="6127750"/>
            <a:ext cx="510653" cy="365125"/>
          </a:xfrm>
        </p:spPr>
        <p:txBody>
          <a:bodyPr/>
          <a:lstStyle/>
          <a:p>
            <a:fld id="{3A98EE3D-8CD1-4C3F-BD1C-C98C9596463C}" type="slidenum">
              <a:rPr lang="en-US" sz="1800" smtClean="0">
                <a:solidFill>
                  <a:srgbClr val="00B0F0"/>
                </a:solidFill>
              </a:rPr>
              <a:t>2</a:t>
            </a:fld>
            <a:endParaRPr lang="en-US" sz="1800" dirty="0">
              <a:solidFill>
                <a:srgbClr val="00B0F0"/>
              </a:solidFill>
            </a:endParaRPr>
          </a:p>
        </p:txBody>
      </p:sp>
      <p:sp>
        <p:nvSpPr>
          <p:cNvPr id="7" name="Title 1">
            <a:extLst>
              <a:ext uri="{FF2B5EF4-FFF2-40B4-BE49-F238E27FC236}">
                <a16:creationId xmlns:a16="http://schemas.microsoft.com/office/drawing/2014/main" id="{6AEBA0BC-F94B-4E72-BBDB-909C3151A92A}"/>
              </a:ext>
            </a:extLst>
          </p:cNvPr>
          <p:cNvSpPr txBox="1">
            <a:spLocks/>
          </p:cNvSpPr>
          <p:nvPr/>
        </p:nvSpPr>
        <p:spPr>
          <a:xfrm>
            <a:off x="609600" y="1917561"/>
            <a:ext cx="5647899" cy="426709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3600" dirty="0"/>
            </a:br>
            <a:br>
              <a:rPr lang="en-US" dirty="0"/>
            </a:br>
            <a:br>
              <a:rPr lang="en-US" sz="3600" dirty="0"/>
            </a:br>
            <a:endParaRPr lang="en-US" sz="2900" dirty="0">
              <a:solidFill>
                <a:srgbClr val="00B0F0"/>
              </a:solidFill>
            </a:endParaRPr>
          </a:p>
        </p:txBody>
      </p:sp>
      <p:sp>
        <p:nvSpPr>
          <p:cNvPr id="8" name="Content Placeholder 2">
            <a:extLst>
              <a:ext uri="{FF2B5EF4-FFF2-40B4-BE49-F238E27FC236}">
                <a16:creationId xmlns:a16="http://schemas.microsoft.com/office/drawing/2014/main" id="{BAC25D55-1182-4986-9EB2-080D3C6C653D}"/>
              </a:ext>
            </a:extLst>
          </p:cNvPr>
          <p:cNvSpPr>
            <a:spLocks noGrp="1"/>
          </p:cNvSpPr>
          <p:nvPr>
            <p:ph idx="1"/>
          </p:nvPr>
        </p:nvSpPr>
        <p:spPr>
          <a:xfrm>
            <a:off x="609600" y="2059538"/>
            <a:ext cx="10943867" cy="4559808"/>
          </a:xfrm>
        </p:spPr>
        <p:txBody>
          <a:bodyPr>
            <a:noAutofit/>
          </a:bodyPr>
          <a:lstStyle/>
          <a:p>
            <a:pPr>
              <a:buFont typeface="Wingdings" panose="05000000000000000000" pitchFamily="2" charset="2"/>
              <a:buChar char="q"/>
            </a:pPr>
            <a:r>
              <a:rPr lang="en-US" i="1" dirty="0">
                <a:solidFill>
                  <a:srgbClr val="00B0F0"/>
                </a:solidFill>
              </a:rPr>
              <a:t> BS in Mathematics, Wayne State University, Detroit, MI, 1996</a:t>
            </a:r>
          </a:p>
          <a:p>
            <a:pPr>
              <a:buFont typeface="Wingdings" panose="05000000000000000000" pitchFamily="2" charset="2"/>
              <a:buChar char="q"/>
            </a:pPr>
            <a:r>
              <a:rPr lang="en-US" sz="2800" i="1" dirty="0">
                <a:solidFill>
                  <a:srgbClr val="00B0F0"/>
                </a:solidFill>
              </a:rPr>
              <a:t> MS in Statistics, Purdue University, West Lafayette, IN, 1998</a:t>
            </a:r>
            <a:endParaRPr lang="en-US" i="1" dirty="0">
              <a:solidFill>
                <a:srgbClr val="00B0F0"/>
              </a:solidFill>
            </a:endParaRPr>
          </a:p>
          <a:p>
            <a:pPr>
              <a:buFont typeface="Wingdings" panose="05000000000000000000" pitchFamily="2" charset="2"/>
              <a:buChar char="q"/>
            </a:pPr>
            <a:r>
              <a:rPr lang="en-US" sz="2800" i="1" dirty="0">
                <a:solidFill>
                  <a:srgbClr val="00B0F0"/>
                </a:solidFill>
              </a:rPr>
              <a:t> Ph.D. in Statistics, Purdue University, West Lafayette, IN, 2002</a:t>
            </a:r>
          </a:p>
          <a:p>
            <a:pPr>
              <a:buFont typeface="Wingdings" panose="05000000000000000000" pitchFamily="2" charset="2"/>
              <a:buChar char="q"/>
            </a:pPr>
            <a:r>
              <a:rPr lang="en-US" i="1" dirty="0">
                <a:solidFill>
                  <a:srgbClr val="00B0F0"/>
                </a:solidFill>
              </a:rPr>
              <a:t> Professor of Statistics, CSU, Long Beach, 2002-present</a:t>
            </a:r>
            <a:endParaRPr lang="en-US" sz="2800" dirty="0">
              <a:solidFill>
                <a:schemeClr val="tx1"/>
              </a:solidFill>
            </a:endParaRPr>
          </a:p>
          <a:p>
            <a:pPr marL="0" indent="0">
              <a:buNone/>
            </a:pPr>
            <a:endParaRPr lang="en-US" sz="2400" dirty="0">
              <a:solidFill>
                <a:schemeClr val="tx1"/>
              </a:solidFill>
            </a:endParaRPr>
          </a:p>
        </p:txBody>
      </p:sp>
      <p:sp>
        <p:nvSpPr>
          <p:cNvPr id="3" name="Title 2">
            <a:extLst>
              <a:ext uri="{FF2B5EF4-FFF2-40B4-BE49-F238E27FC236}">
                <a16:creationId xmlns:a16="http://schemas.microsoft.com/office/drawing/2014/main" id="{E98DE121-E443-48D6-8E5E-4D66BA2B80F1}"/>
              </a:ext>
            </a:extLst>
          </p:cNvPr>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4285241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267828" y="1237076"/>
                <a:ext cx="11607181" cy="5249073"/>
              </a:xfrm>
            </p:spPr>
            <p:txBody>
              <a:bodyPr>
                <a:noAutofit/>
              </a:bodyPr>
              <a:lstStyle/>
              <a:p>
                <a:pPr marL="342900" indent="-342900" algn="l">
                  <a:buFont typeface="Wingdings" panose="05000000000000000000" pitchFamily="2" charset="2"/>
                  <a:buChar char="q"/>
                </a:pPr>
                <a:r>
                  <a:rPr lang="en-US" sz="2600" i="0" dirty="0">
                    <a:solidFill>
                      <a:schemeClr val="tx1"/>
                    </a:solidFill>
                  </a:rPr>
                  <a:t> Interpretation of the estimated regression coefficients:</a:t>
                </a:r>
              </a:p>
              <a:p>
                <a:pPr marL="573088" indent="-285750" algn="l">
                  <a:buFont typeface="Wingdings" panose="05000000000000000000" pitchFamily="2" charset="2"/>
                  <a:buChar char="§"/>
                </a:pPr>
                <a:r>
                  <a:rPr lang="en-US" sz="2400" i="0" dirty="0">
                    <a:solidFill>
                      <a:schemeClr val="tx1"/>
                    </a:solidFill>
                  </a:rPr>
                  <a:t>If</a:t>
                </a:r>
                <a:r>
                  <a:rPr lang="en-US" sz="2400" dirty="0">
                    <a:solidFill>
                      <a:schemeClr val="tx1"/>
                    </a:solidFill>
                  </a:rPr>
                  <a:t> </a:t>
                </a:r>
                <a14:m>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a:rPr>
                          <m:t>𝑥</m:t>
                        </m:r>
                      </m:e>
                      <m:sub>
                        <m:r>
                          <a:rPr lang="en-US" sz="2400" b="0" i="1" dirty="0" smtClean="0">
                            <a:solidFill>
                              <a:schemeClr val="tx1"/>
                            </a:solidFill>
                            <a:latin typeface="Cambria Math"/>
                          </a:rPr>
                          <m:t>1</m:t>
                        </m:r>
                      </m:sub>
                    </m:sSub>
                  </m:oMath>
                </a14:m>
                <a:r>
                  <a:rPr lang="en-US" sz="2400" dirty="0">
                    <a:solidFill>
                      <a:schemeClr val="tx1"/>
                    </a:solidFill>
                  </a:rPr>
                  <a:t> </a:t>
                </a:r>
                <a:r>
                  <a:rPr lang="en-US" sz="2400" i="0" dirty="0">
                    <a:solidFill>
                      <a:schemeClr val="tx1"/>
                    </a:solidFill>
                  </a:rPr>
                  <a:t>is continuous, </a:t>
                </a:r>
                <a14:m>
                  <m:oMath xmlns:m="http://schemas.openxmlformats.org/officeDocument/2006/math">
                    <m:d>
                      <m:dPr>
                        <m:ctrlPr>
                          <a:rPr lang="en-US" sz="2400" i="1" smtClean="0">
                            <a:solidFill>
                              <a:schemeClr val="tx1"/>
                            </a:solidFill>
                            <a:latin typeface="Cambria Math" panose="02040503050406030204" pitchFamily="18" charset="0"/>
                          </a:rPr>
                        </m:ctrlPr>
                      </m:dPr>
                      <m:e>
                        <m:sSup>
                          <m:sSupPr>
                            <m:ctrlPr>
                              <a:rPr lang="en-US" sz="2400" i="1" smtClean="0">
                                <a:solidFill>
                                  <a:schemeClr val="tx1"/>
                                </a:solidFill>
                                <a:latin typeface="Cambria Math" panose="02040503050406030204" pitchFamily="18" charset="0"/>
                              </a:rPr>
                            </m:ctrlPr>
                          </m:sSupPr>
                          <m:e>
                            <m:r>
                              <a:rPr lang="en-US" sz="2400" b="0" i="1" smtClean="0">
                                <a:solidFill>
                                  <a:schemeClr val="tx1"/>
                                </a:solidFill>
                                <a:latin typeface="Cambria Math"/>
                              </a:rPr>
                              <m:t>𝑒</m:t>
                            </m:r>
                          </m:e>
                          <m:sup>
                            <m:sSub>
                              <m:sSubPr>
                                <m:ctrlPr>
                                  <a:rPr lang="en-US" sz="2400" i="1" smtClean="0">
                                    <a:solidFill>
                                      <a:schemeClr val="tx1"/>
                                    </a:solidFill>
                                    <a:latin typeface="Cambria Math" panose="02040503050406030204" pitchFamily="18" charset="0"/>
                                  </a:rPr>
                                </m:ctrlPr>
                              </m:sSubPr>
                              <m:e>
                                <m:acc>
                                  <m:accPr>
                                    <m:chr m:val="̂"/>
                                    <m:ctrlPr>
                                      <a:rPr lang="en-US" sz="2400" i="1" smtClean="0">
                                        <a:solidFill>
                                          <a:schemeClr val="tx1"/>
                                        </a:solidFill>
                                        <a:latin typeface="Cambria Math" panose="02040503050406030204" pitchFamily="18" charset="0"/>
                                      </a:rPr>
                                    </m:ctrlPr>
                                  </m:accPr>
                                  <m:e>
                                    <m:r>
                                      <a:rPr lang="en-US" sz="2400" i="1" smtClean="0">
                                        <a:solidFill>
                                          <a:schemeClr val="tx1"/>
                                        </a:solidFill>
                                        <a:latin typeface="Cambria Math"/>
                                        <a:ea typeface="Cambria Math"/>
                                      </a:rPr>
                                      <m:t>𝛽</m:t>
                                    </m:r>
                                  </m:e>
                                </m:acc>
                              </m:e>
                              <m:sub>
                                <m:r>
                                  <a:rPr lang="en-US" sz="2400" b="0" i="1" smtClean="0">
                                    <a:solidFill>
                                      <a:schemeClr val="tx1"/>
                                    </a:solidFill>
                                    <a:latin typeface="Cambria Math"/>
                                  </a:rPr>
                                  <m:t>1</m:t>
                                </m:r>
                              </m:sub>
                            </m:sSub>
                          </m:sup>
                        </m:sSup>
                        <m:r>
                          <a:rPr lang="en-US" sz="2400" b="0" i="1" smtClean="0">
                            <a:solidFill>
                              <a:schemeClr val="tx1"/>
                            </a:solidFill>
                            <a:latin typeface="Cambria Math"/>
                          </a:rPr>
                          <m:t>−1</m:t>
                        </m:r>
                      </m:e>
                    </m:d>
                    <m:r>
                      <a:rPr lang="en-US" sz="2400" i="1" smtClean="0">
                        <a:solidFill>
                          <a:schemeClr val="tx1"/>
                        </a:solidFill>
                        <a:latin typeface="Cambria Math"/>
                        <a:ea typeface="Cambria Math"/>
                      </a:rPr>
                      <m:t>∙</m:t>
                    </m:r>
                    <m:r>
                      <a:rPr lang="en-US" sz="2400" b="0" i="1" smtClean="0">
                        <a:solidFill>
                          <a:schemeClr val="tx1"/>
                        </a:solidFill>
                        <a:latin typeface="Cambria Math"/>
                        <a:ea typeface="Cambria Math"/>
                      </a:rPr>
                      <m:t>100%</m:t>
                    </m:r>
                  </m:oMath>
                </a14:m>
                <a:r>
                  <a:rPr lang="en-US" sz="2400" dirty="0">
                    <a:solidFill>
                      <a:schemeClr val="tx1"/>
                    </a:solidFill>
                  </a:rPr>
                  <a:t>  </a:t>
                </a:r>
                <a:r>
                  <a:rPr lang="en-US" sz="2400" i="0" dirty="0">
                    <a:solidFill>
                      <a:schemeClr val="tx1"/>
                    </a:solidFill>
                  </a:rPr>
                  <a:t>represents percent change in the estimated mean response for a one-unit increase in</a:t>
                </a:r>
                <a:r>
                  <a:rPr lang="en-US" sz="2400" dirty="0">
                    <a:solidFill>
                      <a:schemeClr val="tx1"/>
                    </a:solidFill>
                  </a:rPr>
                  <a:t> </a:t>
                </a:r>
                <a14:m>
                  <m:oMath xmlns:m="http://schemas.openxmlformats.org/officeDocument/2006/math">
                    <m:sSub>
                      <m:sSubPr>
                        <m:ctrlPr>
                          <a:rPr lang="en-US" sz="2400" i="1" dirty="0">
                            <a:solidFill>
                              <a:schemeClr val="tx1"/>
                            </a:solidFill>
                            <a:latin typeface="Cambria Math" panose="02040503050406030204" pitchFamily="18" charset="0"/>
                          </a:rPr>
                        </m:ctrlPr>
                      </m:sSubPr>
                      <m:e>
                        <m:r>
                          <a:rPr lang="en-US" sz="2400" i="1" dirty="0">
                            <a:solidFill>
                              <a:schemeClr val="tx1"/>
                            </a:solidFill>
                            <a:latin typeface="Cambria Math"/>
                          </a:rPr>
                          <m:t>𝑥</m:t>
                        </m:r>
                      </m:e>
                      <m:sub>
                        <m:r>
                          <a:rPr lang="en-US" sz="2400" i="1" dirty="0">
                            <a:solidFill>
                              <a:schemeClr val="tx1"/>
                            </a:solidFill>
                            <a:latin typeface="Cambria Math"/>
                          </a:rPr>
                          <m:t>1</m:t>
                        </m:r>
                      </m:sub>
                    </m:sSub>
                  </m:oMath>
                </a14:m>
                <a:r>
                  <a:rPr lang="en-US" sz="2400" dirty="0">
                    <a:solidFill>
                      <a:schemeClr val="tx1"/>
                    </a:solidFill>
                  </a:rPr>
                  <a:t>, </a:t>
                </a:r>
                <a:r>
                  <a:rPr lang="en-US" sz="2400" i="0" dirty="0">
                    <a:solidFill>
                      <a:schemeClr val="tx1"/>
                    </a:solidFill>
                  </a:rPr>
                  <a:t>provided all the other</a:t>
                </a:r>
              </a:p>
              <a:p>
                <a:pPr marL="287338" algn="l"/>
                <a:r>
                  <a:rPr lang="en-US" sz="2400" dirty="0">
                    <a:solidFill>
                      <a:schemeClr val="tx1"/>
                    </a:solidFill>
                  </a:rPr>
                  <a:t>  </a:t>
                </a:r>
                <a:r>
                  <a:rPr lang="en-US" sz="2400" i="0" dirty="0">
                    <a:solidFill>
                      <a:schemeClr val="tx1"/>
                    </a:solidFill>
                  </a:rPr>
                  <a:t> variables stay intact. Indeed, </a:t>
                </a:r>
              </a:p>
              <a:p>
                <a:pPr algn="l"/>
                <a:endParaRPr lang="en-US" sz="2400" i="0" dirty="0">
                  <a:solidFill>
                    <a:schemeClr val="tx1"/>
                  </a:solidFill>
                </a:endParaRPr>
              </a:p>
              <a:p>
                <a:pPr algn="l"/>
                <a14:m>
                  <m:oMathPara xmlns:m="http://schemas.openxmlformats.org/officeDocument/2006/math">
                    <m:oMathParaPr>
                      <m:jc m:val="centerGroup"/>
                    </m:oMathParaPr>
                    <m:oMath xmlns:m="http://schemas.openxmlformats.org/officeDocument/2006/math">
                      <m:f>
                        <m:fPr>
                          <m:ctrlPr>
                            <a:rPr lang="en-US" sz="2000" i="1" smtClean="0">
                              <a:solidFill>
                                <a:schemeClr val="tx1"/>
                              </a:solidFill>
                              <a:latin typeface="Cambria Math" panose="02040503050406030204" pitchFamily="18" charset="0"/>
                            </a:rPr>
                          </m:ctrlPr>
                        </m:fPr>
                        <m:num>
                          <m:acc>
                            <m:accPr>
                              <m:chr m:val="̂"/>
                              <m:ctrlPr>
                                <a:rPr lang="en-US" sz="2000" i="1" smtClean="0">
                                  <a:solidFill>
                                    <a:schemeClr val="tx1"/>
                                  </a:solidFill>
                                  <a:latin typeface="Cambria Math" panose="02040503050406030204" pitchFamily="18" charset="0"/>
                                </a:rPr>
                              </m:ctrlPr>
                            </m:accPr>
                            <m:e>
                              <m:r>
                                <a:rPr lang="en-US" sz="2000" b="0" i="1" smtClean="0">
                                  <a:solidFill>
                                    <a:schemeClr val="tx1"/>
                                  </a:solidFill>
                                  <a:latin typeface="Cambria Math"/>
                                </a:rPr>
                                <m:t>𝐸</m:t>
                              </m:r>
                            </m:e>
                          </m:acc>
                          <m:r>
                            <a:rPr lang="en-US" sz="2000" b="0" i="1" smtClean="0">
                              <a:solidFill>
                                <a:schemeClr val="tx1"/>
                              </a:solidFill>
                              <a:latin typeface="Cambria Math"/>
                            </a:rPr>
                            <m:t>𝑦</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m:t>
                              </m:r>
                            </m:e>
                            <m:sub>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𝑥</m:t>
                                  </m:r>
                                </m:e>
                                <m:sub>
                                  <m:r>
                                    <a:rPr lang="en-US" sz="2000" b="0" i="1" smtClean="0">
                                      <a:solidFill>
                                        <a:schemeClr val="tx1"/>
                                      </a:solidFill>
                                      <a:latin typeface="Cambria Math"/>
                                    </a:rPr>
                                    <m:t>1</m:t>
                                  </m:r>
                                </m:sub>
                              </m:sSub>
                              <m:r>
                                <a:rPr lang="en-US" sz="2000" b="0" i="1" smtClean="0">
                                  <a:solidFill>
                                    <a:schemeClr val="tx1"/>
                                  </a:solidFill>
                                  <a:latin typeface="Cambria Math"/>
                                </a:rPr>
                                <m:t>+1</m:t>
                              </m:r>
                            </m:sub>
                          </m:sSub>
                          <m:r>
                            <a:rPr lang="en-US" sz="2000" b="0" i="1" smtClean="0">
                              <a:solidFill>
                                <a:schemeClr val="tx1"/>
                              </a:solidFill>
                              <a:latin typeface="Cambria Math"/>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a:rPr>
                                <m:t>𝐸</m:t>
                              </m:r>
                            </m:e>
                          </m:acc>
                          <m:r>
                            <a:rPr lang="en-US" sz="2000" b="0" i="1" smtClean="0">
                              <a:solidFill>
                                <a:schemeClr val="tx1"/>
                              </a:solidFill>
                              <a:latin typeface="Cambria Math"/>
                            </a:rPr>
                            <m:t>𝑦</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m:t>
                              </m:r>
                            </m:e>
                            <m:sub>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𝑥</m:t>
                                  </m:r>
                                </m:e>
                                <m:sub>
                                  <m:r>
                                    <a:rPr lang="en-US" sz="2000" b="0" i="1" smtClean="0">
                                      <a:solidFill>
                                        <a:schemeClr val="tx1"/>
                                      </a:solidFill>
                                      <a:latin typeface="Cambria Math"/>
                                    </a:rPr>
                                    <m:t>1</m:t>
                                  </m:r>
                                </m:sub>
                              </m:sSub>
                            </m:sub>
                          </m:sSub>
                        </m:num>
                        <m:den>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a:rPr>
                                <m:t>𝐸</m:t>
                              </m:r>
                            </m:e>
                          </m:acc>
                          <m:r>
                            <a:rPr lang="en-US" sz="2000" i="1">
                              <a:solidFill>
                                <a:schemeClr val="tx1"/>
                              </a:solidFill>
                              <a:latin typeface="Cambria Math"/>
                            </a:rPr>
                            <m:t>𝑦</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m:t>
                              </m:r>
                            </m:e>
                            <m: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𝑥</m:t>
                                  </m:r>
                                </m:e>
                                <m:sub>
                                  <m:r>
                                    <a:rPr lang="en-US" sz="2000" i="1">
                                      <a:solidFill>
                                        <a:schemeClr val="tx1"/>
                                      </a:solidFill>
                                      <a:latin typeface="Cambria Math"/>
                                    </a:rPr>
                                    <m:t>1</m:t>
                                  </m:r>
                                </m:sub>
                              </m:sSub>
                            </m:sub>
                          </m:sSub>
                        </m:den>
                      </m:f>
                      <m:r>
                        <a:rPr lang="en-US" sz="2000" i="1" smtClean="0">
                          <a:solidFill>
                            <a:schemeClr val="tx1"/>
                          </a:solidFill>
                          <a:latin typeface="Cambria Math"/>
                          <a:ea typeface="Cambria Math"/>
                        </a:rPr>
                        <m:t>∙</m:t>
                      </m:r>
                      <m:r>
                        <a:rPr lang="en-US" sz="2000" b="0" i="1" smtClean="0">
                          <a:solidFill>
                            <a:schemeClr val="tx1"/>
                          </a:solidFill>
                          <a:latin typeface="Cambria Math"/>
                          <a:ea typeface="Cambria Math"/>
                        </a:rPr>
                        <m:t>100%=</m:t>
                      </m:r>
                      <m:f>
                        <m:fPr>
                          <m:ctrlPr>
                            <a:rPr lang="en-US" sz="2000" b="0" i="1" smtClean="0">
                              <a:solidFill>
                                <a:schemeClr val="tx1"/>
                              </a:solidFill>
                              <a:latin typeface="Cambria Math" panose="02040503050406030204" pitchFamily="18" charset="0"/>
                              <a:ea typeface="Cambria Math"/>
                            </a:rPr>
                          </m:ctrlPr>
                        </m:fPr>
                        <m:num>
                          <m:func>
                            <m:funcPr>
                              <m:ctrlPr>
                                <a:rPr lang="en-US" sz="2000" i="1">
                                  <a:solidFill>
                                    <a:schemeClr val="tx1"/>
                                  </a:solidFill>
                                  <a:latin typeface="Cambria Math" panose="02040503050406030204" pitchFamily="18" charset="0"/>
                                </a:rPr>
                              </m:ctrlPr>
                            </m:funcPr>
                            <m:fName>
                              <m:r>
                                <m:rPr>
                                  <m:sty m:val="p"/>
                                </m:rPr>
                                <a:rPr lang="en-US" sz="2000">
                                  <a:solidFill>
                                    <a:schemeClr val="tx1"/>
                                  </a:solidFill>
                                  <a:latin typeface="Cambria Math"/>
                                </a:rPr>
                                <m:t>exp</m:t>
                              </m:r>
                            </m:fName>
                            <m:e>
                              <m:r>
                                <a:rPr lang="en-US" sz="2000" b="0" i="1" smtClean="0">
                                  <a:solidFill>
                                    <a:schemeClr val="tx1"/>
                                  </a:solidFill>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a:rPr>
                                        <m:t>𝛽</m:t>
                                      </m:r>
                                    </m:e>
                                  </m:acc>
                                </m:e>
                                <m:sub>
                                  <m:r>
                                    <a:rPr lang="en-US" sz="2000" i="1">
                                      <a:solidFill>
                                        <a:schemeClr val="tx1"/>
                                      </a:solidFill>
                                      <a:latin typeface="Cambria Math"/>
                                    </a:rPr>
                                    <m:t>0</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a:rPr>
                                        <m:t>𝛽</m:t>
                                      </m:r>
                                    </m:e>
                                  </m:acc>
                                </m:e>
                                <m:sub>
                                  <m:r>
                                    <a:rPr lang="en-US" sz="2000" i="1">
                                      <a:solidFill>
                                        <a:schemeClr val="tx1"/>
                                      </a:solidFill>
                                      <a:latin typeface="Cambria Math"/>
                                    </a:rPr>
                                    <m:t>1</m:t>
                                  </m:r>
                                </m:sub>
                              </m:sSub>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a:rPr>
                                    <m:t>+1</m:t>
                                  </m:r>
                                </m:e>
                              </m:d>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a:rPr>
                                        <m:t>𝛽</m:t>
                                      </m:r>
                                    </m:e>
                                  </m:acc>
                                </m:e>
                                <m:sub>
                                  <m:r>
                                    <a:rPr lang="en-US" sz="2000" i="1">
                                      <a:solidFill>
                                        <a:schemeClr val="tx1"/>
                                      </a:solidFill>
                                      <a:latin typeface="Cambria Math"/>
                                    </a:rPr>
                                    <m:t>𝑘</m:t>
                                  </m:r>
                                </m:sub>
                              </m:sSub>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𝑘</m:t>
                                  </m:r>
                                </m:sub>
                              </m:sSub>
                              <m:r>
                                <a:rPr lang="en-US" sz="2000" b="0" i="1" smtClean="0">
                                  <a:solidFill>
                                    <a:schemeClr val="tx1"/>
                                  </a:solidFill>
                                  <a:latin typeface="Cambria Math" panose="02040503050406030204" pitchFamily="18" charset="0"/>
                                </a:rPr>
                                <m:t>)</m:t>
                              </m:r>
                            </m:e>
                          </m:func>
                          <m:r>
                            <a:rPr lang="en-US" sz="2000" b="0" i="1" dirty="0" smtClean="0">
                              <a:solidFill>
                                <a:schemeClr val="tx1"/>
                              </a:solidFill>
                              <a:latin typeface="Cambria Math"/>
                            </a:rPr>
                            <m:t>−</m:t>
                          </m:r>
                          <m:func>
                            <m:funcPr>
                              <m:ctrlPr>
                                <a:rPr lang="en-US" sz="2000" i="1" dirty="0">
                                  <a:solidFill>
                                    <a:schemeClr val="tx1"/>
                                  </a:solidFill>
                                  <a:latin typeface="Cambria Math" panose="02040503050406030204" pitchFamily="18" charset="0"/>
                                </a:rPr>
                              </m:ctrlPr>
                            </m:funcPr>
                            <m:fName>
                              <m:r>
                                <m:rPr>
                                  <m:sty m:val="p"/>
                                </m:rPr>
                                <a:rPr lang="en-US" sz="2000">
                                  <a:solidFill>
                                    <a:schemeClr val="tx1"/>
                                  </a:solidFill>
                                  <a:latin typeface="Cambria Math"/>
                                </a:rPr>
                                <m:t>exp</m:t>
                              </m:r>
                            </m:fName>
                            <m:e>
                              <m:r>
                                <a:rPr lang="en-US" sz="2000" b="0" i="1" smtClean="0">
                                  <a:solidFill>
                                    <a:schemeClr val="tx1"/>
                                  </a:solidFill>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a:rPr>
                                        <m:t>𝛽</m:t>
                                      </m:r>
                                    </m:e>
                                  </m:acc>
                                </m:e>
                                <m:sub>
                                  <m:r>
                                    <a:rPr lang="en-US" sz="2000" i="1">
                                      <a:solidFill>
                                        <a:schemeClr val="tx1"/>
                                      </a:solidFill>
                                      <a:latin typeface="Cambria Math"/>
                                    </a:rPr>
                                    <m:t>0</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a:rPr>
                                        <m:t>𝛽</m:t>
                                      </m:r>
                                    </m:e>
                                  </m:acc>
                                </m:e>
                                <m:sub>
                                  <m:r>
                                    <a:rPr lang="en-US" sz="2000" i="1">
                                      <a:solidFill>
                                        <a:schemeClr val="tx1"/>
                                      </a:solidFill>
                                      <a:latin typeface="Cambria Math"/>
                                    </a:rPr>
                                    <m:t>1</m:t>
                                  </m:r>
                                </m:sub>
                              </m:sSub>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a:rPr>
                                        <m:t>𝛽</m:t>
                                      </m:r>
                                    </m:e>
                                  </m:acc>
                                </m:e>
                                <m:sub>
                                  <m:r>
                                    <a:rPr lang="en-US" sz="2000" i="1">
                                      <a:solidFill>
                                        <a:schemeClr val="tx1"/>
                                      </a:solidFill>
                                      <a:latin typeface="Cambria Math"/>
                                    </a:rPr>
                                    <m:t>𝑘</m:t>
                                  </m:r>
                                </m:sub>
                              </m:sSub>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𝑘</m:t>
                                  </m:r>
                                </m:sub>
                              </m:sSub>
                              <m:r>
                                <a:rPr lang="en-US" sz="2000" b="0" i="1" smtClean="0">
                                  <a:solidFill>
                                    <a:schemeClr val="tx1"/>
                                  </a:solidFill>
                                  <a:latin typeface="Cambria Math" panose="02040503050406030204" pitchFamily="18" charset="0"/>
                                </a:rPr>
                                <m:t>)</m:t>
                              </m:r>
                            </m:e>
                          </m:func>
                        </m:num>
                        <m:den>
                          <m:func>
                            <m:funcPr>
                              <m:ctrlPr>
                                <a:rPr lang="en-US" sz="2000" i="1">
                                  <a:solidFill>
                                    <a:schemeClr val="tx1"/>
                                  </a:solidFill>
                                  <a:latin typeface="Cambria Math" panose="02040503050406030204" pitchFamily="18" charset="0"/>
                                </a:rPr>
                              </m:ctrlPr>
                            </m:funcPr>
                            <m:fName>
                              <m:r>
                                <m:rPr>
                                  <m:sty m:val="p"/>
                                </m:rPr>
                                <a:rPr lang="en-US" sz="2000">
                                  <a:solidFill>
                                    <a:schemeClr val="tx1"/>
                                  </a:solidFill>
                                  <a:latin typeface="Cambria Math"/>
                                </a:rPr>
                                <m:t>exp</m:t>
                              </m:r>
                            </m:fName>
                            <m:e>
                              <m:r>
                                <a:rPr lang="en-US" sz="2000" b="0" i="1" smtClean="0">
                                  <a:solidFill>
                                    <a:schemeClr val="tx1"/>
                                  </a:solidFill>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a:rPr>
                                        <m:t>𝛽</m:t>
                                      </m:r>
                                    </m:e>
                                  </m:acc>
                                </m:e>
                                <m:sub>
                                  <m:r>
                                    <a:rPr lang="en-US" sz="2000" i="1">
                                      <a:solidFill>
                                        <a:schemeClr val="tx1"/>
                                      </a:solidFill>
                                      <a:latin typeface="Cambria Math"/>
                                    </a:rPr>
                                    <m:t>0</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a:rPr>
                                        <m:t>𝛽</m:t>
                                      </m:r>
                                    </m:e>
                                  </m:acc>
                                </m:e>
                                <m:sub>
                                  <m:r>
                                    <a:rPr lang="en-US" sz="2000" i="1">
                                      <a:solidFill>
                                        <a:schemeClr val="tx1"/>
                                      </a:solidFill>
                                      <a:latin typeface="Cambria Math"/>
                                    </a:rPr>
                                    <m:t>1</m:t>
                                  </m:r>
                                </m:sub>
                              </m:sSub>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a:rPr>
                                        <m:t>𝛽</m:t>
                                      </m:r>
                                    </m:e>
                                  </m:acc>
                                </m:e>
                                <m:sub>
                                  <m:r>
                                    <a:rPr lang="en-US" sz="2000" i="1">
                                      <a:solidFill>
                                        <a:schemeClr val="tx1"/>
                                      </a:solidFill>
                                      <a:latin typeface="Cambria Math"/>
                                    </a:rPr>
                                    <m:t>𝑘</m:t>
                                  </m:r>
                                </m:sub>
                              </m:sSub>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𝑘</m:t>
                                  </m:r>
                                </m:sub>
                              </m:sSub>
                              <m:r>
                                <a:rPr lang="en-US" sz="2000" b="0" i="1" smtClean="0">
                                  <a:solidFill>
                                    <a:schemeClr val="tx1"/>
                                  </a:solidFill>
                                  <a:latin typeface="Cambria Math" panose="02040503050406030204" pitchFamily="18" charset="0"/>
                                </a:rPr>
                                <m:t>)</m:t>
                              </m:r>
                            </m:e>
                          </m:func>
                        </m:den>
                      </m:f>
                      <m:r>
                        <a:rPr lang="en-US" sz="2000" b="0" i="1" smtClean="0">
                          <a:solidFill>
                            <a:schemeClr val="tx1"/>
                          </a:solidFill>
                          <a:latin typeface="Cambria Math"/>
                          <a:ea typeface="Cambria Math"/>
                        </a:rPr>
                        <m:t>∙100%</m:t>
                      </m:r>
                    </m:oMath>
                  </m:oMathPara>
                </a14:m>
                <a:endParaRPr lang="en-US" sz="2000" dirty="0">
                  <a:solidFill>
                    <a:schemeClr val="tx1"/>
                  </a:solidFill>
                </a:endParaRPr>
              </a:p>
              <a:p>
                <a:pPr algn="l"/>
                <a:endParaRPr lang="en-US" sz="2000" dirty="0">
                  <a:solidFill>
                    <a:schemeClr val="tx1"/>
                  </a:solidFill>
                </a:endParaRPr>
              </a:p>
              <a:p>
                <a:pPr algn="l"/>
                <a14:m>
                  <m:oMath xmlns:m="http://schemas.openxmlformats.org/officeDocument/2006/math">
                    <m:r>
                      <a:rPr lang="en-US" sz="2000" b="0" i="1" smtClean="0">
                        <a:solidFill>
                          <a:schemeClr val="tx1"/>
                        </a:solidFill>
                        <a:latin typeface="Cambria Math"/>
                      </a:rPr>
                      <m:t>         =</m:t>
                    </m:r>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a:rPr>
                              <m:t>𝑒</m:t>
                            </m:r>
                          </m:e>
                          <m:sup>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a:ea typeface="Cambria Math"/>
                                      </a:rPr>
                                      <m:t>𝛽</m:t>
                                    </m:r>
                                  </m:e>
                                </m:acc>
                              </m:e>
                              <m:sub>
                                <m:r>
                                  <a:rPr lang="en-US" sz="2000" i="1">
                                    <a:solidFill>
                                      <a:schemeClr val="tx1"/>
                                    </a:solidFill>
                                    <a:latin typeface="Cambria Math"/>
                                  </a:rPr>
                                  <m:t>1</m:t>
                                </m:r>
                              </m:sub>
                            </m:sSub>
                          </m:sup>
                        </m:sSup>
                        <m:r>
                          <a:rPr lang="en-US" sz="2000" i="1">
                            <a:solidFill>
                              <a:schemeClr val="tx1"/>
                            </a:solidFill>
                            <a:latin typeface="Cambria Math"/>
                          </a:rPr>
                          <m:t>−1</m:t>
                        </m:r>
                      </m:e>
                    </m:d>
                    <m:r>
                      <a:rPr lang="en-US" sz="2000" i="1">
                        <a:solidFill>
                          <a:schemeClr val="tx1"/>
                        </a:solidFill>
                        <a:latin typeface="Cambria Math"/>
                        <a:ea typeface="Cambria Math"/>
                      </a:rPr>
                      <m:t>∙100%</m:t>
                    </m:r>
                  </m:oMath>
                </a14:m>
                <a:r>
                  <a:rPr lang="en-US" sz="2000" dirty="0">
                    <a:solidFill>
                      <a:schemeClr val="tx1"/>
                    </a:solidFill>
                  </a:rPr>
                  <a:t>.</a:t>
                </a:r>
              </a:p>
              <a:p>
                <a:pPr marL="571500" indent="-571500">
                  <a:buFont typeface="Wingdings" panose="05000000000000000000" pitchFamily="2" charset="2"/>
                  <a:buChar char="q"/>
                </a:pPr>
                <a:endParaRPr lang="en-US" sz="2400" dirty="0">
                  <a:solidFill>
                    <a:schemeClr val="tx1"/>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267828" y="1237076"/>
                <a:ext cx="11607181" cy="5249073"/>
              </a:xfrm>
              <a:blipFill>
                <a:blip r:embed="rId2"/>
                <a:stretch>
                  <a:fillRect l="-840" t="-17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054084" y="6121024"/>
            <a:ext cx="683339" cy="365125"/>
          </a:xfrm>
        </p:spPr>
        <p:txBody>
          <a:bodyPr/>
          <a:lstStyle/>
          <a:p>
            <a:fld id="{3A98EE3D-8CD1-4C3F-BD1C-C98C9596463C}" type="slidenum">
              <a:rPr lang="en-US" sz="1800" smtClean="0">
                <a:solidFill>
                  <a:srgbClr val="00B0F0"/>
                </a:solidFill>
              </a:rPr>
              <a:t>20</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2041087" y="207650"/>
            <a:ext cx="8395266"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THEORY (cont.)</a:t>
            </a:r>
          </a:p>
        </p:txBody>
      </p:sp>
    </p:spTree>
    <p:extLst>
      <p:ext uri="{BB962C8B-B14F-4D97-AF65-F5344CB8AC3E}">
        <p14:creationId xmlns:p14="http://schemas.microsoft.com/office/powerpoint/2010/main" val="180492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25440" y="1377702"/>
                <a:ext cx="11325186" cy="4974335"/>
              </a:xfrm>
            </p:spPr>
            <p:txBody>
              <a:bodyPr>
                <a:noAutofit/>
              </a:bodyPr>
              <a:lstStyle/>
              <a:p>
                <a:pPr marL="342900" indent="-342900" algn="l">
                  <a:buFont typeface="Wingdings" panose="05000000000000000000" pitchFamily="2" charset="2"/>
                  <a:buChar char="§"/>
                </a:pPr>
                <a:r>
                  <a:rPr lang="en-US" sz="2600" i="0" dirty="0">
                    <a:solidFill>
                      <a:schemeClr val="tx1"/>
                    </a:solidFill>
                  </a:rPr>
                  <a:t>If</a:t>
                </a:r>
                <a:r>
                  <a:rPr lang="en-US" sz="2600" dirty="0">
                    <a:solidFill>
                      <a:schemeClr val="tx1"/>
                    </a:solidFill>
                  </a:rPr>
                  <a:t> </a:t>
                </a:r>
                <a14:m>
                  <m:oMath xmlns:m="http://schemas.openxmlformats.org/officeDocument/2006/math">
                    <m:sSub>
                      <m:sSubPr>
                        <m:ctrlPr>
                          <a:rPr lang="en-US" sz="2600" i="1" dirty="0" smtClean="0">
                            <a:solidFill>
                              <a:schemeClr val="tx1"/>
                            </a:solidFill>
                            <a:latin typeface="Cambria Math" panose="02040503050406030204" pitchFamily="18" charset="0"/>
                          </a:rPr>
                        </m:ctrlPr>
                      </m:sSubPr>
                      <m:e>
                        <m:r>
                          <a:rPr lang="en-US" sz="2600" b="0" i="1" dirty="0" smtClean="0">
                            <a:solidFill>
                              <a:schemeClr val="tx1"/>
                            </a:solidFill>
                            <a:latin typeface="Cambria Math"/>
                          </a:rPr>
                          <m:t>𝑥</m:t>
                        </m:r>
                      </m:e>
                      <m:sub>
                        <m:r>
                          <a:rPr lang="en-US" sz="2600" b="0" i="1" dirty="0" smtClean="0">
                            <a:solidFill>
                              <a:schemeClr val="tx1"/>
                            </a:solidFill>
                            <a:latin typeface="Cambria Math"/>
                          </a:rPr>
                          <m:t>1</m:t>
                        </m:r>
                      </m:sub>
                    </m:sSub>
                  </m:oMath>
                </a14:m>
                <a:r>
                  <a:rPr lang="en-US" sz="2600" dirty="0">
                    <a:solidFill>
                      <a:schemeClr val="tx1"/>
                    </a:solidFill>
                  </a:rPr>
                  <a:t> </a:t>
                </a:r>
                <a:r>
                  <a:rPr lang="en-US" sz="2600" i="0" dirty="0">
                    <a:solidFill>
                      <a:schemeClr val="tx1"/>
                    </a:solidFill>
                  </a:rPr>
                  <a:t>is a 0 - 1 variable, </a:t>
                </a:r>
                <a14:m>
                  <m:oMath xmlns:m="http://schemas.openxmlformats.org/officeDocument/2006/math">
                    <m:sSup>
                      <m:sSupPr>
                        <m:ctrlPr>
                          <a:rPr lang="en-US" sz="2600" i="1">
                            <a:solidFill>
                              <a:schemeClr val="tx1"/>
                            </a:solidFill>
                            <a:latin typeface="Cambria Math" panose="02040503050406030204" pitchFamily="18" charset="0"/>
                          </a:rPr>
                        </m:ctrlPr>
                      </m:sSupPr>
                      <m:e>
                        <m:r>
                          <a:rPr lang="en-US" sz="2600" i="1">
                            <a:solidFill>
                              <a:schemeClr val="tx1"/>
                            </a:solidFill>
                            <a:latin typeface="Cambria Math"/>
                          </a:rPr>
                          <m:t>𝑒</m:t>
                        </m:r>
                      </m:e>
                      <m:sup>
                        <m:sSub>
                          <m:sSubPr>
                            <m:ctrlPr>
                              <a:rPr lang="en-US" sz="2600" i="1">
                                <a:solidFill>
                                  <a:schemeClr val="tx1"/>
                                </a:solidFill>
                                <a:latin typeface="Cambria Math" panose="02040503050406030204" pitchFamily="18" charset="0"/>
                              </a:rPr>
                            </m:ctrlPr>
                          </m:sSubPr>
                          <m:e>
                            <m:acc>
                              <m:accPr>
                                <m:chr m:val="̂"/>
                                <m:ctrlPr>
                                  <a:rPr lang="en-US" sz="2600" i="1">
                                    <a:solidFill>
                                      <a:schemeClr val="tx1"/>
                                    </a:solidFill>
                                    <a:latin typeface="Cambria Math" panose="02040503050406030204" pitchFamily="18" charset="0"/>
                                  </a:rPr>
                                </m:ctrlPr>
                              </m:accPr>
                              <m:e>
                                <m:r>
                                  <a:rPr lang="en-US" sz="2600" i="1">
                                    <a:solidFill>
                                      <a:schemeClr val="tx1"/>
                                    </a:solidFill>
                                    <a:latin typeface="Cambria Math"/>
                                    <a:ea typeface="Cambria Math"/>
                                  </a:rPr>
                                  <m:t>𝛽</m:t>
                                </m:r>
                              </m:e>
                            </m:acc>
                          </m:e>
                          <m:sub>
                            <m:r>
                              <a:rPr lang="en-US" sz="2600" i="1">
                                <a:solidFill>
                                  <a:schemeClr val="tx1"/>
                                </a:solidFill>
                                <a:latin typeface="Cambria Math"/>
                              </a:rPr>
                              <m:t>1</m:t>
                            </m:r>
                          </m:sub>
                        </m:sSub>
                      </m:sup>
                    </m:sSup>
                    <m:r>
                      <a:rPr lang="en-US" sz="2600" i="1" smtClean="0">
                        <a:solidFill>
                          <a:schemeClr val="tx1"/>
                        </a:solidFill>
                        <a:latin typeface="Cambria Math"/>
                        <a:ea typeface="Cambria Math"/>
                      </a:rPr>
                      <m:t>∙</m:t>
                    </m:r>
                    <m:r>
                      <a:rPr lang="en-US" sz="2600" b="0" i="1" smtClean="0">
                        <a:solidFill>
                          <a:schemeClr val="tx1"/>
                        </a:solidFill>
                        <a:latin typeface="Cambria Math"/>
                        <a:ea typeface="Cambria Math"/>
                      </a:rPr>
                      <m:t>100%</m:t>
                    </m:r>
                  </m:oMath>
                </a14:m>
                <a:r>
                  <a:rPr lang="en-US" sz="2600" dirty="0">
                    <a:solidFill>
                      <a:schemeClr val="tx1"/>
                    </a:solidFill>
                  </a:rPr>
                  <a:t>  </a:t>
                </a:r>
                <a:r>
                  <a:rPr lang="en-US" sz="2600" i="0" dirty="0">
                    <a:solidFill>
                      <a:schemeClr val="tx1"/>
                    </a:solidFill>
                  </a:rPr>
                  <a:t>represents percent ratio of the estimated mean responses for </a:t>
                </a:r>
                <a14:m>
                  <m:oMath xmlns:m="http://schemas.openxmlformats.org/officeDocument/2006/math">
                    <m:sSub>
                      <m:sSubPr>
                        <m:ctrlPr>
                          <a:rPr lang="en-US" sz="2600" i="1" dirty="0">
                            <a:solidFill>
                              <a:schemeClr val="tx1"/>
                            </a:solidFill>
                            <a:latin typeface="Cambria Math" panose="02040503050406030204" pitchFamily="18" charset="0"/>
                          </a:rPr>
                        </m:ctrlPr>
                      </m:sSubPr>
                      <m:e>
                        <m:r>
                          <a:rPr lang="en-US" sz="2600" i="1" dirty="0">
                            <a:solidFill>
                              <a:schemeClr val="tx1"/>
                            </a:solidFill>
                            <a:latin typeface="Cambria Math"/>
                          </a:rPr>
                          <m:t>𝑥</m:t>
                        </m:r>
                      </m:e>
                      <m:sub>
                        <m:r>
                          <a:rPr lang="en-US" sz="2600" i="1" dirty="0">
                            <a:solidFill>
                              <a:schemeClr val="tx1"/>
                            </a:solidFill>
                            <a:latin typeface="Cambria Math"/>
                          </a:rPr>
                          <m:t>1</m:t>
                        </m:r>
                      </m:sub>
                    </m:sSub>
                  </m:oMath>
                </a14:m>
                <a:r>
                  <a:rPr lang="en-US" sz="2600" i="0" dirty="0">
                    <a:solidFill>
                      <a:schemeClr val="tx1"/>
                    </a:solidFill>
                  </a:rPr>
                  <a:t>=1 and</a:t>
                </a:r>
                <a:r>
                  <a:rPr lang="en-US" sz="2600" dirty="0">
                    <a:solidFill>
                      <a:schemeClr val="tx1"/>
                    </a:solidFill>
                  </a:rPr>
                  <a:t> </a:t>
                </a:r>
                <a14:m>
                  <m:oMath xmlns:m="http://schemas.openxmlformats.org/officeDocument/2006/math">
                    <m:sSub>
                      <m:sSubPr>
                        <m:ctrlPr>
                          <a:rPr lang="en-US" sz="2600" i="1" dirty="0">
                            <a:solidFill>
                              <a:schemeClr val="tx1"/>
                            </a:solidFill>
                            <a:latin typeface="Cambria Math" panose="02040503050406030204" pitchFamily="18" charset="0"/>
                          </a:rPr>
                        </m:ctrlPr>
                      </m:sSubPr>
                      <m:e>
                        <m:r>
                          <a:rPr lang="en-US" sz="2600" i="1" dirty="0">
                            <a:solidFill>
                              <a:schemeClr val="tx1"/>
                            </a:solidFill>
                            <a:latin typeface="Cambria Math"/>
                          </a:rPr>
                          <m:t>𝑥</m:t>
                        </m:r>
                      </m:e>
                      <m:sub>
                        <m:r>
                          <a:rPr lang="en-US" sz="2600" i="1" dirty="0">
                            <a:solidFill>
                              <a:schemeClr val="tx1"/>
                            </a:solidFill>
                            <a:latin typeface="Cambria Math"/>
                          </a:rPr>
                          <m:t>1</m:t>
                        </m:r>
                      </m:sub>
                    </m:sSub>
                  </m:oMath>
                </a14:m>
                <a:r>
                  <a:rPr lang="en-US" sz="2600" i="0" dirty="0">
                    <a:solidFill>
                      <a:schemeClr val="tx1"/>
                    </a:solidFill>
                  </a:rPr>
                  <a:t>=0, controlling for the other predictors.</a:t>
                </a:r>
                <a:r>
                  <a:rPr lang="en-US" sz="2600" dirty="0">
                    <a:solidFill>
                      <a:schemeClr val="tx1"/>
                    </a:solidFill>
                  </a:rPr>
                  <a:t> </a:t>
                </a:r>
                <a:r>
                  <a:rPr lang="en-US" sz="2600" i="0" dirty="0">
                    <a:solidFill>
                      <a:schemeClr val="tx1"/>
                    </a:solidFill>
                  </a:rPr>
                  <a:t>Indeed, </a:t>
                </a:r>
              </a:p>
              <a:p>
                <a:pPr algn="l"/>
                <a:endParaRPr lang="en-US" sz="800" i="0" dirty="0">
                  <a:solidFill>
                    <a:schemeClr val="tx1"/>
                  </a:solidFill>
                </a:endParaRPr>
              </a:p>
              <a:p>
                <a14:m>
                  <m:oMath xmlns:m="http://schemas.openxmlformats.org/officeDocument/2006/math">
                    <m:f>
                      <m:fPr>
                        <m:ctrlPr>
                          <a:rPr lang="en-US" sz="2800" i="1" smtClean="0">
                            <a:solidFill>
                              <a:schemeClr val="tx1"/>
                            </a:solidFill>
                            <a:latin typeface="Cambria Math" panose="02040503050406030204" pitchFamily="18" charset="0"/>
                          </a:rPr>
                        </m:ctrlPr>
                      </m:fPr>
                      <m:num>
                        <m:acc>
                          <m:accPr>
                            <m:chr m:val="̂"/>
                            <m:ctrlPr>
                              <a:rPr lang="en-US" sz="2800" i="1" smtClean="0">
                                <a:solidFill>
                                  <a:schemeClr val="tx1"/>
                                </a:solidFill>
                                <a:latin typeface="Cambria Math" panose="02040503050406030204" pitchFamily="18" charset="0"/>
                              </a:rPr>
                            </m:ctrlPr>
                          </m:accPr>
                          <m:e>
                            <m:r>
                              <a:rPr lang="en-US" sz="2800" b="0" i="1" smtClean="0">
                                <a:solidFill>
                                  <a:schemeClr val="tx1"/>
                                </a:solidFill>
                                <a:latin typeface="Cambria Math"/>
                              </a:rPr>
                              <m:t>𝐸</m:t>
                            </m:r>
                          </m:e>
                        </m:acc>
                        <m:r>
                          <a:rPr lang="en-US" sz="2800" b="0" i="1" smtClean="0">
                            <a:solidFill>
                              <a:schemeClr val="tx1"/>
                            </a:solidFill>
                            <a:latin typeface="Cambria Math"/>
                          </a:rPr>
                          <m:t>𝑦</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a:rPr>
                              <m:t>|</m:t>
                            </m:r>
                          </m:e>
                          <m:sub>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a:rPr>
                                  <m:t>𝑥</m:t>
                                </m:r>
                              </m:e>
                              <m:sub>
                                <m:r>
                                  <a:rPr lang="en-US" sz="2800" b="0" i="1" smtClean="0">
                                    <a:solidFill>
                                      <a:schemeClr val="tx1"/>
                                    </a:solidFill>
                                    <a:latin typeface="Cambria Math"/>
                                  </a:rPr>
                                  <m:t>1</m:t>
                                </m:r>
                              </m:sub>
                            </m:sSub>
                            <m:r>
                              <a:rPr lang="en-US" sz="2800" b="0" i="1" smtClean="0">
                                <a:solidFill>
                                  <a:schemeClr val="tx1"/>
                                </a:solidFill>
                                <a:latin typeface="Cambria Math"/>
                              </a:rPr>
                              <m:t>=1</m:t>
                            </m:r>
                          </m:sub>
                        </m:sSub>
                      </m:num>
                      <m:den>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a:rPr>
                              <m:t>𝐸</m:t>
                            </m:r>
                          </m:e>
                        </m:acc>
                        <m:r>
                          <a:rPr lang="en-US" sz="2800" i="1">
                            <a:solidFill>
                              <a:schemeClr val="tx1"/>
                            </a:solidFill>
                            <a:latin typeface="Cambria Math"/>
                          </a:rPr>
                          <m:t>𝑦</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m:t>
                            </m:r>
                          </m:e>
                          <m: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𝑥</m:t>
                                </m:r>
                              </m:e>
                              <m:sub>
                                <m:r>
                                  <a:rPr lang="en-US" sz="2800" i="1">
                                    <a:solidFill>
                                      <a:schemeClr val="tx1"/>
                                    </a:solidFill>
                                    <a:latin typeface="Cambria Math"/>
                                  </a:rPr>
                                  <m:t>1</m:t>
                                </m:r>
                              </m:sub>
                            </m:sSub>
                            <m:r>
                              <a:rPr lang="en-US" sz="2800" b="0" i="1" smtClean="0">
                                <a:solidFill>
                                  <a:schemeClr val="tx1"/>
                                </a:solidFill>
                                <a:latin typeface="Cambria Math"/>
                              </a:rPr>
                              <m:t>=0</m:t>
                            </m:r>
                          </m:sub>
                        </m:sSub>
                      </m:den>
                    </m:f>
                    <m:r>
                      <a:rPr lang="en-US" sz="2800" i="1" smtClean="0">
                        <a:solidFill>
                          <a:schemeClr val="tx1"/>
                        </a:solidFill>
                        <a:latin typeface="Cambria Math"/>
                        <a:ea typeface="Cambria Math"/>
                      </a:rPr>
                      <m:t>∙</m:t>
                    </m:r>
                    <m:r>
                      <a:rPr lang="en-US" sz="2800" b="0" i="1" smtClean="0">
                        <a:solidFill>
                          <a:schemeClr val="tx1"/>
                        </a:solidFill>
                        <a:latin typeface="Cambria Math"/>
                        <a:ea typeface="Cambria Math"/>
                      </a:rPr>
                      <m:t>100%=</m:t>
                    </m:r>
                    <m:f>
                      <m:fPr>
                        <m:ctrlPr>
                          <a:rPr lang="en-US" sz="2800" b="0" i="1" smtClean="0">
                            <a:solidFill>
                              <a:schemeClr val="tx1"/>
                            </a:solidFill>
                            <a:latin typeface="Cambria Math" panose="02040503050406030204" pitchFamily="18" charset="0"/>
                            <a:ea typeface="Cambria Math"/>
                          </a:rPr>
                        </m:ctrlPr>
                      </m:fPr>
                      <m:num>
                        <m:func>
                          <m:funcPr>
                            <m:ctrlPr>
                              <a:rPr lang="en-US" sz="2800" i="1">
                                <a:solidFill>
                                  <a:schemeClr val="tx1"/>
                                </a:solidFill>
                                <a:latin typeface="Cambria Math" panose="02040503050406030204" pitchFamily="18" charset="0"/>
                              </a:rPr>
                            </m:ctrlPr>
                          </m:funcPr>
                          <m:fName>
                            <m:r>
                              <m:rPr>
                                <m:sty m:val="p"/>
                              </m:rPr>
                              <a:rPr lang="en-US" sz="2800">
                                <a:solidFill>
                                  <a:schemeClr val="tx1"/>
                                </a:solidFill>
                                <a:latin typeface="Cambria Math"/>
                              </a:rPr>
                              <m:t>exp</m:t>
                            </m:r>
                          </m:fName>
                          <m:e>
                            <m:r>
                              <a:rPr lang="en-US" sz="2800" b="0" i="1" smtClean="0">
                                <a:solidFill>
                                  <a:schemeClr val="tx1"/>
                                </a:solidFill>
                                <a:latin typeface="Cambria Math" panose="02040503050406030204" pitchFamily="18" charset="0"/>
                              </a:rPr>
                              <m:t>(</m:t>
                            </m:r>
                            <m:sSub>
                              <m:sSubPr>
                                <m:ctrlPr>
                                  <a:rPr lang="en-US" sz="2800" i="1" smtClean="0">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a:rPr>
                                      <m:t>𝛽</m:t>
                                    </m:r>
                                  </m:e>
                                </m:acc>
                              </m:e>
                              <m:sub>
                                <m:r>
                                  <a:rPr lang="en-US" sz="2800" i="1">
                                    <a:solidFill>
                                      <a:schemeClr val="tx1"/>
                                    </a:solidFill>
                                    <a:latin typeface="Cambria Math"/>
                                  </a:rPr>
                                  <m:t>0</m:t>
                                </m:r>
                              </m:sub>
                            </m:sSub>
                            <m:r>
                              <a:rPr lang="en-US" sz="2800" i="1">
                                <a:solidFill>
                                  <a:schemeClr val="tx1"/>
                                </a:solidFill>
                                <a:latin typeface="Cambria Math"/>
                              </a:rPr>
                              <m:t>+</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a:rPr>
                                      <m:t>𝛽</m:t>
                                    </m:r>
                                  </m:e>
                                </m:acc>
                              </m:e>
                              <m:sub>
                                <m:r>
                                  <a:rPr lang="en-US" sz="2800" i="1">
                                    <a:solidFill>
                                      <a:schemeClr val="tx1"/>
                                    </a:solidFill>
                                    <a:latin typeface="Cambria Math"/>
                                  </a:rPr>
                                  <m:t>1</m:t>
                                </m:r>
                              </m:sub>
                            </m:sSub>
                            <m:r>
                              <a:rPr lang="en-US" sz="2800" i="1">
                                <a:solidFill>
                                  <a:schemeClr val="tx1"/>
                                </a:solidFill>
                                <a:latin typeface="Cambria Math"/>
                                <a:ea typeface="Cambria Math"/>
                              </a:rPr>
                              <m:t>∙</m:t>
                            </m:r>
                            <m:r>
                              <a:rPr lang="en-US" sz="2800" b="0" i="1" smtClean="0">
                                <a:solidFill>
                                  <a:schemeClr val="tx1"/>
                                </a:solidFill>
                                <a:latin typeface="Cambria Math"/>
                                <a:ea typeface="Cambria Math"/>
                              </a:rPr>
                              <m:t>1</m:t>
                            </m:r>
                            <m:r>
                              <a:rPr lang="en-US" sz="2800" i="1">
                                <a:solidFill>
                                  <a:schemeClr val="tx1"/>
                                </a:solidFill>
                                <a:latin typeface="Cambria Math"/>
                              </a:rPr>
                              <m:t>+…+</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a:rPr>
                                      <m:t>𝛽</m:t>
                                    </m:r>
                                  </m:e>
                                </m:acc>
                              </m:e>
                              <m:sub>
                                <m:r>
                                  <a:rPr lang="en-US" sz="2800" i="1">
                                    <a:solidFill>
                                      <a:schemeClr val="tx1"/>
                                    </a:solidFill>
                                    <a:latin typeface="Cambria Math"/>
                                  </a:rPr>
                                  <m:t>𝑘</m:t>
                                </m:r>
                              </m:sub>
                            </m:sSub>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𝑘</m:t>
                                </m:r>
                              </m:sub>
                            </m:sSub>
                            <m:r>
                              <a:rPr lang="en-US" sz="2800" b="0" i="1" smtClean="0">
                                <a:solidFill>
                                  <a:schemeClr val="tx1"/>
                                </a:solidFill>
                                <a:latin typeface="Cambria Math" panose="02040503050406030204" pitchFamily="18" charset="0"/>
                              </a:rPr>
                              <m:t>)</m:t>
                            </m:r>
                          </m:e>
                        </m:func>
                      </m:num>
                      <m:den>
                        <m:func>
                          <m:funcPr>
                            <m:ctrlPr>
                              <a:rPr lang="en-US" sz="2800" i="1">
                                <a:solidFill>
                                  <a:schemeClr val="tx1"/>
                                </a:solidFill>
                                <a:latin typeface="Cambria Math" panose="02040503050406030204" pitchFamily="18" charset="0"/>
                              </a:rPr>
                            </m:ctrlPr>
                          </m:funcPr>
                          <m:fName>
                            <m:r>
                              <m:rPr>
                                <m:sty m:val="p"/>
                              </m:rPr>
                              <a:rPr lang="en-US" sz="2800">
                                <a:solidFill>
                                  <a:schemeClr val="tx1"/>
                                </a:solidFill>
                                <a:latin typeface="Cambria Math"/>
                              </a:rPr>
                              <m:t>exp</m:t>
                            </m:r>
                          </m:fName>
                          <m:e>
                            <m:r>
                              <a:rPr lang="en-US" sz="2800" b="0" i="1" smtClean="0">
                                <a:solidFill>
                                  <a:schemeClr val="tx1"/>
                                </a:solidFill>
                                <a:latin typeface="Cambria Math" panose="02040503050406030204" pitchFamily="18" charset="0"/>
                              </a:rPr>
                              <m:t>(</m:t>
                            </m:r>
                            <m:sSub>
                              <m:sSubPr>
                                <m:ctrlPr>
                                  <a:rPr lang="en-US" sz="2800" i="1" smtClean="0">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a:rPr>
                                      <m:t>𝛽</m:t>
                                    </m:r>
                                  </m:e>
                                </m:acc>
                              </m:e>
                              <m:sub>
                                <m:r>
                                  <a:rPr lang="en-US" sz="2800" i="1">
                                    <a:solidFill>
                                      <a:schemeClr val="tx1"/>
                                    </a:solidFill>
                                    <a:latin typeface="Cambria Math"/>
                                  </a:rPr>
                                  <m:t>0</m:t>
                                </m:r>
                              </m:sub>
                            </m:sSub>
                            <m:r>
                              <a:rPr lang="en-US" sz="2800" i="1">
                                <a:solidFill>
                                  <a:schemeClr val="tx1"/>
                                </a:solidFill>
                                <a:latin typeface="Cambria Math"/>
                              </a:rPr>
                              <m:t>+</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a:rPr>
                                      <m:t>𝛽</m:t>
                                    </m:r>
                                  </m:e>
                                </m:acc>
                              </m:e>
                              <m:sub>
                                <m:r>
                                  <a:rPr lang="en-US" sz="2800" i="1">
                                    <a:solidFill>
                                      <a:schemeClr val="tx1"/>
                                    </a:solidFill>
                                    <a:latin typeface="Cambria Math"/>
                                  </a:rPr>
                                  <m:t>1</m:t>
                                </m:r>
                              </m:sub>
                            </m:sSub>
                            <m:r>
                              <a:rPr lang="en-US" sz="2800" i="1" smtClean="0">
                                <a:solidFill>
                                  <a:schemeClr val="tx1"/>
                                </a:solidFill>
                                <a:latin typeface="Cambria Math"/>
                                <a:ea typeface="Cambria Math"/>
                              </a:rPr>
                              <m:t>∙</m:t>
                            </m:r>
                            <m:r>
                              <a:rPr lang="en-US" sz="2800" b="0" i="1" smtClean="0">
                                <a:solidFill>
                                  <a:schemeClr val="tx1"/>
                                </a:solidFill>
                                <a:latin typeface="Cambria Math"/>
                                <a:ea typeface="Cambria Math"/>
                              </a:rPr>
                              <m:t>0</m:t>
                            </m:r>
                            <m:r>
                              <a:rPr lang="en-US" sz="2800" i="1">
                                <a:solidFill>
                                  <a:schemeClr val="tx1"/>
                                </a:solidFill>
                                <a:latin typeface="Cambria Math"/>
                              </a:rPr>
                              <m:t>+…+</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a:rPr>
                                      <m:t>𝛽</m:t>
                                    </m:r>
                                  </m:e>
                                </m:acc>
                              </m:e>
                              <m:sub>
                                <m:r>
                                  <a:rPr lang="en-US" sz="2800" i="1">
                                    <a:solidFill>
                                      <a:schemeClr val="tx1"/>
                                    </a:solidFill>
                                    <a:latin typeface="Cambria Math"/>
                                  </a:rPr>
                                  <m:t>𝑘</m:t>
                                </m:r>
                              </m:sub>
                            </m:sSub>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𝑘</m:t>
                                </m:r>
                              </m:sub>
                            </m:sSub>
                            <m:r>
                              <a:rPr lang="en-US" sz="2800" b="0" i="1" smtClean="0">
                                <a:solidFill>
                                  <a:schemeClr val="tx1"/>
                                </a:solidFill>
                                <a:latin typeface="Cambria Math" panose="02040503050406030204" pitchFamily="18" charset="0"/>
                              </a:rPr>
                              <m:t>)</m:t>
                            </m:r>
                          </m:e>
                        </m:func>
                      </m:den>
                    </m:f>
                    <m:r>
                      <a:rPr lang="en-US" sz="2800" b="0" i="1" smtClean="0">
                        <a:solidFill>
                          <a:schemeClr val="tx1"/>
                        </a:solidFill>
                        <a:latin typeface="Cambria Math"/>
                        <a:ea typeface="Cambria Math"/>
                      </a:rPr>
                      <m:t>∙100%=</m:t>
                    </m:r>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a:rPr>
                          <m:t>𝑒</m:t>
                        </m:r>
                      </m:e>
                      <m:sup>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a:ea typeface="Cambria Math"/>
                                  </a:rPr>
                                  <m:t>𝛽</m:t>
                                </m:r>
                              </m:e>
                            </m:acc>
                          </m:e>
                          <m:sub>
                            <m:r>
                              <a:rPr lang="en-US" sz="2800" i="1">
                                <a:solidFill>
                                  <a:schemeClr val="tx1"/>
                                </a:solidFill>
                                <a:latin typeface="Cambria Math"/>
                              </a:rPr>
                              <m:t>1</m:t>
                            </m:r>
                          </m:sub>
                        </m:sSub>
                      </m:sup>
                    </m:sSup>
                    <m:r>
                      <a:rPr lang="en-US" sz="2800" i="1">
                        <a:solidFill>
                          <a:schemeClr val="tx1"/>
                        </a:solidFill>
                        <a:latin typeface="Cambria Math"/>
                        <a:ea typeface="Cambria Math"/>
                      </a:rPr>
                      <m:t>∙100%</m:t>
                    </m:r>
                  </m:oMath>
                </a14:m>
                <a:r>
                  <a:rPr lang="en-US" sz="2800" dirty="0">
                    <a:solidFill>
                      <a:schemeClr val="tx1"/>
                    </a:solidFill>
                  </a:rPr>
                  <a:t>.</a:t>
                </a: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marL="457200" indent="-457200" algn="l">
                  <a:buFont typeface="Wingdings" panose="05000000000000000000" pitchFamily="2" charset="2"/>
                  <a:buChar char="q"/>
                </a:pPr>
                <a:r>
                  <a:rPr lang="en-US" sz="2600" i="0" dirty="0">
                    <a:solidFill>
                      <a:schemeClr val="tx1"/>
                    </a:solidFill>
                  </a:rPr>
                  <a:t>Prediction:</a:t>
                </a:r>
                <a:r>
                  <a:rPr lang="en-US" sz="2800" dirty="0">
                    <a:solidFill>
                      <a:schemeClr val="tx1"/>
                    </a:solidFill>
                  </a:rPr>
                  <a: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a:rPr>
                          <m:t>𝑦</m:t>
                        </m:r>
                      </m:e>
                      <m:sup>
                        <m:r>
                          <a:rPr lang="en-US" i="1">
                            <a:solidFill>
                              <a:schemeClr val="tx1"/>
                            </a:solidFill>
                            <a:latin typeface="Cambria Math"/>
                          </a:rPr>
                          <m:t>0</m:t>
                        </m:r>
                      </m:sup>
                    </m:sSup>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exp</m:t>
                        </m:r>
                      </m:fName>
                      <m:e>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a:rPr>
                                  <m:t>𝛽</m:t>
                                </m:r>
                              </m:e>
                            </m:acc>
                          </m:e>
                          <m:sub>
                            <m:r>
                              <a:rPr lang="en-US" i="1">
                                <a:solidFill>
                                  <a:schemeClr val="tx1"/>
                                </a:solidFill>
                                <a:latin typeface="Cambria Math"/>
                              </a:rPr>
                              <m:t>0</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a:rPr>
                                  <m:t>𝛽</m:t>
                                </m:r>
                              </m:e>
                            </m:acc>
                          </m:e>
                          <m:sub>
                            <m:r>
                              <a:rPr lang="en-US" i="1">
                                <a:solidFill>
                                  <a:schemeClr val="tx1"/>
                                </a:solidFill>
                                <a:latin typeface="Cambria Math"/>
                              </a:rPr>
                              <m:t>1</m:t>
                            </m:r>
                          </m:sub>
                        </m:sSub>
                        <m:sSubSup>
                          <m:sSubSupPr>
                            <m:ctrlPr>
                              <a:rPr lang="en-US" i="1">
                                <a:solidFill>
                                  <a:schemeClr val="tx1"/>
                                </a:solidFill>
                                <a:latin typeface="Cambria Math" panose="02040503050406030204" pitchFamily="18" charset="0"/>
                              </a:rPr>
                            </m:ctrlPr>
                          </m:sSubSupPr>
                          <m:e>
                            <m:r>
                              <a:rPr lang="en-US" i="1">
                                <a:solidFill>
                                  <a:schemeClr val="tx1"/>
                                </a:solidFill>
                                <a:latin typeface="Cambria Math"/>
                              </a:rPr>
                              <m:t>𝑥</m:t>
                            </m:r>
                          </m:e>
                          <m:sub>
                            <m:r>
                              <a:rPr lang="en-US" i="1">
                                <a:solidFill>
                                  <a:schemeClr val="tx1"/>
                                </a:solidFill>
                                <a:latin typeface="Cambria Math"/>
                              </a:rPr>
                              <m:t>1</m:t>
                            </m:r>
                          </m:sub>
                          <m:sup>
                            <m:r>
                              <a:rPr lang="en-US" i="1">
                                <a:solidFill>
                                  <a:schemeClr val="tx1"/>
                                </a:solidFill>
                                <a:latin typeface="Cambria Math"/>
                              </a:rPr>
                              <m:t>0</m:t>
                            </m:r>
                          </m:sup>
                        </m:sSubSup>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a:rPr>
                                  <m:t>𝛽</m:t>
                                </m:r>
                              </m:e>
                            </m:acc>
                          </m:e>
                          <m:sub>
                            <m:r>
                              <a:rPr lang="en-US" i="1">
                                <a:solidFill>
                                  <a:schemeClr val="tx1"/>
                                </a:solidFill>
                                <a:latin typeface="Cambria Math"/>
                              </a:rPr>
                              <m:t>𝑘</m:t>
                            </m:r>
                          </m:sub>
                        </m:sSub>
                        <m:sSubSup>
                          <m:sSubSupPr>
                            <m:ctrlPr>
                              <a:rPr lang="en-US" i="1">
                                <a:solidFill>
                                  <a:schemeClr val="tx1"/>
                                </a:solidFill>
                                <a:latin typeface="Cambria Math" panose="02040503050406030204" pitchFamily="18" charset="0"/>
                              </a:rPr>
                            </m:ctrlPr>
                          </m:sSubSupPr>
                          <m:e>
                            <m:r>
                              <a:rPr lang="en-US" i="1">
                                <a:solidFill>
                                  <a:schemeClr val="tx1"/>
                                </a:solidFill>
                                <a:latin typeface="Cambria Math"/>
                              </a:rPr>
                              <m:t>𝑥</m:t>
                            </m:r>
                          </m:e>
                          <m:sub>
                            <m:r>
                              <a:rPr lang="en-US" i="1">
                                <a:solidFill>
                                  <a:schemeClr val="tx1"/>
                                </a:solidFill>
                                <a:latin typeface="Cambria Math"/>
                              </a:rPr>
                              <m:t>𝑘</m:t>
                            </m:r>
                          </m:sub>
                          <m:sup>
                            <m:r>
                              <a:rPr lang="en-US" i="1">
                                <a:solidFill>
                                  <a:schemeClr val="tx1"/>
                                </a:solidFill>
                                <a:latin typeface="Cambria Math"/>
                              </a:rPr>
                              <m:t>0</m:t>
                            </m:r>
                          </m:sup>
                        </m:sSubSup>
                        <m:r>
                          <a:rPr lang="en-US" b="0" i="1" smtClean="0">
                            <a:solidFill>
                              <a:schemeClr val="tx1"/>
                            </a:solidFill>
                            <a:latin typeface="Cambria Math" panose="02040503050406030204" pitchFamily="18" charset="0"/>
                          </a:rPr>
                          <m:t>)</m:t>
                        </m:r>
                      </m:e>
                    </m:func>
                  </m:oMath>
                </a14:m>
                <a:r>
                  <a:rPr lang="en-US" dirty="0">
                    <a:solidFill>
                      <a:schemeClr val="tx1"/>
                    </a:solidFill>
                  </a:rPr>
                  <a:t>.</a:t>
                </a:r>
              </a:p>
              <a:p>
                <a:endParaRPr lang="en-US" sz="2000" dirty="0">
                  <a:solidFill>
                    <a:schemeClr val="tx1"/>
                  </a:solidFill>
                </a:endParaRPr>
              </a:p>
              <a:p>
                <a:pPr marL="571500" indent="-571500">
                  <a:buFont typeface="Wingdings" panose="05000000000000000000" pitchFamily="2" charset="2"/>
                  <a:buChar char="q"/>
                </a:pPr>
                <a:endParaRPr lang="en-US" sz="2400" dirty="0">
                  <a:solidFill>
                    <a:schemeClr val="tx1"/>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525440" y="1377702"/>
                <a:ext cx="11325186" cy="4974335"/>
              </a:xfrm>
              <a:blipFill>
                <a:blip r:embed="rId2"/>
                <a:stretch>
                  <a:fillRect l="-807" t="-613" r="-3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081379" y="6090573"/>
            <a:ext cx="683339" cy="365125"/>
          </a:xfrm>
        </p:spPr>
        <p:txBody>
          <a:bodyPr/>
          <a:lstStyle/>
          <a:p>
            <a:r>
              <a:rPr lang="en-US" sz="1800" dirty="0">
                <a:solidFill>
                  <a:srgbClr val="00B0F0"/>
                </a:solidFill>
              </a:rPr>
              <a:t>18</a:t>
            </a: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971519" y="390916"/>
            <a:ext cx="8248962"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theory (cont.)</a:t>
            </a:r>
          </a:p>
        </p:txBody>
      </p:sp>
    </p:spTree>
    <p:extLst>
      <p:ext uri="{BB962C8B-B14F-4D97-AF65-F5344CB8AC3E}">
        <p14:creationId xmlns:p14="http://schemas.microsoft.com/office/powerpoint/2010/main" val="41759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971775" y="1311389"/>
            <a:ext cx="10070592" cy="4974335"/>
          </a:xfrm>
        </p:spPr>
        <p:txBody>
          <a:bodyPr>
            <a:noAutofit/>
          </a:bodyPr>
          <a:lstStyle/>
          <a:p>
            <a:pPr marL="457200" indent="-457200" algn="just">
              <a:buFont typeface="Wingdings" panose="05000000000000000000" pitchFamily="2" charset="2"/>
              <a:buChar char="q"/>
            </a:pPr>
            <a:r>
              <a:rPr lang="en-US" sz="3000" dirty="0">
                <a:solidFill>
                  <a:schemeClr val="tx1"/>
                </a:solidFill>
              </a:rPr>
              <a:t>A real estate specialist is interested in modeling house prices in a certain U.S. region. He suspects that house prices depend on such characteristics as the number of bedrooms, number of bathrooms, square footage of the house, type of heating (central/electrical/none), presence of air conditioner (A/C) (yes/no), and lot size. He obtains the </a:t>
            </a:r>
            <a:r>
              <a:rPr lang="en-US" sz="3000" dirty="0">
                <a:solidFill>
                  <a:schemeClr val="tx1"/>
                </a:solidFill>
                <a:hlinkClick r:id="rId2" action="ppaction://hlinkfile"/>
              </a:rPr>
              <a:t>data</a:t>
            </a:r>
            <a:r>
              <a:rPr lang="en-US" sz="3000" dirty="0">
                <a:solidFill>
                  <a:schemeClr val="tx1"/>
                </a:solidFill>
              </a:rPr>
              <a:t> on 30 houses currently on the market.</a:t>
            </a:r>
          </a:p>
          <a:p>
            <a:endParaRPr lang="en-US" sz="2000" dirty="0">
              <a:solidFill>
                <a:schemeClr val="tx1"/>
              </a:solidFill>
            </a:endParaRPr>
          </a:p>
          <a:p>
            <a:pPr marL="571500" indent="-571500">
              <a:buFont typeface="Wingdings" panose="05000000000000000000" pitchFamily="2" charset="2"/>
              <a:buChar char="q"/>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163266" y="6198311"/>
            <a:ext cx="683339" cy="365125"/>
          </a:xfrm>
        </p:spPr>
        <p:txBody>
          <a:bodyPr/>
          <a:lstStyle/>
          <a:p>
            <a:fld id="{3A98EE3D-8CD1-4C3F-BD1C-C98C9596463C}" type="slidenum">
              <a:rPr lang="en-US" sz="1800" smtClean="0">
                <a:solidFill>
                  <a:srgbClr val="00B0F0"/>
                </a:solidFill>
              </a:rPr>
              <a:t>22</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2370271" y="428264"/>
            <a:ext cx="7273601"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EXAMPLE</a:t>
            </a:r>
          </a:p>
        </p:txBody>
      </p:sp>
    </p:spTree>
    <p:extLst>
      <p:ext uri="{BB962C8B-B14F-4D97-AF65-F5344CB8AC3E}">
        <p14:creationId xmlns:p14="http://schemas.microsoft.com/office/powerpoint/2010/main" val="1847308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1011936" y="1377702"/>
            <a:ext cx="10431711" cy="4974335"/>
          </a:xfrm>
        </p:spPr>
        <p:txBody>
          <a:bodyPr>
            <a:noAutofit/>
          </a:bodyPr>
          <a:lstStyle/>
          <a:p>
            <a:pPr marL="457200" indent="-457200" algn="l">
              <a:buFont typeface="Wingdings" panose="05000000000000000000" pitchFamily="2" charset="2"/>
              <a:buChar char="q"/>
            </a:pPr>
            <a:r>
              <a:rPr lang="en-US" sz="2600" i="0" dirty="0">
                <a:solidFill>
                  <a:schemeClr val="tx1"/>
                </a:solidFill>
              </a:rPr>
              <a:t>Construct histogram for house prices.</a:t>
            </a:r>
          </a:p>
          <a:p>
            <a:pPr algn="l"/>
            <a:r>
              <a:rPr lang="en-US" sz="1600" dirty="0" err="1">
                <a:solidFill>
                  <a:schemeClr val="tx1"/>
                </a:solidFill>
                <a:latin typeface="Courier New" panose="02070309020205020404" pitchFamily="49" charset="0"/>
                <a:cs typeface="Courier New" panose="02070309020205020404" pitchFamily="49" charset="0"/>
              </a:rPr>
              <a:t>real.estate.data</a:t>
            </a:r>
            <a:r>
              <a:rPr lang="en-US" sz="1600" dirty="0">
                <a:solidFill>
                  <a:schemeClr val="tx1"/>
                </a:solidFill>
                <a:latin typeface="Courier New" panose="02070309020205020404" pitchFamily="49" charset="0"/>
                <a:cs typeface="Courier New" panose="02070309020205020404" pitchFamily="49" charset="0"/>
              </a:rPr>
              <a:t>&lt;- read.csv(file="./GammaExampleData.csv",  header=</a:t>
            </a:r>
            <a:r>
              <a:rPr lang="en-US" sz="1600" dirty="0" err="1">
                <a:solidFill>
                  <a:schemeClr val="tx1"/>
                </a:solidFill>
                <a:latin typeface="Courier New" panose="02070309020205020404" pitchFamily="49" charset="0"/>
                <a:cs typeface="Courier New" panose="02070309020205020404" pitchFamily="49" charset="0"/>
              </a:rPr>
              <a:t>TRUE,sep</a:t>
            </a:r>
            <a:r>
              <a:rPr lang="en-US" sz="1600" dirty="0">
                <a:solidFill>
                  <a:schemeClr val="tx1"/>
                </a:solidFill>
                <a:latin typeface="Courier New" panose="02070309020205020404" pitchFamily="49" charset="0"/>
                <a:cs typeface="Courier New" panose="02070309020205020404" pitchFamily="49" charset="0"/>
              </a:rPr>
              <a:t>=",")</a:t>
            </a:r>
          </a:p>
          <a:p>
            <a:pPr algn="l"/>
            <a:endParaRPr lang="en-US" sz="1600" dirty="0">
              <a:solidFill>
                <a:schemeClr val="tx1"/>
              </a:solidFill>
              <a:latin typeface="Courier New" panose="02070309020205020404" pitchFamily="49" charset="0"/>
              <a:cs typeface="Courier New" panose="02070309020205020404" pitchFamily="49" charset="0"/>
            </a:endParaRPr>
          </a:p>
          <a:p>
            <a:pPr algn="l"/>
            <a:r>
              <a:rPr lang="en-US" sz="1600" dirty="0">
                <a:solidFill>
                  <a:schemeClr val="tx1"/>
                </a:solidFill>
                <a:latin typeface="Courier New" panose="02070309020205020404" pitchFamily="49" charset="0"/>
                <a:cs typeface="Courier New" panose="02070309020205020404" pitchFamily="49" charset="0"/>
              </a:rPr>
              <a:t>#rescaling variables </a:t>
            </a:r>
          </a:p>
          <a:p>
            <a:pPr algn="l"/>
            <a:r>
              <a:rPr lang="en-US" sz="1600" dirty="0">
                <a:solidFill>
                  <a:schemeClr val="tx1"/>
                </a:solidFill>
                <a:latin typeface="Courier New" panose="02070309020205020404" pitchFamily="49" charset="0"/>
                <a:cs typeface="Courier New" panose="02070309020205020404" pitchFamily="49" charset="0"/>
              </a:rPr>
              <a:t>price10K&lt;- </a:t>
            </a:r>
            <a:r>
              <a:rPr lang="en-US" sz="1600" dirty="0" err="1">
                <a:solidFill>
                  <a:schemeClr val="tx1"/>
                </a:solidFill>
                <a:latin typeface="Courier New" panose="02070309020205020404" pitchFamily="49" charset="0"/>
                <a:cs typeface="Courier New" panose="02070309020205020404" pitchFamily="49" charset="0"/>
              </a:rPr>
              <a:t>real.estate.data$price</a:t>
            </a:r>
            <a:r>
              <a:rPr lang="en-US" sz="1600" dirty="0">
                <a:solidFill>
                  <a:schemeClr val="tx1"/>
                </a:solidFill>
                <a:latin typeface="Courier New" panose="02070309020205020404" pitchFamily="49" charset="0"/>
                <a:cs typeface="Courier New" panose="02070309020205020404" pitchFamily="49" charset="0"/>
              </a:rPr>
              <a:t>/10000</a:t>
            </a:r>
          </a:p>
          <a:p>
            <a:pPr algn="l"/>
            <a:r>
              <a:rPr lang="en-US" sz="1600" dirty="0" err="1">
                <a:solidFill>
                  <a:schemeClr val="tx1"/>
                </a:solidFill>
                <a:latin typeface="Courier New" panose="02070309020205020404" pitchFamily="49" charset="0"/>
                <a:cs typeface="Courier New" panose="02070309020205020404" pitchFamily="49" charset="0"/>
              </a:rPr>
              <a:t>sqftK</a:t>
            </a:r>
            <a:r>
              <a:rPr lang="en-US" sz="1600" dirty="0">
                <a:solidFill>
                  <a:schemeClr val="tx1"/>
                </a:solidFill>
                <a:latin typeface="Courier New" panose="02070309020205020404" pitchFamily="49" charset="0"/>
                <a:cs typeface="Courier New" panose="02070309020205020404" pitchFamily="49" charset="0"/>
              </a:rPr>
              <a:t>&lt;-</a:t>
            </a:r>
            <a:r>
              <a:rPr lang="en-US" sz="1600" dirty="0" err="1">
                <a:solidFill>
                  <a:schemeClr val="tx1"/>
                </a:solidFill>
                <a:latin typeface="Courier New" panose="02070309020205020404" pitchFamily="49" charset="0"/>
                <a:cs typeface="Courier New" panose="02070309020205020404" pitchFamily="49" charset="0"/>
              </a:rPr>
              <a:t>real.estate.data$sqft</a:t>
            </a:r>
            <a:r>
              <a:rPr lang="en-US" sz="1600" dirty="0">
                <a:solidFill>
                  <a:schemeClr val="tx1"/>
                </a:solidFill>
                <a:latin typeface="Courier New" panose="02070309020205020404" pitchFamily="49" charset="0"/>
                <a:cs typeface="Courier New" panose="02070309020205020404" pitchFamily="49" charset="0"/>
              </a:rPr>
              <a:t>/1000</a:t>
            </a:r>
          </a:p>
          <a:p>
            <a:pPr algn="l"/>
            <a:r>
              <a:rPr lang="en-US" sz="1600" dirty="0" err="1">
                <a:solidFill>
                  <a:schemeClr val="tx1"/>
                </a:solidFill>
                <a:latin typeface="Courier New" panose="02070309020205020404" pitchFamily="49" charset="0"/>
                <a:cs typeface="Courier New" panose="02070309020205020404" pitchFamily="49" charset="0"/>
              </a:rPr>
              <a:t>lotK</a:t>
            </a:r>
            <a:r>
              <a:rPr lang="en-US" sz="1600" dirty="0">
                <a:solidFill>
                  <a:schemeClr val="tx1"/>
                </a:solidFill>
                <a:latin typeface="Courier New" panose="02070309020205020404" pitchFamily="49" charset="0"/>
                <a:cs typeface="Courier New" panose="02070309020205020404" pitchFamily="49" charset="0"/>
              </a:rPr>
              <a:t>&lt;-</a:t>
            </a:r>
            <a:r>
              <a:rPr lang="en-US" sz="1600" dirty="0" err="1">
                <a:solidFill>
                  <a:schemeClr val="tx1"/>
                </a:solidFill>
                <a:latin typeface="Courier New" panose="02070309020205020404" pitchFamily="49" charset="0"/>
                <a:cs typeface="Courier New" panose="02070309020205020404" pitchFamily="49" charset="0"/>
              </a:rPr>
              <a:t>real.estate.data$lot</a:t>
            </a:r>
            <a:r>
              <a:rPr lang="en-US" sz="1600" dirty="0">
                <a:solidFill>
                  <a:schemeClr val="tx1"/>
                </a:solidFill>
                <a:latin typeface="Courier New" panose="02070309020205020404" pitchFamily="49" charset="0"/>
                <a:cs typeface="Courier New" panose="02070309020205020404" pitchFamily="49" charset="0"/>
              </a:rPr>
              <a:t>/1000</a:t>
            </a:r>
          </a:p>
          <a:p>
            <a:pPr algn="l"/>
            <a:endParaRPr lang="en-US" sz="1600" dirty="0">
              <a:solidFill>
                <a:schemeClr val="tx1"/>
              </a:solidFill>
              <a:latin typeface="Courier New" panose="02070309020205020404" pitchFamily="49" charset="0"/>
              <a:cs typeface="Courier New" panose="02070309020205020404" pitchFamily="49" charset="0"/>
            </a:endParaRPr>
          </a:p>
          <a:p>
            <a:pPr algn="l"/>
            <a:r>
              <a:rPr lang="en-US" sz="1600" dirty="0">
                <a:solidFill>
                  <a:schemeClr val="tx1"/>
                </a:solidFill>
                <a:latin typeface="Courier New" panose="02070309020205020404" pitchFamily="49" charset="0"/>
                <a:cs typeface="Courier New" panose="02070309020205020404" pitchFamily="49" charset="0"/>
              </a:rPr>
              <a:t>#plotting histogram with fitted normal density</a:t>
            </a:r>
          </a:p>
          <a:p>
            <a:pPr algn="l"/>
            <a:r>
              <a:rPr lang="en-US" sz="1600" dirty="0" err="1">
                <a:solidFill>
                  <a:schemeClr val="tx1"/>
                </a:solidFill>
                <a:latin typeface="Courier New" panose="02070309020205020404" pitchFamily="49" charset="0"/>
                <a:cs typeface="Courier New" panose="02070309020205020404" pitchFamily="49" charset="0"/>
              </a:rPr>
              <a:t>install.packages</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rcompanion</a:t>
            </a:r>
            <a:r>
              <a:rPr lang="en-US" sz="1600" dirty="0">
                <a:solidFill>
                  <a:schemeClr val="tx1"/>
                </a:solidFill>
                <a:latin typeface="Courier New" panose="02070309020205020404" pitchFamily="49" charset="0"/>
                <a:cs typeface="Courier New" panose="02070309020205020404" pitchFamily="49" charset="0"/>
              </a:rPr>
              <a:t>")</a:t>
            </a:r>
          </a:p>
          <a:p>
            <a:pPr algn="l"/>
            <a:r>
              <a:rPr lang="en-US" sz="1600" dirty="0">
                <a:solidFill>
                  <a:schemeClr val="tx1"/>
                </a:solidFill>
                <a:latin typeface="Courier New" panose="02070309020205020404" pitchFamily="49" charset="0"/>
                <a:cs typeface="Courier New" panose="02070309020205020404" pitchFamily="49" charset="0"/>
              </a:rPr>
              <a:t>library(</a:t>
            </a:r>
            <a:r>
              <a:rPr lang="en-US" sz="1600" dirty="0" err="1">
                <a:solidFill>
                  <a:schemeClr val="tx1"/>
                </a:solidFill>
                <a:latin typeface="Courier New" panose="02070309020205020404" pitchFamily="49" charset="0"/>
                <a:cs typeface="Courier New" panose="02070309020205020404" pitchFamily="49" charset="0"/>
              </a:rPr>
              <a:t>rcompanion</a:t>
            </a:r>
            <a:r>
              <a:rPr lang="en-US" sz="1600" dirty="0">
                <a:solidFill>
                  <a:schemeClr val="tx1"/>
                </a:solidFill>
                <a:latin typeface="Courier New" panose="02070309020205020404" pitchFamily="49" charset="0"/>
                <a:cs typeface="Courier New" panose="02070309020205020404" pitchFamily="49" charset="0"/>
              </a:rPr>
              <a:t>)</a:t>
            </a:r>
          </a:p>
          <a:p>
            <a:pPr algn="l"/>
            <a:r>
              <a:rPr lang="en-US" sz="1600" dirty="0" err="1">
                <a:solidFill>
                  <a:schemeClr val="tx1"/>
                </a:solidFill>
                <a:latin typeface="Courier New" panose="02070309020205020404" pitchFamily="49" charset="0"/>
                <a:cs typeface="Courier New" panose="02070309020205020404" pitchFamily="49" charset="0"/>
              </a:rPr>
              <a:t>plotNormalHistogram</a:t>
            </a:r>
            <a:r>
              <a:rPr lang="en-US" sz="1600" dirty="0">
                <a:solidFill>
                  <a:schemeClr val="tx1"/>
                </a:solidFill>
                <a:latin typeface="Courier New" panose="02070309020205020404" pitchFamily="49" charset="0"/>
                <a:cs typeface="Courier New" panose="02070309020205020404" pitchFamily="49" charset="0"/>
              </a:rPr>
              <a:t>(price10K)</a:t>
            </a:r>
          </a:p>
          <a:p>
            <a:endParaRPr lang="en-US" sz="2400" dirty="0">
              <a:solidFill>
                <a:schemeClr val="tx1"/>
              </a:solidFill>
            </a:endParaRP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082529" y="6273135"/>
            <a:ext cx="683339" cy="365125"/>
          </a:xfrm>
        </p:spPr>
        <p:txBody>
          <a:bodyPr/>
          <a:lstStyle/>
          <a:p>
            <a:fld id="{3A98EE3D-8CD1-4C3F-BD1C-C98C9596463C}" type="slidenum">
              <a:rPr lang="en-US" sz="1800" smtClean="0">
                <a:solidFill>
                  <a:srgbClr val="00B0F0"/>
                </a:solidFill>
              </a:rPr>
              <a:t>23</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626559" y="390916"/>
            <a:ext cx="8248962"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EXAMPLE (CONT.)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238" y="2498212"/>
            <a:ext cx="4709945" cy="2733313"/>
          </a:xfrm>
          <a:prstGeom prst="rect">
            <a:avLst/>
          </a:prstGeom>
        </p:spPr>
      </p:pic>
    </p:spTree>
    <p:extLst>
      <p:ext uri="{BB962C8B-B14F-4D97-AF65-F5344CB8AC3E}">
        <p14:creationId xmlns:p14="http://schemas.microsoft.com/office/powerpoint/2010/main" val="199321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1011937" y="1377702"/>
            <a:ext cx="10070592" cy="4974335"/>
          </a:xfrm>
        </p:spPr>
        <p:txBody>
          <a:bodyPr>
            <a:noAutofit/>
          </a:bodyPr>
          <a:lstStyle/>
          <a:p>
            <a:pPr marL="457200" indent="-457200" algn="l">
              <a:buFont typeface="Wingdings" panose="05000000000000000000" pitchFamily="2" charset="2"/>
              <a:buChar char="q"/>
            </a:pPr>
            <a:r>
              <a:rPr lang="en-US" sz="2800" i="0" dirty="0">
                <a:solidFill>
                  <a:schemeClr val="tx1"/>
                </a:solidFill>
              </a:rPr>
              <a:t>Fit a gamma regression model.</a:t>
            </a:r>
          </a:p>
          <a:p>
            <a:pPr algn="l"/>
            <a:endParaRPr lang="en-US" i="0" dirty="0">
              <a:solidFill>
                <a:schemeClr val="tx1"/>
              </a:solidFill>
            </a:endParaRPr>
          </a:p>
          <a:p>
            <a:pPr algn="l"/>
            <a:r>
              <a:rPr lang="en-US" sz="1800" i="0" dirty="0">
                <a:solidFill>
                  <a:schemeClr val="tx1"/>
                </a:solidFill>
                <a:latin typeface="Courier New" panose="02070309020205020404" pitchFamily="49" charset="0"/>
                <a:cs typeface="Courier New" panose="02070309020205020404" pitchFamily="49" charset="0"/>
              </a:rPr>
              <a:t>summary(</a:t>
            </a:r>
            <a:r>
              <a:rPr lang="en-US" sz="1800" i="0" dirty="0" err="1">
                <a:solidFill>
                  <a:schemeClr val="tx1"/>
                </a:solidFill>
                <a:latin typeface="Courier New" panose="02070309020205020404" pitchFamily="49" charset="0"/>
                <a:cs typeface="Courier New" panose="02070309020205020404" pitchFamily="49" charset="0"/>
              </a:rPr>
              <a:t>fitted.model</a:t>
            </a:r>
            <a:r>
              <a:rPr lang="en-US" sz="1800" i="0" dirty="0">
                <a:solidFill>
                  <a:schemeClr val="tx1"/>
                </a:solidFill>
                <a:latin typeface="Courier New" panose="02070309020205020404" pitchFamily="49" charset="0"/>
                <a:cs typeface="Courier New" panose="02070309020205020404" pitchFamily="49" charset="0"/>
              </a:rPr>
              <a:t>&lt;- </a:t>
            </a:r>
            <a:r>
              <a:rPr lang="en-US" sz="1800" i="0" dirty="0" err="1">
                <a:solidFill>
                  <a:schemeClr val="tx1"/>
                </a:solidFill>
                <a:latin typeface="Courier New" panose="02070309020205020404" pitchFamily="49" charset="0"/>
                <a:cs typeface="Courier New" panose="02070309020205020404" pitchFamily="49" charset="0"/>
              </a:rPr>
              <a:t>glm</a:t>
            </a:r>
            <a:r>
              <a:rPr lang="en-US" sz="1800" i="0" dirty="0">
                <a:solidFill>
                  <a:schemeClr val="tx1"/>
                </a:solidFill>
                <a:latin typeface="Courier New" panose="02070309020205020404" pitchFamily="49" charset="0"/>
                <a:cs typeface="Courier New" panose="02070309020205020404" pitchFamily="49" charset="0"/>
              </a:rPr>
              <a:t>(price10K ~ beds + baths + </a:t>
            </a:r>
            <a:r>
              <a:rPr lang="en-US" sz="1800" i="0" dirty="0" err="1">
                <a:solidFill>
                  <a:schemeClr val="tx1"/>
                </a:solidFill>
                <a:latin typeface="Courier New" panose="02070309020205020404" pitchFamily="49" charset="0"/>
                <a:cs typeface="Courier New" panose="02070309020205020404" pitchFamily="49" charset="0"/>
              </a:rPr>
              <a:t>sqftK</a:t>
            </a:r>
            <a:r>
              <a:rPr lang="en-US" sz="1800" i="0" dirty="0">
                <a:solidFill>
                  <a:schemeClr val="tx1"/>
                </a:solidFill>
                <a:latin typeface="Courier New" panose="02070309020205020404" pitchFamily="49" charset="0"/>
                <a:cs typeface="Courier New" panose="02070309020205020404" pitchFamily="49" charset="0"/>
              </a:rPr>
              <a:t> + </a:t>
            </a:r>
            <a:r>
              <a:rPr lang="en-US" sz="1800" i="0" dirty="0" err="1">
                <a:solidFill>
                  <a:schemeClr val="tx1"/>
                </a:solidFill>
                <a:latin typeface="Courier New" panose="02070309020205020404" pitchFamily="49" charset="0"/>
                <a:cs typeface="Courier New" panose="02070309020205020404" pitchFamily="49" charset="0"/>
              </a:rPr>
              <a:t>heating.rel</a:t>
            </a:r>
            <a:r>
              <a:rPr lang="en-US" sz="1800" i="0" dirty="0">
                <a:solidFill>
                  <a:schemeClr val="tx1"/>
                </a:solidFill>
                <a:latin typeface="Courier New" panose="02070309020205020404" pitchFamily="49" charset="0"/>
                <a:cs typeface="Courier New" panose="02070309020205020404" pitchFamily="49" charset="0"/>
              </a:rPr>
              <a:t> + </a:t>
            </a:r>
            <a:r>
              <a:rPr lang="en-US" sz="1800" i="0" dirty="0" err="1">
                <a:solidFill>
                  <a:schemeClr val="tx1"/>
                </a:solidFill>
                <a:latin typeface="Courier New" panose="02070309020205020404" pitchFamily="49" charset="0"/>
                <a:cs typeface="Courier New" panose="02070309020205020404" pitchFamily="49" charset="0"/>
              </a:rPr>
              <a:t>AC.rel</a:t>
            </a:r>
            <a:r>
              <a:rPr lang="en-US" sz="1800" i="0" dirty="0">
                <a:solidFill>
                  <a:schemeClr val="tx1"/>
                </a:solidFill>
                <a:latin typeface="Courier New" panose="02070309020205020404" pitchFamily="49" charset="0"/>
                <a:cs typeface="Courier New" panose="02070309020205020404" pitchFamily="49" charset="0"/>
              </a:rPr>
              <a:t> + </a:t>
            </a:r>
            <a:r>
              <a:rPr lang="en-US" sz="1800" i="0" dirty="0" err="1">
                <a:solidFill>
                  <a:schemeClr val="tx1"/>
                </a:solidFill>
                <a:latin typeface="Courier New" panose="02070309020205020404" pitchFamily="49" charset="0"/>
                <a:cs typeface="Courier New" panose="02070309020205020404" pitchFamily="49" charset="0"/>
              </a:rPr>
              <a:t>lotK</a:t>
            </a:r>
            <a:r>
              <a:rPr lang="en-US" sz="1800" i="0" dirty="0">
                <a:solidFill>
                  <a:schemeClr val="tx1"/>
                </a:solidFill>
                <a:latin typeface="Courier New" panose="02070309020205020404" pitchFamily="49" charset="0"/>
                <a:cs typeface="Courier New" panose="02070309020205020404" pitchFamily="49" charset="0"/>
              </a:rPr>
              <a:t>, data=</a:t>
            </a:r>
            <a:r>
              <a:rPr lang="en-US" sz="1800" i="0" dirty="0" err="1">
                <a:solidFill>
                  <a:schemeClr val="tx1"/>
                </a:solidFill>
                <a:latin typeface="Courier New" panose="02070309020205020404" pitchFamily="49" charset="0"/>
                <a:cs typeface="Courier New" panose="02070309020205020404" pitchFamily="49" charset="0"/>
              </a:rPr>
              <a:t>real.estate.data</a:t>
            </a:r>
            <a:r>
              <a:rPr lang="en-US" sz="1800" i="0" dirty="0">
                <a:solidFill>
                  <a:schemeClr val="tx1"/>
                </a:solidFill>
                <a:latin typeface="Courier New" panose="02070309020205020404" pitchFamily="49" charset="0"/>
                <a:cs typeface="Courier New" panose="02070309020205020404" pitchFamily="49" charset="0"/>
              </a:rPr>
              <a:t>, family=Gamma(link=log)))</a:t>
            </a:r>
          </a:p>
          <a:p>
            <a:pPr algn="l"/>
            <a:endParaRPr lang="en-US" sz="2400" dirty="0">
              <a:solidFill>
                <a:schemeClr val="tx1"/>
              </a:solidFill>
            </a:endParaRPr>
          </a:p>
          <a:p>
            <a:pPr algn="l"/>
            <a:endParaRPr lang="en-US" sz="2400" dirty="0">
              <a:solidFill>
                <a:schemeClr val="tx1"/>
              </a:solidFill>
            </a:endParaRP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031519" y="6169474"/>
            <a:ext cx="683339" cy="365125"/>
          </a:xfrm>
        </p:spPr>
        <p:txBody>
          <a:bodyPr/>
          <a:lstStyle/>
          <a:p>
            <a:fld id="{3A98EE3D-8CD1-4C3F-BD1C-C98C9596463C}" type="slidenum">
              <a:rPr lang="en-US" sz="1800" smtClean="0">
                <a:solidFill>
                  <a:srgbClr val="00B0F0"/>
                </a:solidFill>
              </a:rPr>
              <a:t>24</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626559" y="390916"/>
            <a:ext cx="8248962"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EXAMPLE (CONT.)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820" y="5790370"/>
            <a:ext cx="7173327" cy="47631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772" y="3099810"/>
            <a:ext cx="6706536" cy="2419688"/>
          </a:xfrm>
          <a:prstGeom prst="rect">
            <a:avLst/>
          </a:prstGeom>
        </p:spPr>
      </p:pic>
      <p:sp>
        <p:nvSpPr>
          <p:cNvPr id="9" name="Oval 8"/>
          <p:cNvSpPr/>
          <p:nvPr/>
        </p:nvSpPr>
        <p:spPr>
          <a:xfrm>
            <a:off x="4047744" y="3185160"/>
            <a:ext cx="1572767" cy="25995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F6DD067-ABAC-402E-8325-A39938F9D7EC}"/>
              </a:ext>
            </a:extLst>
          </p:cNvPr>
          <p:cNvSpPr/>
          <p:nvPr/>
        </p:nvSpPr>
        <p:spPr>
          <a:xfrm rot="5400000">
            <a:off x="7782646" y="5344566"/>
            <a:ext cx="998884" cy="1246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941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609600" y="1382020"/>
                <a:ext cx="11082527" cy="4974335"/>
              </a:xfrm>
            </p:spPr>
            <p:txBody>
              <a:bodyPr>
                <a:noAutofit/>
              </a:bodyPr>
              <a:lstStyle/>
              <a:p>
                <a:pPr marL="457200" indent="-457200" algn="l">
                  <a:buFont typeface="Wingdings" panose="05000000000000000000" pitchFamily="2" charset="2"/>
                  <a:buChar char="q"/>
                </a:pPr>
                <a:r>
                  <a:rPr lang="en-US" sz="2600" i="0" dirty="0">
                    <a:solidFill>
                      <a:schemeClr val="tx1"/>
                    </a:solidFill>
                  </a:rPr>
                  <a:t>Fitted gamma regression model is</a:t>
                </a:r>
                <a:endParaRPr lang="en-US" sz="1200" i="1" dirty="0">
                  <a:solidFill>
                    <a:schemeClr val="tx1"/>
                  </a:solidFill>
                  <a:latin typeface="Cambria Math"/>
                </a:endParaRPr>
              </a:p>
              <a:p>
                <a:pPr algn="l"/>
                <a:r>
                  <a:rPr lang="en-US" sz="2000" dirty="0">
                    <a:solidFill>
                      <a:schemeClr val="tx1"/>
                    </a:solidFill>
                  </a:rPr>
                  <a:t>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b="0" i="1" smtClean="0">
                            <a:solidFill>
                              <a:schemeClr val="tx1"/>
                            </a:solidFill>
                            <a:latin typeface="Cambria Math"/>
                          </a:rPr>
                          <m:t>𝐸</m:t>
                        </m:r>
                      </m:e>
                    </m:acc>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a:rPr>
                          <m:t>𝑝𝑟𝑖𝑐𝑒</m:t>
                        </m:r>
                        <m:r>
                          <a:rPr lang="en-US" sz="2000" b="0" i="1" smtClean="0">
                            <a:solidFill>
                              <a:schemeClr val="tx1"/>
                            </a:solidFill>
                            <a:latin typeface="Cambria Math"/>
                          </a:rPr>
                          <m:t>10</m:t>
                        </m:r>
                        <m:r>
                          <a:rPr lang="en-US" sz="2000" b="0" i="1" smtClean="0">
                            <a:solidFill>
                              <a:schemeClr val="tx1"/>
                            </a:solidFill>
                            <a:latin typeface="Cambria Math"/>
                          </a:rPr>
                          <m:t>𝐾</m:t>
                        </m:r>
                      </m:e>
                    </m:d>
                    <m:r>
                      <a:rPr lang="en-US" sz="2000" b="0" i="1" smtClean="0">
                        <a:solidFill>
                          <a:schemeClr val="tx1"/>
                        </a:solidFill>
                        <a:latin typeface="Cambria Math"/>
                      </a:rPr>
                      <m:t>=</m:t>
                    </m:r>
                    <m:r>
                      <m:rPr>
                        <m:sty m:val="p"/>
                      </m:rPr>
                      <a:rPr lang="en-US" sz="2000" b="0" i="0" smtClean="0">
                        <a:solidFill>
                          <a:schemeClr val="tx1"/>
                        </a:solidFill>
                        <a:latin typeface="Cambria Math"/>
                      </a:rPr>
                      <m:t>exp</m:t>
                    </m:r>
                    <m:r>
                      <a:rPr lang="en-US" sz="2000" b="0" i="1" smtClean="0">
                        <a:solidFill>
                          <a:schemeClr val="tx1"/>
                        </a:solidFill>
                        <a:latin typeface="Cambria Math"/>
                      </a:rPr>
                      <m:t>⁡{3.7668+0.0091</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a:rPr>
                      <m:t>𝑏𝑒𝑑𝑠</m:t>
                    </m:r>
                    <m:r>
                      <a:rPr lang="en-US" sz="2000" b="0" i="1" smtClean="0">
                        <a:solidFill>
                          <a:schemeClr val="tx1"/>
                        </a:solidFill>
                        <a:latin typeface="Cambria Math"/>
                      </a:rPr>
                      <m:t>+0.0295∙</m:t>
                    </m:r>
                    <m:r>
                      <a:rPr lang="en-US" sz="2000" b="0" i="1" smtClean="0">
                        <a:solidFill>
                          <a:schemeClr val="tx1"/>
                        </a:solidFill>
                        <a:latin typeface="Cambria Math"/>
                      </a:rPr>
                      <m:t>𝑏𝑎𝑡h𝑠</m:t>
                    </m:r>
                    <m:r>
                      <a:rPr lang="en-US" sz="2000" b="0" i="1" smtClean="0">
                        <a:solidFill>
                          <a:schemeClr val="tx1"/>
                        </a:solidFill>
                        <a:latin typeface="Cambria Math"/>
                      </a:rPr>
                      <m:t>+0.1165∙</m:t>
                    </m:r>
                    <m:r>
                      <a:rPr lang="en-US" sz="2000" b="0" i="1" smtClean="0">
                        <a:solidFill>
                          <a:schemeClr val="tx1"/>
                        </a:solidFill>
                        <a:latin typeface="Cambria Math"/>
                      </a:rPr>
                      <m:t>𝑠𝑞𝑓𝑡𝐾</m:t>
                    </m:r>
                    <m:r>
                      <a:rPr lang="en-US" sz="2000" b="0" i="1" smtClean="0">
                        <a:solidFill>
                          <a:schemeClr val="tx1"/>
                        </a:solidFill>
                        <a:latin typeface="Cambria Math"/>
                      </a:rPr>
                      <m:t>−0.0722∙   </m:t>
                    </m:r>
                    <m:r>
                      <a:rPr lang="en-US" sz="2000" b="0" i="1" smtClean="0">
                        <a:solidFill>
                          <a:schemeClr val="tx1"/>
                        </a:solidFill>
                        <a:latin typeface="Cambria Math"/>
                      </a:rPr>
                      <m:t>𝑒𝑙𝑒𝑐𝑡𝑟𝑖𝑐</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a:rPr>
                      <m:t>h𝑒𝑎𝑡𝑒𝑟</m:t>
                    </m:r>
                    <m:r>
                      <a:rPr lang="en-US" sz="2000" b="0" i="1" smtClean="0">
                        <a:solidFill>
                          <a:schemeClr val="tx1"/>
                        </a:solidFill>
                        <a:latin typeface="Cambria Math"/>
                      </a:rPr>
                      <m:t>−0.1206∙</m:t>
                    </m:r>
                    <m:r>
                      <a:rPr lang="en-US" sz="2000" b="0" i="1" smtClean="0">
                        <a:solidFill>
                          <a:schemeClr val="tx1"/>
                        </a:solidFill>
                        <a:latin typeface="Cambria Math"/>
                      </a:rPr>
                      <m:t>𝑛𝑜</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a:rPr>
                      <m:t>h𝑒𝑎𝑡𝑒𝑟</m:t>
                    </m:r>
                    <m:r>
                      <a:rPr lang="en-US" sz="2000" b="0" i="1" smtClean="0">
                        <a:solidFill>
                          <a:schemeClr val="tx1"/>
                        </a:solidFill>
                        <a:latin typeface="Cambria Math"/>
                      </a:rPr>
                      <m:t>+0.1292∙</m:t>
                    </m:r>
                    <m:r>
                      <a:rPr lang="en-US" sz="2000" b="0" i="1" smtClean="0">
                        <a:solidFill>
                          <a:schemeClr val="tx1"/>
                        </a:solidFill>
                        <a:latin typeface="Cambria Math"/>
                      </a:rPr>
                      <m:t>𝐴</m:t>
                    </m:r>
                    <m:r>
                      <a:rPr lang="en-US" sz="2000" b="0" i="1" smtClean="0">
                        <a:solidFill>
                          <a:schemeClr val="tx1"/>
                        </a:solidFill>
                        <a:latin typeface="Cambria Math"/>
                      </a:rPr>
                      <m:t>/</m:t>
                    </m:r>
                    <m:r>
                      <a:rPr lang="en-US" sz="2000" b="0" i="1" smtClean="0">
                        <a:solidFill>
                          <a:schemeClr val="tx1"/>
                        </a:solidFill>
                        <a:latin typeface="Cambria Math"/>
                      </a:rPr>
                      <m:t>𝐶</m:t>
                    </m:r>
                    <m:r>
                      <a:rPr lang="en-US" sz="2000" b="0" i="1" smtClean="0">
                        <a:solidFill>
                          <a:schemeClr val="tx1"/>
                        </a:solidFill>
                        <a:latin typeface="Cambria Math"/>
                      </a:rPr>
                      <m:t>+</m:t>
                    </m:r>
                  </m:oMath>
                </a14:m>
                <a:r>
                  <a:rPr lang="en-US" sz="2000" b="0" dirty="0">
                    <a:solidFill>
                      <a:schemeClr val="tx1"/>
                    </a:solidFill>
                  </a:rPr>
                  <a:t> </a:t>
                </a:r>
                <a14:m>
                  <m:oMath xmlns:m="http://schemas.openxmlformats.org/officeDocument/2006/math">
                    <m:r>
                      <a:rPr lang="en-US" sz="2000" b="0" i="1" smtClean="0">
                        <a:solidFill>
                          <a:schemeClr val="tx1"/>
                        </a:solidFill>
                        <a:latin typeface="Cambria Math"/>
                      </a:rPr>
                      <m:t>0.0303</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a:rPr>
                      <m:t>𝑙𝑜𝑡𝐾</m:t>
                    </m:r>
                  </m:oMath>
                </a14:m>
                <a:r>
                  <a:rPr lang="en-US" sz="2000" i="0" dirty="0">
                    <a:solidFill>
                      <a:schemeClr val="tx1"/>
                    </a:solidFill>
                  </a:rPr>
                  <a:t>}, </a:t>
                </a:r>
                <a:r>
                  <a:rPr lang="en-US" sz="2600" i="0" dirty="0">
                    <a:solidFill>
                      <a:schemeClr val="tx1"/>
                    </a:solidFill>
                  </a:rPr>
                  <a:t>and</a:t>
                </a:r>
                <a:r>
                  <a:rPr lang="en-US" sz="2000" i="0" dirty="0">
                    <a:solidFill>
                      <a:schemeClr val="tx1"/>
                    </a:solidFill>
                  </a:rPr>
                  <a:t>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i="1" smtClean="0">
                            <a:solidFill>
                              <a:schemeClr val="tx1"/>
                            </a:solidFill>
                            <a:latin typeface="Cambria Math"/>
                            <a:ea typeface="Cambria Math"/>
                          </a:rPr>
                          <m:t>𝛼</m:t>
                        </m:r>
                      </m:e>
                    </m:acc>
                    <m:r>
                      <a:rPr lang="en-US" sz="2000" b="0" i="1" smtClean="0">
                        <a:solidFill>
                          <a:schemeClr val="tx1"/>
                        </a:solidFill>
                        <a:latin typeface="Cambria Math"/>
                      </a:rPr>
                      <m:t>=</m:t>
                    </m:r>
                  </m:oMath>
                </a14:m>
                <a:r>
                  <a:rPr lang="en-US" sz="2000" dirty="0">
                    <a:effectLst/>
                  </a:rPr>
                  <a:t> </a:t>
                </a:r>
                <a:r>
                  <a:rPr lang="en-US" sz="2000" dirty="0">
                    <a:solidFill>
                      <a:schemeClr val="tx1"/>
                    </a:solidFill>
                    <a:effectLst/>
                  </a:rPr>
                  <a:t>0.0123.</a:t>
                </a:r>
              </a:p>
              <a:p>
                <a:pPr algn="l"/>
                <a:endParaRPr lang="en-US" sz="800" i="0" dirty="0">
                  <a:solidFill>
                    <a:schemeClr val="tx1"/>
                  </a:solidFill>
                </a:endParaRPr>
              </a:p>
              <a:p>
                <a:pPr marL="457200" indent="-457200" algn="l">
                  <a:buFont typeface="Wingdings" panose="05000000000000000000" pitchFamily="2" charset="2"/>
                  <a:buChar char="q"/>
                </a:pPr>
                <a:r>
                  <a:rPr lang="en-US" sz="2600" i="0" dirty="0">
                    <a:solidFill>
                      <a:schemeClr val="tx1"/>
                    </a:solidFill>
                  </a:rPr>
                  <a:t>Interpretation of the estimated coefficients. </a:t>
                </a:r>
                <a:r>
                  <a:rPr lang="en-US" sz="2600" dirty="0">
                    <a:solidFill>
                      <a:schemeClr val="tx1"/>
                    </a:solidFill>
                  </a:rPr>
                  <a:t>For example, </a:t>
                </a:r>
              </a:p>
              <a:p>
                <a:pPr marL="457200" indent="-457200" algn="l">
                  <a:buFont typeface="Wingdings" panose="05000000000000000000" pitchFamily="2" charset="2"/>
                  <a:buChar char="q"/>
                </a:pPr>
                <a:endParaRPr lang="en-US" sz="1200" dirty="0">
                  <a:solidFill>
                    <a:schemeClr val="tx1"/>
                  </a:solidFill>
                </a:endParaRPr>
              </a:p>
              <a:p>
                <a:pPr marL="744538" indent="-403225" algn="l">
                  <a:buFont typeface="Wingdings" panose="05000000000000000000" pitchFamily="2" charset="2"/>
                  <a:buChar char="§"/>
                </a:pPr>
                <a:r>
                  <a:rPr lang="en-US" sz="2600" dirty="0">
                    <a:solidFill>
                      <a:schemeClr val="tx1"/>
                    </a:solidFill>
                  </a:rPr>
                  <a:t>As the number of bedrooms increases by one, the estimated mean house price increases by </a:t>
                </a:r>
                <a14:m>
                  <m:oMath xmlns:m="http://schemas.openxmlformats.org/officeDocument/2006/math">
                    <m:d>
                      <m:dPr>
                        <m:ctrlPr>
                          <a:rPr lang="en-US" sz="2600" b="0" i="1" smtClean="0">
                            <a:solidFill>
                              <a:schemeClr val="tx1"/>
                            </a:solidFill>
                            <a:latin typeface="Cambria Math" panose="02040503050406030204" pitchFamily="18" charset="0"/>
                          </a:rPr>
                        </m:ctrlPr>
                      </m:dPr>
                      <m:e>
                        <m:func>
                          <m:funcPr>
                            <m:ctrlPr>
                              <a:rPr lang="en-US" sz="2600" b="0" i="1" smtClean="0">
                                <a:solidFill>
                                  <a:schemeClr val="tx1"/>
                                </a:solidFill>
                                <a:latin typeface="Cambria Math" panose="02040503050406030204" pitchFamily="18" charset="0"/>
                              </a:rPr>
                            </m:ctrlPr>
                          </m:funcPr>
                          <m:fName>
                            <m:r>
                              <m:rPr>
                                <m:sty m:val="p"/>
                              </m:rPr>
                              <a:rPr lang="en-US" sz="2600" b="0" i="0" smtClean="0">
                                <a:solidFill>
                                  <a:schemeClr val="tx1"/>
                                </a:solidFill>
                                <a:latin typeface="Cambria Math" panose="02040503050406030204" pitchFamily="18" charset="0"/>
                              </a:rPr>
                              <m:t>exp</m:t>
                            </m:r>
                          </m:fName>
                          <m:e>
                            <m:r>
                              <a:rPr lang="en-US" sz="2600" b="0" i="1" smtClean="0">
                                <a:solidFill>
                                  <a:schemeClr val="tx1"/>
                                </a:solidFill>
                                <a:latin typeface="Cambria Math" panose="02040503050406030204" pitchFamily="18" charset="0"/>
                              </a:rPr>
                              <m:t>(0.0091)</m:t>
                            </m:r>
                          </m:e>
                        </m:func>
                        <m:r>
                          <a:rPr lang="en-US" sz="2600" b="0" i="1" smtClean="0">
                            <a:solidFill>
                              <a:schemeClr val="tx1"/>
                            </a:solidFill>
                            <a:latin typeface="Cambria Math" panose="02040503050406030204" pitchFamily="18" charset="0"/>
                          </a:rPr>
                          <m:t>−1</m:t>
                        </m:r>
                      </m:e>
                    </m:d>
                    <m:r>
                      <a:rPr lang="en-US" sz="2600" b="0" i="1" smtClean="0">
                        <a:solidFill>
                          <a:schemeClr val="tx1"/>
                        </a:solidFill>
                        <a:latin typeface="Cambria Math" panose="02040503050406030204" pitchFamily="18" charset="0"/>
                        <a:ea typeface="Cambria Math" panose="02040503050406030204" pitchFamily="18" charset="0"/>
                      </a:rPr>
                      <m:t>∙100%=0.91%.</m:t>
                    </m:r>
                  </m:oMath>
                </a14:m>
                <a:r>
                  <a:rPr lang="en-US" sz="2600" dirty="0">
                    <a:solidFill>
                      <a:schemeClr val="tx1"/>
                    </a:solidFill>
                  </a:rPr>
                  <a:t> </a:t>
                </a:r>
                <a:endParaRPr lang="en-US" sz="2600" i="0" dirty="0">
                  <a:solidFill>
                    <a:schemeClr val="tx1"/>
                  </a:solidFill>
                </a:endParaRPr>
              </a:p>
              <a:p>
                <a:pPr algn="l"/>
                <a:endParaRPr lang="en-US" sz="800" i="0" dirty="0">
                  <a:solidFill>
                    <a:schemeClr val="tx1"/>
                  </a:solidFill>
                </a:endParaRPr>
              </a:p>
              <a:p>
                <a:pPr marL="744538" indent="-403225" algn="l">
                  <a:buFont typeface="Wingdings" panose="05000000000000000000" pitchFamily="2" charset="2"/>
                  <a:buChar char="§"/>
                </a:pPr>
                <a:r>
                  <a:rPr lang="en-US" sz="2600" dirty="0">
                    <a:solidFill>
                      <a:schemeClr val="tx1"/>
                    </a:solidFill>
                  </a:rPr>
                  <a:t>The estimated average price for air-conditioned houses is</a:t>
                </a:r>
                <a14:m>
                  <m:oMath xmlns:m="http://schemas.openxmlformats.org/officeDocument/2006/math">
                    <m:func>
                      <m:funcPr>
                        <m:ctrlPr>
                          <a:rPr lang="en-US" sz="2600" b="0" i="1" smtClean="0">
                            <a:solidFill>
                              <a:schemeClr val="tx1"/>
                            </a:solidFill>
                            <a:latin typeface="Cambria Math" panose="02040503050406030204" pitchFamily="18" charset="0"/>
                          </a:rPr>
                        </m:ctrlPr>
                      </m:funcPr>
                      <m:fName>
                        <m:r>
                          <a:rPr lang="en-US" sz="2600" b="0" i="0" smtClean="0">
                            <a:solidFill>
                              <a:schemeClr val="tx1"/>
                            </a:solidFill>
                            <a:latin typeface="Cambria Math" panose="02040503050406030204" pitchFamily="18" charset="0"/>
                          </a:rPr>
                          <m:t> </m:t>
                        </m:r>
                        <m:r>
                          <m:rPr>
                            <m:sty m:val="p"/>
                          </m:rPr>
                          <a:rPr lang="en-US" sz="2600" b="0" i="0" smtClean="0">
                            <a:solidFill>
                              <a:schemeClr val="tx1"/>
                            </a:solidFill>
                            <a:latin typeface="Cambria Math" panose="02040503050406030204" pitchFamily="18" charset="0"/>
                          </a:rPr>
                          <m:t>exp</m:t>
                        </m:r>
                      </m:fName>
                      <m:e>
                        <m:r>
                          <a:rPr lang="en-US" sz="2600" b="0" i="1" smtClean="0">
                            <a:solidFill>
                              <a:schemeClr val="tx1"/>
                            </a:solidFill>
                            <a:latin typeface="Cambria Math" panose="02040503050406030204" pitchFamily="18" charset="0"/>
                          </a:rPr>
                          <m:t>(0.1292)</m:t>
                        </m:r>
                      </m:e>
                    </m:func>
                    <m:r>
                      <a:rPr lang="en-US" sz="2600" b="0" i="1" smtClean="0">
                        <a:solidFill>
                          <a:schemeClr val="tx1"/>
                        </a:solidFill>
                        <a:latin typeface="Cambria Math" panose="02040503050406030204" pitchFamily="18" charset="0"/>
                        <a:ea typeface="Cambria Math" panose="02040503050406030204" pitchFamily="18" charset="0"/>
                      </a:rPr>
                      <m:t>∙100%=113.79%</m:t>
                    </m:r>
                  </m:oMath>
                </a14:m>
                <a:r>
                  <a:rPr lang="en-US" sz="2600" dirty="0">
                    <a:solidFill>
                      <a:schemeClr val="tx1"/>
                    </a:solidFill>
                  </a:rPr>
                  <a:t> </a:t>
                </a:r>
                <a:r>
                  <a:rPr lang="en-US" sz="2600" i="0" dirty="0">
                    <a:solidFill>
                      <a:schemeClr val="tx1"/>
                    </a:solidFill>
                  </a:rPr>
                  <a:t>of that for non-air-conditioned ones.</a:t>
                </a:r>
              </a:p>
              <a:p>
                <a:pPr algn="l"/>
                <a:endParaRPr lang="en-US" sz="2800" i="0" dirty="0">
                  <a:solidFill>
                    <a:schemeClr val="tx1"/>
                  </a:solidFill>
                </a:endParaRPr>
              </a:p>
              <a:p>
                <a:pPr algn="l"/>
                <a:endParaRPr lang="en-US" sz="2400" dirty="0">
                  <a:solidFill>
                    <a:schemeClr val="tx1"/>
                  </a:solidFill>
                </a:endParaRPr>
              </a:p>
              <a:p>
                <a:pPr algn="l"/>
                <a:endParaRPr lang="en-US" sz="2400" dirty="0">
                  <a:solidFill>
                    <a:schemeClr val="tx1"/>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609600" y="1382020"/>
                <a:ext cx="11082527" cy="4974335"/>
              </a:xfrm>
              <a:blipFill>
                <a:blip r:embed="rId2"/>
                <a:stretch>
                  <a:fillRect l="-825" t="-183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060908" y="6173792"/>
            <a:ext cx="683339" cy="365125"/>
          </a:xfrm>
        </p:spPr>
        <p:txBody>
          <a:bodyPr/>
          <a:lstStyle/>
          <a:p>
            <a:fld id="{3A98EE3D-8CD1-4C3F-BD1C-C98C9596463C}" type="slidenum">
              <a:rPr lang="en-US" sz="1800" smtClean="0">
                <a:solidFill>
                  <a:srgbClr val="00B0F0"/>
                </a:solidFill>
              </a:rPr>
              <a:t>25</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626559" y="390916"/>
            <a:ext cx="8248962"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EXAMPLE (CONT.)</a:t>
            </a:r>
          </a:p>
        </p:txBody>
      </p:sp>
    </p:spTree>
    <p:extLst>
      <p:ext uri="{BB962C8B-B14F-4D97-AF65-F5344CB8AC3E}">
        <p14:creationId xmlns:p14="http://schemas.microsoft.com/office/powerpoint/2010/main" val="2377502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73024" y="1020822"/>
                <a:ext cx="11082527" cy="5331215"/>
              </a:xfrm>
            </p:spPr>
            <p:txBody>
              <a:bodyPr>
                <a:noAutofit/>
              </a:bodyPr>
              <a:lstStyle/>
              <a:p>
                <a:pPr algn="l"/>
                <a14:m>
                  <m:oMath xmlns:m="http://schemas.openxmlformats.org/officeDocument/2006/math">
                    <m:acc>
                      <m:accPr>
                        <m:chr m:val="̂"/>
                        <m:ctrlPr>
                          <a:rPr lang="en-US" sz="1800" i="1" smtClean="0">
                            <a:solidFill>
                              <a:schemeClr val="tx1"/>
                            </a:solidFill>
                            <a:latin typeface="Cambria Math" panose="02040503050406030204" pitchFamily="18" charset="0"/>
                          </a:rPr>
                        </m:ctrlPr>
                      </m:accPr>
                      <m:e>
                        <m:r>
                          <a:rPr lang="en-US" sz="1800" b="0" i="1" smtClean="0">
                            <a:solidFill>
                              <a:schemeClr val="tx1"/>
                            </a:solidFill>
                            <a:latin typeface="Cambria Math"/>
                          </a:rPr>
                          <m:t>𝐸</m:t>
                        </m:r>
                      </m:e>
                    </m:acc>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a:rPr>
                          <m:t>𝑝𝑟𝑖𝑐𝑒</m:t>
                        </m:r>
                        <m:r>
                          <a:rPr lang="en-US" sz="1800" b="0" i="1" smtClean="0">
                            <a:solidFill>
                              <a:schemeClr val="tx1"/>
                            </a:solidFill>
                            <a:latin typeface="Cambria Math"/>
                          </a:rPr>
                          <m:t>10</m:t>
                        </m:r>
                        <m:r>
                          <a:rPr lang="en-US" sz="1800" b="0" i="1" smtClean="0">
                            <a:solidFill>
                              <a:schemeClr val="tx1"/>
                            </a:solidFill>
                            <a:latin typeface="Cambria Math"/>
                          </a:rPr>
                          <m:t>𝐾</m:t>
                        </m:r>
                      </m:e>
                    </m:d>
                    <m:r>
                      <a:rPr lang="en-US" sz="1800" b="0" i="1" smtClean="0">
                        <a:solidFill>
                          <a:schemeClr val="tx1"/>
                        </a:solidFill>
                        <a:latin typeface="Cambria Math"/>
                      </a:rPr>
                      <m:t>=</m:t>
                    </m:r>
                    <m:r>
                      <m:rPr>
                        <m:sty m:val="p"/>
                      </m:rPr>
                      <a:rPr lang="en-US" sz="1800" b="0" i="0" smtClean="0">
                        <a:solidFill>
                          <a:schemeClr val="tx1"/>
                        </a:solidFill>
                        <a:latin typeface="Cambria Math"/>
                      </a:rPr>
                      <m:t>exp</m:t>
                    </m:r>
                    <m:r>
                      <a:rPr lang="en-US" sz="1800" b="0" i="1" smtClean="0">
                        <a:solidFill>
                          <a:schemeClr val="tx1"/>
                        </a:solidFill>
                        <a:latin typeface="Cambria Math"/>
                      </a:rPr>
                      <m:t>⁡{3.7668+0.0091</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a:rPr>
                      <m:t>𝑏𝑒𝑑𝑠</m:t>
                    </m:r>
                    <m:r>
                      <a:rPr lang="en-US" sz="1800" b="0" i="1" smtClean="0">
                        <a:solidFill>
                          <a:schemeClr val="tx1"/>
                        </a:solidFill>
                        <a:latin typeface="Cambria Math"/>
                      </a:rPr>
                      <m:t>+0.0295∙</m:t>
                    </m:r>
                    <m:r>
                      <a:rPr lang="en-US" sz="1800" b="0" i="1" smtClean="0">
                        <a:solidFill>
                          <a:schemeClr val="tx1"/>
                        </a:solidFill>
                        <a:latin typeface="Cambria Math"/>
                      </a:rPr>
                      <m:t>𝑏𝑎𝑡h𝑠</m:t>
                    </m:r>
                    <m:r>
                      <a:rPr lang="en-US" sz="1800" b="0" i="1" smtClean="0">
                        <a:solidFill>
                          <a:schemeClr val="tx1"/>
                        </a:solidFill>
                        <a:latin typeface="Cambria Math"/>
                      </a:rPr>
                      <m:t>+0.1165∙</m:t>
                    </m:r>
                    <m:r>
                      <a:rPr lang="en-US" sz="1800" b="0" i="1" smtClean="0">
                        <a:solidFill>
                          <a:schemeClr val="tx1"/>
                        </a:solidFill>
                        <a:latin typeface="Cambria Math"/>
                      </a:rPr>
                      <m:t>𝑠𝑞𝑓𝑡𝐾</m:t>
                    </m:r>
                    <m:r>
                      <a:rPr lang="en-US" sz="1800" b="0" i="1" smtClean="0">
                        <a:solidFill>
                          <a:schemeClr val="tx1"/>
                        </a:solidFill>
                        <a:latin typeface="Cambria Math"/>
                      </a:rPr>
                      <m:t>−0.0722∙   </m:t>
                    </m:r>
                    <m:r>
                      <a:rPr lang="en-US" sz="1800" b="0" i="1" smtClean="0">
                        <a:solidFill>
                          <a:schemeClr val="tx1"/>
                        </a:solidFill>
                        <a:latin typeface="Cambria Math"/>
                      </a:rPr>
                      <m:t>𝑒𝑙𝑒𝑐𝑡𝑟𝑖𝑐</m:t>
                    </m:r>
                    <m:r>
                      <a:rPr lang="en-US" sz="1800" b="0" i="1" smtClean="0">
                        <a:solidFill>
                          <a:schemeClr val="tx1"/>
                        </a:solidFill>
                        <a:latin typeface="Cambria Math" panose="02040503050406030204" pitchFamily="18" charset="0"/>
                      </a:rPr>
                      <m:t>_</m:t>
                    </m:r>
                    <m:r>
                      <a:rPr lang="en-US" sz="1800" b="0" i="1" smtClean="0">
                        <a:solidFill>
                          <a:schemeClr val="tx1"/>
                        </a:solidFill>
                        <a:latin typeface="Cambria Math" panose="02040503050406030204" pitchFamily="18" charset="0"/>
                      </a:rPr>
                      <m:t>h𝑒𝑎𝑡𝑒𝑟</m:t>
                    </m:r>
                    <m:r>
                      <a:rPr lang="en-US" sz="1800" b="0" i="1" smtClean="0">
                        <a:solidFill>
                          <a:schemeClr val="tx1"/>
                        </a:solidFill>
                        <a:latin typeface="Cambria Math" panose="02040503050406030204" pitchFamily="18" charset="0"/>
                      </a:rPr>
                      <m:t>  − 0.1206∙</m:t>
                    </m:r>
                    <m:r>
                      <a:rPr lang="en-US" sz="1800" b="0" i="1" smtClean="0">
                        <a:solidFill>
                          <a:schemeClr val="tx1"/>
                        </a:solidFill>
                        <a:latin typeface="Cambria Math"/>
                      </a:rPr>
                      <m:t>𝑛𝑜</m:t>
                    </m:r>
                    <m:r>
                      <a:rPr lang="en-US" sz="1800" b="0" i="1" smtClean="0">
                        <a:solidFill>
                          <a:schemeClr val="tx1"/>
                        </a:solidFill>
                        <a:latin typeface="Cambria Math" panose="02040503050406030204" pitchFamily="18" charset="0"/>
                      </a:rPr>
                      <m:t>_</m:t>
                    </m:r>
                    <m:r>
                      <a:rPr lang="en-US" sz="1800" b="0" i="1" smtClean="0">
                        <a:solidFill>
                          <a:schemeClr val="tx1"/>
                        </a:solidFill>
                        <a:latin typeface="Cambria Math"/>
                      </a:rPr>
                      <m:t>h𝑒𝑎𝑡𝑒𝑟</m:t>
                    </m:r>
                    <m:r>
                      <a:rPr lang="en-US" sz="1800" b="0" i="1" smtClean="0">
                        <a:solidFill>
                          <a:schemeClr val="tx1"/>
                        </a:solidFill>
                        <a:latin typeface="Cambria Math"/>
                      </a:rPr>
                      <m:t>+0.1292∙</m:t>
                    </m:r>
                    <m:r>
                      <a:rPr lang="en-US" sz="1800" b="0" i="1" smtClean="0">
                        <a:solidFill>
                          <a:schemeClr val="tx1"/>
                        </a:solidFill>
                        <a:latin typeface="Cambria Math"/>
                      </a:rPr>
                      <m:t>𝐴</m:t>
                    </m:r>
                    <m:r>
                      <a:rPr lang="en-US" sz="1800" b="0" i="1" smtClean="0">
                        <a:solidFill>
                          <a:schemeClr val="tx1"/>
                        </a:solidFill>
                        <a:latin typeface="Cambria Math"/>
                      </a:rPr>
                      <m:t>/</m:t>
                    </m:r>
                    <m:r>
                      <a:rPr lang="en-US" sz="1800" b="0" i="1" smtClean="0">
                        <a:solidFill>
                          <a:schemeClr val="tx1"/>
                        </a:solidFill>
                        <a:latin typeface="Cambria Math"/>
                      </a:rPr>
                      <m:t>𝐶</m:t>
                    </m:r>
                    <m:r>
                      <a:rPr lang="en-US" sz="1800" b="0" i="1" smtClean="0">
                        <a:solidFill>
                          <a:schemeClr val="tx1"/>
                        </a:solidFill>
                        <a:latin typeface="Cambria Math"/>
                      </a:rPr>
                      <m:t>+</m:t>
                    </m:r>
                  </m:oMath>
                </a14:m>
                <a:r>
                  <a:rPr lang="en-US" sz="1800" b="0" dirty="0">
                    <a:solidFill>
                      <a:schemeClr val="tx1"/>
                    </a:solidFill>
                  </a:rPr>
                  <a:t> </a:t>
                </a:r>
                <a14:m>
                  <m:oMath xmlns:m="http://schemas.openxmlformats.org/officeDocument/2006/math">
                    <m:r>
                      <a:rPr lang="en-US" sz="1800" b="0" i="1" smtClean="0">
                        <a:solidFill>
                          <a:schemeClr val="tx1"/>
                        </a:solidFill>
                        <a:latin typeface="Cambria Math"/>
                      </a:rPr>
                      <m:t>0.0303</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a:rPr>
                      <m:t>𝑙𝑜𝑡𝐾</m:t>
                    </m:r>
                  </m:oMath>
                </a14:m>
                <a:r>
                  <a:rPr lang="en-US" sz="1800" i="0" dirty="0">
                    <a:solidFill>
                      <a:schemeClr val="tx1"/>
                    </a:solidFill>
                  </a:rPr>
                  <a:t>}</a:t>
                </a:r>
              </a:p>
              <a:p>
                <a:pPr algn="l"/>
                <a:endParaRPr lang="en-US" sz="800" dirty="0">
                  <a:solidFill>
                    <a:schemeClr val="tx1"/>
                  </a:solidFill>
                </a:endParaRPr>
              </a:p>
              <a:p>
                <a:pPr marL="457200" indent="-457200" algn="l">
                  <a:buFont typeface="Wingdings" panose="05000000000000000000" pitchFamily="2" charset="2"/>
                  <a:buChar char="q"/>
                </a:pPr>
                <a:r>
                  <a:rPr lang="en-US" sz="2800" dirty="0">
                    <a:solidFill>
                      <a:schemeClr val="tx1"/>
                    </a:solidFill>
                  </a:rPr>
                  <a:t>Predict the price of a house that has four bedrooms, two bathrooms, area of 1,680 squared feet, central heater, no A/C, and lot size of 5,000 squared feet. </a:t>
                </a:r>
              </a:p>
              <a:p>
                <a:pPr marL="457200" indent="-457200" algn="l">
                  <a:buFont typeface="Wingdings" panose="05000000000000000000" pitchFamily="2" charset="2"/>
                  <a:buChar char="q"/>
                </a:pPr>
                <a:endParaRPr lang="en-US" sz="1200" dirty="0">
                  <a:solidFill>
                    <a:schemeClr val="tx1"/>
                  </a:solidFill>
                </a:endParaRPr>
              </a:p>
              <a:p>
                <a:pPr algn="l"/>
                <a14:m>
                  <m:oMathPara xmlns:m="http://schemas.openxmlformats.org/officeDocument/2006/math">
                    <m:oMathParaPr>
                      <m:jc m:val="centerGroup"/>
                    </m:oMathParaPr>
                    <m:oMath xmlns:m="http://schemas.openxmlformats.org/officeDocument/2006/math">
                      <m:sSup>
                        <m:sSupPr>
                          <m:ctrlPr>
                            <a:rPr lang="en-US" sz="2200" b="0" i="1" smtClean="0">
                              <a:solidFill>
                                <a:schemeClr val="tx1"/>
                              </a:solidFill>
                              <a:latin typeface="Cambria Math" panose="02040503050406030204" pitchFamily="18" charset="0"/>
                            </a:rPr>
                          </m:ctrlPr>
                        </m:sSupPr>
                        <m:e>
                          <m:r>
                            <a:rPr lang="en-US" sz="2200" b="0" i="1" smtClean="0">
                              <a:solidFill>
                                <a:schemeClr val="tx1"/>
                              </a:solidFill>
                              <a:latin typeface="Cambria Math"/>
                            </a:rPr>
                            <m:t>𝑝𝑟𝑖𝑐𝑒</m:t>
                          </m:r>
                        </m:e>
                        <m:sup>
                          <m:r>
                            <a:rPr lang="en-US" sz="2200" b="0" i="1" smtClean="0">
                              <a:solidFill>
                                <a:schemeClr val="tx1"/>
                              </a:solidFill>
                              <a:latin typeface="Cambria Math"/>
                            </a:rPr>
                            <m:t>0</m:t>
                          </m:r>
                        </m:sup>
                      </m:sSup>
                      <m:r>
                        <a:rPr lang="en-US" sz="2200" b="0" i="1" smtClean="0">
                          <a:solidFill>
                            <a:schemeClr val="tx1"/>
                          </a:solidFill>
                          <a:latin typeface="Cambria Math"/>
                        </a:rPr>
                        <m:t>=</m:t>
                      </m:r>
                      <m:r>
                        <a:rPr lang="en-US" sz="2200" b="0" i="0" smtClean="0">
                          <a:solidFill>
                            <a:schemeClr val="tx1"/>
                          </a:solidFill>
                          <a:latin typeface="Cambria Math"/>
                        </a:rPr>
                        <m:t>$10,000</m:t>
                      </m:r>
                      <m:r>
                        <a:rPr lang="en-US" sz="2200" b="0" i="1" smtClean="0">
                          <a:solidFill>
                            <a:schemeClr val="tx1"/>
                          </a:solidFill>
                          <a:latin typeface="Cambria Math" panose="02040503050406030204" pitchFamily="18" charset="0"/>
                          <a:ea typeface="Cambria Math" panose="02040503050406030204" pitchFamily="18" charset="0"/>
                        </a:rPr>
                        <m:t>∙</m:t>
                      </m:r>
                      <m:r>
                        <m:rPr>
                          <m:sty m:val="p"/>
                        </m:rPr>
                        <a:rPr lang="en-US" sz="2200" b="0" i="0" smtClean="0">
                          <a:solidFill>
                            <a:schemeClr val="tx1"/>
                          </a:solidFill>
                          <a:latin typeface="Cambria Math" panose="02040503050406030204" pitchFamily="18" charset="0"/>
                          <a:ea typeface="Cambria Math" panose="02040503050406030204" pitchFamily="18" charset="0"/>
                        </a:rPr>
                        <m:t>exp</m:t>
                      </m:r>
                      <m:r>
                        <a:rPr lang="en-US" sz="2200" b="0" i="1" smtClean="0">
                          <a:solidFill>
                            <a:schemeClr val="tx1"/>
                          </a:solidFill>
                          <a:latin typeface="Cambria Math" panose="02040503050406030204" pitchFamily="18" charset="0"/>
                          <a:ea typeface="Cambria Math" panose="02040503050406030204" pitchFamily="18" charset="0"/>
                        </a:rPr>
                        <m:t>(</m:t>
                      </m:r>
                      <m:r>
                        <a:rPr lang="en-US" sz="2200" i="1">
                          <a:latin typeface="Cambria Math"/>
                        </a:rPr>
                        <m:t>3.7668+0.0091</m:t>
                      </m:r>
                      <m:r>
                        <a:rPr lang="en-US" sz="2200" i="1">
                          <a:latin typeface="Cambria Math" panose="02040503050406030204" pitchFamily="18" charset="0"/>
                          <a:ea typeface="Cambria Math" panose="02040503050406030204" pitchFamily="18" charset="0"/>
                        </a:rPr>
                        <m:t>∙</m:t>
                      </m:r>
                      <m:r>
                        <a:rPr lang="en-US" sz="2200" i="1">
                          <a:latin typeface="Cambria Math"/>
                        </a:rPr>
                        <m:t>4+0.0295</m:t>
                      </m:r>
                      <m:r>
                        <a:rPr lang="en-US" sz="2200" i="1">
                          <a:latin typeface="Cambria Math" panose="02040503050406030204" pitchFamily="18" charset="0"/>
                          <a:ea typeface="Cambria Math" panose="02040503050406030204" pitchFamily="18" charset="0"/>
                        </a:rPr>
                        <m:t>∙</m:t>
                      </m:r>
                      <m:r>
                        <a:rPr lang="en-US" sz="2200" i="1">
                          <a:latin typeface="Cambria Math"/>
                        </a:rPr>
                        <m:t>2+0.1165</m:t>
                      </m:r>
                      <m:r>
                        <a:rPr lang="en-US" sz="2200" i="1">
                          <a:latin typeface="Cambria Math" panose="02040503050406030204" pitchFamily="18" charset="0"/>
                          <a:ea typeface="Cambria Math" panose="02040503050406030204" pitchFamily="18" charset="0"/>
                        </a:rPr>
                        <m:t>∙</m:t>
                      </m:r>
                      <m:r>
                        <a:rPr lang="en-US" sz="2200" i="1">
                          <a:latin typeface="Cambria Math"/>
                        </a:rPr>
                        <m:t>1.68</m:t>
                      </m:r>
                      <m:r>
                        <m:rPr>
                          <m:nor/>
                        </m:rPr>
                        <a:rPr lang="en-US" sz="2200" b="0" i="1" smtClean="0">
                          <a:latin typeface="Cambria Math"/>
                        </a:rPr>
                        <m:t> </m:t>
                      </m:r>
                      <m:r>
                        <m:rPr>
                          <m:nor/>
                        </m:rPr>
                        <a:rPr lang="en-US" sz="2200" dirty="0"/>
                        <m:t>+</m:t>
                      </m:r>
                      <m:r>
                        <m:rPr>
                          <m:nor/>
                        </m:rPr>
                        <a:rPr lang="en-US" sz="2200" b="0" i="0" dirty="0" smtClean="0"/>
                        <m:t> </m:t>
                      </m:r>
                      <m:r>
                        <a:rPr lang="en-US" sz="2200" i="1">
                          <a:latin typeface="Cambria Math"/>
                        </a:rPr>
                        <m:t>0.0303</m:t>
                      </m:r>
                      <m:r>
                        <a:rPr lang="en-US" sz="2200" i="1">
                          <a:latin typeface="Cambria Math" panose="02040503050406030204" pitchFamily="18" charset="0"/>
                          <a:ea typeface="Cambria Math" panose="02040503050406030204" pitchFamily="18" charset="0"/>
                        </a:rPr>
                        <m:t>∙</m:t>
                      </m:r>
                      <m:r>
                        <a:rPr lang="en-US" sz="2200" i="1">
                          <a:latin typeface="Cambria Math"/>
                        </a:rPr>
                        <m:t>5</m:t>
                      </m:r>
                      <m:r>
                        <a:rPr lang="en-US" sz="2200" b="0" i="1" smtClean="0">
                          <a:latin typeface="Cambria Math" panose="02040503050406030204" pitchFamily="18" charset="0"/>
                        </a:rPr>
                        <m:t>)</m:t>
                      </m:r>
                      <m:r>
                        <a:rPr lang="en-US" sz="2200" i="1">
                          <a:latin typeface="Cambria Math"/>
                        </a:rPr>
                        <m:t>=$673,174.84.</m:t>
                      </m:r>
                    </m:oMath>
                  </m:oMathPara>
                </a14:m>
                <a:endParaRPr lang="en-US" sz="2200" b="0" dirty="0">
                  <a:solidFill>
                    <a:schemeClr val="tx1"/>
                  </a:solidFill>
                </a:endParaRPr>
              </a:p>
              <a:p>
                <a:pPr algn="l"/>
                <a:endParaRPr lang="en-US" sz="1000" i="0" dirty="0">
                  <a:solidFill>
                    <a:schemeClr val="tx1"/>
                  </a:solidFill>
                </a:endParaRPr>
              </a:p>
              <a:p>
                <a:pPr algn="l"/>
                <a:r>
                  <a:rPr lang="en-US" sz="1600" i="0" dirty="0">
                    <a:solidFill>
                      <a:schemeClr val="tx1"/>
                    </a:solidFill>
                    <a:latin typeface="Courier New" panose="02070309020205020404" pitchFamily="49" charset="0"/>
                    <a:cs typeface="Courier New" panose="02070309020205020404" pitchFamily="49" charset="0"/>
                  </a:rPr>
                  <a:t>print(10000*predict(</a:t>
                </a:r>
                <a:r>
                  <a:rPr lang="en-US" sz="1600" i="0" dirty="0" err="1">
                    <a:solidFill>
                      <a:schemeClr val="tx1"/>
                    </a:solidFill>
                    <a:latin typeface="Courier New" panose="02070309020205020404" pitchFamily="49" charset="0"/>
                    <a:cs typeface="Courier New" panose="02070309020205020404" pitchFamily="49" charset="0"/>
                  </a:rPr>
                  <a:t>fitted.model</a:t>
                </a:r>
                <a:r>
                  <a:rPr lang="en-US" sz="1600" i="0" dirty="0">
                    <a:solidFill>
                      <a:schemeClr val="tx1"/>
                    </a:solidFill>
                    <a:latin typeface="Courier New" panose="02070309020205020404" pitchFamily="49" charset="0"/>
                    <a:cs typeface="Courier New" panose="02070309020205020404" pitchFamily="49" charset="0"/>
                  </a:rPr>
                  <a:t>, type="response", </a:t>
                </a:r>
                <a:r>
                  <a:rPr lang="en-US" sz="1600" i="0" dirty="0" err="1">
                    <a:solidFill>
                      <a:schemeClr val="tx1"/>
                    </a:solidFill>
                    <a:latin typeface="Courier New" panose="02070309020205020404" pitchFamily="49" charset="0"/>
                    <a:cs typeface="Courier New" panose="02070309020205020404" pitchFamily="49" charset="0"/>
                  </a:rPr>
                  <a:t>data.frame</a:t>
                </a:r>
                <a:r>
                  <a:rPr lang="en-US" sz="1600" i="0" dirty="0">
                    <a:solidFill>
                      <a:schemeClr val="tx1"/>
                    </a:solidFill>
                    <a:latin typeface="Courier New" panose="02070309020205020404" pitchFamily="49" charset="0"/>
                    <a:cs typeface="Courier New" panose="02070309020205020404" pitchFamily="49" charset="0"/>
                  </a:rPr>
                  <a:t>(beds=4, baths=2, </a:t>
                </a:r>
              </a:p>
              <a:p>
                <a:pPr algn="l"/>
                <a:r>
                  <a:rPr lang="en-US" sz="1600" i="0" dirty="0" err="1">
                    <a:solidFill>
                      <a:schemeClr val="tx1"/>
                    </a:solidFill>
                    <a:latin typeface="Courier New" panose="02070309020205020404" pitchFamily="49" charset="0"/>
                    <a:cs typeface="Courier New" panose="02070309020205020404" pitchFamily="49" charset="0"/>
                  </a:rPr>
                  <a:t>sqftK</a:t>
                </a:r>
                <a:r>
                  <a:rPr lang="en-US" sz="1600" i="0" dirty="0">
                    <a:solidFill>
                      <a:schemeClr val="tx1"/>
                    </a:solidFill>
                    <a:latin typeface="Courier New" panose="02070309020205020404" pitchFamily="49" charset="0"/>
                    <a:cs typeface="Courier New" panose="02070309020205020404" pitchFamily="49" charset="0"/>
                  </a:rPr>
                  <a:t>=1.68, heating="central", AC="no", </a:t>
                </a:r>
                <a:r>
                  <a:rPr lang="en-US" sz="1600" i="0" dirty="0" err="1">
                    <a:solidFill>
                      <a:schemeClr val="tx1"/>
                    </a:solidFill>
                    <a:latin typeface="Courier New" panose="02070309020205020404" pitchFamily="49" charset="0"/>
                    <a:cs typeface="Courier New" panose="02070309020205020404" pitchFamily="49" charset="0"/>
                  </a:rPr>
                  <a:t>lotK</a:t>
                </a:r>
                <a:r>
                  <a:rPr lang="en-US" sz="1600" i="0" dirty="0">
                    <a:solidFill>
                      <a:schemeClr val="tx1"/>
                    </a:solidFill>
                    <a:latin typeface="Courier New" panose="02070309020205020404" pitchFamily="49" charset="0"/>
                    <a:cs typeface="Courier New" panose="02070309020205020404" pitchFamily="49" charset="0"/>
                  </a:rPr>
                  <a:t>=5)))</a:t>
                </a:r>
              </a:p>
              <a:p>
                <a:pPr algn="l"/>
                <a:endParaRPr lang="en-US" sz="1200" i="0" dirty="0">
                  <a:solidFill>
                    <a:schemeClr val="tx1"/>
                  </a:solidFill>
                </a:endParaRPr>
              </a:p>
              <a:p>
                <a:pPr algn="l"/>
                <a:r>
                  <a:rPr lang="en-US" sz="1800" i="0" dirty="0">
                    <a:solidFill>
                      <a:schemeClr val="tx1"/>
                    </a:solidFill>
                    <a:latin typeface="Lucida Console" panose="020B0609040504020204" pitchFamily="49" charset="0"/>
                  </a:rPr>
                  <a:t>673237.9</a:t>
                </a:r>
              </a:p>
              <a:p>
                <a:pPr algn="l"/>
                <a:endParaRPr lang="en-US" sz="2400" i="0" dirty="0">
                  <a:solidFill>
                    <a:schemeClr val="tx1"/>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573024" y="1020822"/>
                <a:ext cx="11082527" cy="5331215"/>
              </a:xfrm>
              <a:blipFill>
                <a:blip r:embed="rId2"/>
                <a:stretch>
                  <a:fillRect l="-935" t="-5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0856794" y="6169474"/>
            <a:ext cx="613012" cy="365125"/>
          </a:xfrm>
        </p:spPr>
        <p:txBody>
          <a:bodyPr/>
          <a:lstStyle/>
          <a:p>
            <a:fld id="{3A98EE3D-8CD1-4C3F-BD1C-C98C9596463C}" type="slidenum">
              <a:rPr lang="en-US" sz="1800" smtClean="0">
                <a:solidFill>
                  <a:srgbClr val="00B0F0"/>
                </a:solidFill>
              </a:rPr>
              <a:t>26</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725032" y="330590"/>
            <a:ext cx="8248962" cy="69023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EXAMPLE (CONT.)</a:t>
            </a:r>
          </a:p>
        </p:txBody>
      </p:sp>
    </p:spTree>
    <p:extLst>
      <p:ext uri="{BB962C8B-B14F-4D97-AF65-F5344CB8AC3E}">
        <p14:creationId xmlns:p14="http://schemas.microsoft.com/office/powerpoint/2010/main" val="2730488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36449" y="1377702"/>
            <a:ext cx="11082527" cy="4974335"/>
          </a:xfrm>
        </p:spPr>
        <p:txBody>
          <a:bodyPr>
            <a:noAutofit/>
          </a:bodyPr>
          <a:lstStyle/>
          <a:p>
            <a:pPr marL="342900" indent="-342900" algn="l">
              <a:buFont typeface="Wingdings" panose="05000000000000000000" pitchFamily="2" charset="2"/>
              <a:buChar char="q"/>
            </a:pPr>
            <a:r>
              <a:rPr lang="en-US" sz="2400" dirty="0">
                <a:solidFill>
                  <a:schemeClr val="tx1"/>
                </a:solidFill>
              </a:rPr>
              <a:t>Investigators at a large medical center conducted a quality improvement (QI) study which consisted of a six-month-long series of seminars and practical instructional tools on how to improve quality assurance for future projects at this center. Data were collected on participants' designation (nurse/doctor/staff), years of work at the center, whether had a prior experience with QI projects, and the score on the knowledge and attitude test taken at the end of the study. The score was constructed as the sum of 20 questions on a 5-point Likert scale, thus potentially ranging between</a:t>
            </a:r>
          </a:p>
          <a:p>
            <a:pPr algn="l"/>
            <a:r>
              <a:rPr lang="en-US" sz="2400" dirty="0">
                <a:solidFill>
                  <a:schemeClr val="tx1"/>
                </a:solidFill>
              </a:rPr>
              <a:t>     20 and 100. The large value indicates better knowledge about QI and more</a:t>
            </a:r>
          </a:p>
          <a:p>
            <a:pPr algn="l"/>
            <a:r>
              <a:rPr lang="en-US" sz="2400" dirty="0">
                <a:solidFill>
                  <a:schemeClr val="tx1"/>
                </a:solidFill>
              </a:rPr>
              <a:t>    confidence and desire to use it in upcoming projects. The </a:t>
            </a:r>
            <a:r>
              <a:rPr lang="en-US" sz="2400" dirty="0">
                <a:solidFill>
                  <a:schemeClr val="tx1"/>
                </a:solidFill>
                <a:hlinkClick r:id="rId2" action="ppaction://hlinkfile"/>
              </a:rPr>
              <a:t>data</a:t>
            </a:r>
            <a:r>
              <a:rPr lang="en-US" sz="2400" dirty="0">
                <a:solidFill>
                  <a:schemeClr val="tx1"/>
                </a:solidFill>
              </a:rPr>
              <a:t> on 45 study</a:t>
            </a:r>
          </a:p>
          <a:p>
            <a:pPr algn="l"/>
            <a:r>
              <a:rPr lang="en-US" sz="2400" dirty="0">
                <a:solidFill>
                  <a:schemeClr val="tx1"/>
                </a:solidFill>
              </a:rPr>
              <a:t>     participants are available.</a:t>
            </a:r>
            <a:endParaRPr lang="en-US" sz="2400" i="0" dirty="0">
              <a:solidFill>
                <a:schemeClr val="tx1"/>
              </a:solidFill>
            </a:endParaRP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054687" y="6089803"/>
            <a:ext cx="600864" cy="365125"/>
          </a:xfrm>
        </p:spPr>
        <p:txBody>
          <a:bodyPr/>
          <a:lstStyle/>
          <a:p>
            <a:fld id="{3A98EE3D-8CD1-4C3F-BD1C-C98C9596463C}" type="slidenum">
              <a:rPr lang="en-US" sz="1800" smtClean="0">
                <a:solidFill>
                  <a:srgbClr val="00B0F0"/>
                </a:solidFill>
              </a:rPr>
              <a:t>27</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2138624" y="391686"/>
            <a:ext cx="7078528"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EXERCISE</a:t>
            </a:r>
          </a:p>
        </p:txBody>
      </p:sp>
    </p:spTree>
    <p:extLst>
      <p:ext uri="{BB962C8B-B14F-4D97-AF65-F5344CB8AC3E}">
        <p14:creationId xmlns:p14="http://schemas.microsoft.com/office/powerpoint/2010/main" val="414852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54736" y="1398174"/>
            <a:ext cx="11082527" cy="4974335"/>
          </a:xfrm>
        </p:spPr>
        <p:txBody>
          <a:bodyPr>
            <a:noAutofit/>
          </a:bodyPr>
          <a:lstStyle/>
          <a:p>
            <a:pPr algn="l"/>
            <a:r>
              <a:rPr lang="en-US" sz="2800" dirty="0">
                <a:solidFill>
                  <a:schemeClr val="tx1"/>
                </a:solidFill>
              </a:rPr>
              <a:t>(1) Check  that the distribution of the response variable is right-skewed.</a:t>
            </a:r>
          </a:p>
          <a:p>
            <a:pPr algn="l"/>
            <a:r>
              <a:rPr lang="en-US" sz="2800" dirty="0">
                <a:solidFill>
                  <a:schemeClr val="tx1"/>
                </a:solidFill>
              </a:rPr>
              <a:t>(2) Fit a gamma regression model.  Write down the fitted model.</a:t>
            </a:r>
          </a:p>
          <a:p>
            <a:pPr algn="l"/>
            <a:r>
              <a:rPr lang="en-US" sz="2800" dirty="0">
                <a:solidFill>
                  <a:schemeClr val="tx1"/>
                </a:solidFill>
              </a:rPr>
              <a:t>(3) Give interpretation of the estimated regression coefficients.</a:t>
            </a:r>
          </a:p>
          <a:p>
            <a:pPr algn="l"/>
            <a:r>
              <a:rPr lang="en-US" sz="2800" dirty="0">
                <a:solidFill>
                  <a:schemeClr val="tx1"/>
                </a:solidFill>
              </a:rPr>
              <a:t>(4) Predict the score for a nurse who has worked at the center for seven years and who had previously been a co-PI on a grant that involved quality assurance component.</a:t>
            </a:r>
            <a:endParaRPr lang="en-US" sz="2800" i="0" dirty="0">
              <a:solidFill>
                <a:schemeClr val="tx1"/>
              </a:solidFill>
            </a:endParaRP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177515" y="6087455"/>
            <a:ext cx="592541" cy="365125"/>
          </a:xfrm>
        </p:spPr>
        <p:txBody>
          <a:bodyPr/>
          <a:lstStyle/>
          <a:p>
            <a:fld id="{3A98EE3D-8CD1-4C3F-BD1C-C98C9596463C}" type="slidenum">
              <a:rPr lang="en-US" sz="1800" smtClean="0">
                <a:solidFill>
                  <a:srgbClr val="00B0F0"/>
                </a:solidFill>
              </a:rPr>
              <a:t>28</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846016" y="405420"/>
            <a:ext cx="8309920"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EXERCISE (cont.)</a:t>
            </a:r>
          </a:p>
        </p:txBody>
      </p:sp>
    </p:spTree>
    <p:extLst>
      <p:ext uri="{BB962C8B-B14F-4D97-AF65-F5344CB8AC3E}">
        <p14:creationId xmlns:p14="http://schemas.microsoft.com/office/powerpoint/2010/main" val="1367873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73024" y="1377702"/>
            <a:ext cx="11082527" cy="4974335"/>
          </a:xfrm>
        </p:spPr>
        <p:txBody>
          <a:bodyPr>
            <a:noAutofit/>
          </a:bodyPr>
          <a:lstStyle/>
          <a:p>
            <a:pPr algn="l"/>
            <a:r>
              <a:rPr lang="en-US" sz="2200" dirty="0">
                <a:solidFill>
                  <a:schemeClr val="tx1"/>
                </a:solidFill>
              </a:rPr>
              <a:t>      </a:t>
            </a:r>
            <a:r>
              <a:rPr lang="en-US" sz="1600" dirty="0" err="1">
                <a:solidFill>
                  <a:schemeClr val="tx1"/>
                </a:solidFill>
                <a:latin typeface="Courier New" panose="02070309020205020404" pitchFamily="49" charset="0"/>
                <a:cs typeface="Courier New" panose="02070309020205020404" pitchFamily="49" charset="0"/>
              </a:rPr>
              <a:t>QIscore.data</a:t>
            </a:r>
            <a:r>
              <a:rPr lang="en-US" sz="1600" dirty="0">
                <a:solidFill>
                  <a:schemeClr val="tx1"/>
                </a:solidFill>
                <a:latin typeface="Courier New" panose="02070309020205020404" pitchFamily="49" charset="0"/>
                <a:cs typeface="Courier New" panose="02070309020205020404" pitchFamily="49" charset="0"/>
              </a:rPr>
              <a:t>&lt;- read.csv(file="./GammaExerciseData.csv", header=TRUE, </a:t>
            </a:r>
            <a:r>
              <a:rPr lang="en-US" sz="1600" dirty="0" err="1">
                <a:solidFill>
                  <a:schemeClr val="tx1"/>
                </a:solidFill>
                <a:latin typeface="Courier New" panose="02070309020205020404" pitchFamily="49" charset="0"/>
                <a:cs typeface="Courier New" panose="02070309020205020404" pitchFamily="49" charset="0"/>
              </a:rPr>
              <a:t>sep</a:t>
            </a:r>
            <a:r>
              <a:rPr lang="en-US" sz="1600" dirty="0">
                <a:solidFill>
                  <a:schemeClr val="tx1"/>
                </a:solidFill>
                <a:latin typeface="Courier New" panose="02070309020205020404" pitchFamily="49" charset="0"/>
                <a:cs typeface="Courier New" panose="02070309020205020404" pitchFamily="49" charset="0"/>
              </a:rPr>
              <a:t>=",")</a:t>
            </a:r>
          </a:p>
          <a:p>
            <a:pPr algn="l"/>
            <a:endParaRPr lang="en-US" sz="2200" dirty="0">
              <a:solidFill>
                <a:schemeClr val="tx1"/>
              </a:solidFill>
            </a:endParaRPr>
          </a:p>
          <a:p>
            <a:pPr marL="457200" indent="-457200" algn="l">
              <a:buFont typeface="Wingdings" panose="05000000000000000000" pitchFamily="2" charset="2"/>
              <a:buChar char="q"/>
            </a:pPr>
            <a:r>
              <a:rPr lang="en-US" sz="2600" dirty="0">
                <a:solidFill>
                  <a:schemeClr val="tx1"/>
                </a:solidFill>
              </a:rPr>
              <a:t>Construct a histogram.</a:t>
            </a:r>
          </a:p>
          <a:p>
            <a:pPr algn="l"/>
            <a:endParaRPr lang="en-US" sz="2800" dirty="0">
              <a:solidFill>
                <a:schemeClr val="tx1"/>
              </a:solidFill>
            </a:endParaRPr>
          </a:p>
          <a:p>
            <a:pPr algn="l"/>
            <a:r>
              <a:rPr lang="en-US" sz="2200" dirty="0">
                <a:solidFill>
                  <a:schemeClr val="tx1"/>
                </a:solidFill>
              </a:rPr>
              <a:t>        </a:t>
            </a:r>
            <a:r>
              <a:rPr lang="en-US" sz="1600" dirty="0" err="1">
                <a:solidFill>
                  <a:schemeClr val="tx1"/>
                </a:solidFill>
                <a:latin typeface="Courier New" panose="02070309020205020404" pitchFamily="49" charset="0"/>
                <a:cs typeface="Courier New" panose="02070309020205020404" pitchFamily="49" charset="0"/>
              </a:rPr>
              <a:t>install.packages</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rcompanion</a:t>
            </a:r>
            <a:r>
              <a:rPr lang="en-US" sz="1600" dirty="0">
                <a:solidFill>
                  <a:schemeClr val="tx1"/>
                </a:solidFill>
                <a:latin typeface="Courier New" panose="02070309020205020404" pitchFamily="49" charset="0"/>
                <a:cs typeface="Courier New" panose="02070309020205020404" pitchFamily="49" charset="0"/>
              </a:rPr>
              <a:t>")</a:t>
            </a:r>
          </a:p>
          <a:p>
            <a:pPr algn="l"/>
            <a:r>
              <a:rPr lang="en-US" sz="1600" dirty="0">
                <a:solidFill>
                  <a:schemeClr val="tx1"/>
                </a:solidFill>
                <a:latin typeface="Courier New" panose="02070309020205020404" pitchFamily="49" charset="0"/>
                <a:cs typeface="Courier New" panose="02070309020205020404" pitchFamily="49" charset="0"/>
              </a:rPr>
              <a:t>    library(</a:t>
            </a:r>
            <a:r>
              <a:rPr lang="en-US" sz="1600" dirty="0" err="1">
                <a:solidFill>
                  <a:schemeClr val="tx1"/>
                </a:solidFill>
                <a:latin typeface="Courier New" panose="02070309020205020404" pitchFamily="49" charset="0"/>
                <a:cs typeface="Courier New" panose="02070309020205020404" pitchFamily="49" charset="0"/>
              </a:rPr>
              <a:t>rcompanion</a:t>
            </a:r>
            <a:r>
              <a:rPr lang="en-US" sz="1600" dirty="0">
                <a:solidFill>
                  <a:schemeClr val="tx1"/>
                </a:solidFill>
                <a:latin typeface="Courier New" panose="02070309020205020404" pitchFamily="49" charset="0"/>
                <a:cs typeface="Courier New" panose="02070309020205020404" pitchFamily="49" charset="0"/>
              </a:rPr>
              <a:t>)</a:t>
            </a:r>
          </a:p>
          <a:p>
            <a:pPr algn="l"/>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plotNormalHistogram</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QIscore.data$score</a:t>
            </a:r>
            <a:r>
              <a:rPr lang="en-US" sz="1600" dirty="0">
                <a:solidFill>
                  <a:schemeClr val="tx1"/>
                </a:solidFill>
                <a:latin typeface="Courier New" panose="02070309020205020404" pitchFamily="49" charset="0"/>
                <a:cs typeface="Courier New" panose="02070309020205020404" pitchFamily="49" charset="0"/>
              </a:rPr>
              <a:t>)</a:t>
            </a:r>
            <a:endParaRPr lang="en-US" sz="1600" i="0"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320818" y="6169474"/>
            <a:ext cx="476534" cy="365125"/>
          </a:xfrm>
        </p:spPr>
        <p:txBody>
          <a:bodyPr/>
          <a:lstStyle/>
          <a:p>
            <a:fld id="{3A98EE3D-8CD1-4C3F-BD1C-C98C9596463C}" type="slidenum">
              <a:rPr lang="en-US" sz="1800" smtClean="0">
                <a:solidFill>
                  <a:srgbClr val="00B0F0"/>
                </a:solidFill>
              </a:rPr>
              <a:t>29</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541216" y="405420"/>
            <a:ext cx="9114592"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EXERCISE SOLUTION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512" y="2231136"/>
            <a:ext cx="5508929" cy="2676192"/>
          </a:xfrm>
          <a:prstGeom prst="rect">
            <a:avLst/>
          </a:prstGeom>
        </p:spPr>
      </p:pic>
    </p:spTree>
    <p:extLst>
      <p:ext uri="{BB962C8B-B14F-4D97-AF65-F5344CB8AC3E}">
        <p14:creationId xmlns:p14="http://schemas.microsoft.com/office/powerpoint/2010/main" val="404504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98473" y="6127750"/>
            <a:ext cx="510653" cy="365125"/>
          </a:xfrm>
        </p:spPr>
        <p:txBody>
          <a:bodyPr/>
          <a:lstStyle/>
          <a:p>
            <a:fld id="{3A98EE3D-8CD1-4C3F-BD1C-C98C9596463C}" type="slidenum">
              <a:rPr lang="en-US" sz="1800" smtClean="0">
                <a:solidFill>
                  <a:srgbClr val="00B0F0"/>
                </a:solidFill>
              </a:rPr>
              <a:t>3</a:t>
            </a:fld>
            <a:endParaRPr lang="en-US" sz="1800" dirty="0">
              <a:solidFill>
                <a:srgbClr val="00B0F0"/>
              </a:solidFill>
            </a:endParaRPr>
          </a:p>
        </p:txBody>
      </p:sp>
      <p:sp>
        <p:nvSpPr>
          <p:cNvPr id="7" name="Title 1">
            <a:extLst>
              <a:ext uri="{FF2B5EF4-FFF2-40B4-BE49-F238E27FC236}">
                <a16:creationId xmlns:a16="http://schemas.microsoft.com/office/drawing/2014/main" id="{6AEBA0BC-F94B-4E72-BBDB-909C3151A92A}"/>
              </a:ext>
            </a:extLst>
          </p:cNvPr>
          <p:cNvSpPr txBox="1">
            <a:spLocks/>
          </p:cNvSpPr>
          <p:nvPr/>
        </p:nvSpPr>
        <p:spPr>
          <a:xfrm>
            <a:off x="609600" y="1917561"/>
            <a:ext cx="5647899" cy="426709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3600" dirty="0"/>
            </a:br>
            <a:br>
              <a:rPr lang="en-US" dirty="0"/>
            </a:br>
            <a:br>
              <a:rPr lang="en-US" sz="3600" dirty="0"/>
            </a:br>
            <a:endParaRPr lang="en-US" sz="2900" dirty="0">
              <a:solidFill>
                <a:srgbClr val="00B0F0"/>
              </a:solidFill>
            </a:endParaRPr>
          </a:p>
        </p:txBody>
      </p:sp>
      <p:sp>
        <p:nvSpPr>
          <p:cNvPr id="8" name="Content Placeholder 2">
            <a:extLst>
              <a:ext uri="{FF2B5EF4-FFF2-40B4-BE49-F238E27FC236}">
                <a16:creationId xmlns:a16="http://schemas.microsoft.com/office/drawing/2014/main" id="{BAC25D55-1182-4986-9EB2-080D3C6C653D}"/>
              </a:ext>
            </a:extLst>
          </p:cNvPr>
          <p:cNvSpPr>
            <a:spLocks noGrp="1"/>
          </p:cNvSpPr>
          <p:nvPr>
            <p:ph idx="1"/>
          </p:nvPr>
        </p:nvSpPr>
        <p:spPr>
          <a:xfrm>
            <a:off x="609600" y="2059538"/>
            <a:ext cx="10943867" cy="4559808"/>
          </a:xfrm>
        </p:spPr>
        <p:txBody>
          <a:bodyPr>
            <a:noAutofit/>
          </a:bodyPr>
          <a:lstStyle/>
          <a:p>
            <a:pPr>
              <a:buFont typeface="Wingdings" panose="05000000000000000000" pitchFamily="2" charset="2"/>
              <a:buChar char="q"/>
            </a:pPr>
            <a:r>
              <a:rPr lang="en-US" i="1" dirty="0">
                <a:solidFill>
                  <a:srgbClr val="00B0F0"/>
                </a:solidFill>
              </a:rPr>
              <a:t> Normal Linear Regression</a:t>
            </a:r>
          </a:p>
          <a:p>
            <a:pPr>
              <a:buFont typeface="Wingdings" panose="05000000000000000000" pitchFamily="2" charset="2"/>
              <a:buChar char="q"/>
            </a:pPr>
            <a:r>
              <a:rPr lang="en-US" sz="2800" i="1" dirty="0">
                <a:solidFill>
                  <a:srgbClr val="00B0F0"/>
                </a:solidFill>
              </a:rPr>
              <a:t> Gamma </a:t>
            </a:r>
            <a:r>
              <a:rPr lang="en-US" i="1" dirty="0">
                <a:solidFill>
                  <a:srgbClr val="00B0F0"/>
                </a:solidFill>
              </a:rPr>
              <a:t>Regression </a:t>
            </a:r>
          </a:p>
          <a:p>
            <a:pPr>
              <a:buFont typeface="Wingdings" panose="05000000000000000000" pitchFamily="2" charset="2"/>
              <a:buChar char="q"/>
            </a:pPr>
            <a:r>
              <a:rPr lang="en-US" sz="2800" i="1" dirty="0">
                <a:solidFill>
                  <a:srgbClr val="00B0F0"/>
                </a:solidFill>
              </a:rPr>
              <a:t> Binary Logistic Regression</a:t>
            </a:r>
          </a:p>
          <a:p>
            <a:pPr>
              <a:buFont typeface="Wingdings" panose="05000000000000000000" pitchFamily="2" charset="2"/>
              <a:buChar char="q"/>
            </a:pPr>
            <a:r>
              <a:rPr lang="en-US" i="1" dirty="0">
                <a:solidFill>
                  <a:srgbClr val="00B0F0"/>
                </a:solidFill>
              </a:rPr>
              <a:t> Poisson Regression</a:t>
            </a:r>
            <a:endParaRPr lang="en-US" sz="2800" dirty="0">
              <a:solidFill>
                <a:schemeClr val="tx1"/>
              </a:solidFill>
            </a:endParaRPr>
          </a:p>
          <a:p>
            <a:pPr marL="0" indent="0">
              <a:buNone/>
            </a:pPr>
            <a:endParaRPr lang="en-US" sz="2400" dirty="0">
              <a:solidFill>
                <a:schemeClr val="tx1"/>
              </a:solidFill>
            </a:endParaRPr>
          </a:p>
        </p:txBody>
      </p:sp>
      <p:sp>
        <p:nvSpPr>
          <p:cNvPr id="3" name="Title 2">
            <a:extLst>
              <a:ext uri="{FF2B5EF4-FFF2-40B4-BE49-F238E27FC236}">
                <a16:creationId xmlns:a16="http://schemas.microsoft.com/office/drawing/2014/main" id="{E98DE121-E443-48D6-8E5E-4D66BA2B80F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922013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73024" y="1377702"/>
            <a:ext cx="11082527" cy="4974335"/>
          </a:xfrm>
        </p:spPr>
        <p:txBody>
          <a:bodyPr>
            <a:noAutofit/>
          </a:bodyPr>
          <a:lstStyle/>
          <a:p>
            <a:pPr marL="457200" indent="-457200" algn="l">
              <a:buFont typeface="Wingdings" panose="05000000000000000000" pitchFamily="2" charset="2"/>
              <a:buChar char="q"/>
            </a:pPr>
            <a:r>
              <a:rPr lang="en-US" sz="2600" dirty="0">
                <a:solidFill>
                  <a:schemeClr val="tx1"/>
                </a:solidFill>
              </a:rPr>
              <a:t>Fit a gamma regression model.</a:t>
            </a:r>
          </a:p>
          <a:p>
            <a:pPr marL="457200" indent="-457200" algn="l">
              <a:buFont typeface="Wingdings" panose="05000000000000000000" pitchFamily="2" charset="2"/>
              <a:buChar char="q"/>
            </a:pPr>
            <a:endParaRPr lang="en-US" sz="1200" dirty="0">
              <a:solidFill>
                <a:schemeClr val="tx1"/>
              </a:solidFill>
            </a:endParaRPr>
          </a:p>
          <a:p>
            <a:pPr algn="l"/>
            <a:r>
              <a:rPr lang="en-US" sz="1600" dirty="0">
                <a:solidFill>
                  <a:schemeClr val="tx1"/>
                </a:solidFill>
                <a:latin typeface="Courier New" panose="02070309020205020404" pitchFamily="49" charset="0"/>
                <a:cs typeface="Courier New" panose="02070309020205020404" pitchFamily="49" charset="0"/>
              </a:rPr>
              <a:t>     summary(</a:t>
            </a:r>
            <a:r>
              <a:rPr lang="en-US" sz="1600" dirty="0" err="1">
                <a:solidFill>
                  <a:schemeClr val="tx1"/>
                </a:solidFill>
                <a:latin typeface="Courier New" panose="02070309020205020404" pitchFamily="49" charset="0"/>
                <a:cs typeface="Courier New" panose="02070309020205020404" pitchFamily="49" charset="0"/>
              </a:rPr>
              <a:t>fitted.model</a:t>
            </a:r>
            <a:r>
              <a:rPr lang="en-US" sz="1600" dirty="0">
                <a:solidFill>
                  <a:schemeClr val="tx1"/>
                </a:solidFill>
                <a:latin typeface="Courier New" panose="02070309020205020404" pitchFamily="49" charset="0"/>
                <a:cs typeface="Courier New" panose="02070309020205020404" pitchFamily="49" charset="0"/>
              </a:rPr>
              <a:t>&lt;- </a:t>
            </a:r>
            <a:r>
              <a:rPr lang="en-US" sz="1600" dirty="0" err="1">
                <a:solidFill>
                  <a:schemeClr val="tx1"/>
                </a:solidFill>
                <a:latin typeface="Courier New" panose="02070309020205020404" pitchFamily="49" charset="0"/>
                <a:cs typeface="Courier New" panose="02070309020205020404" pitchFamily="49" charset="0"/>
              </a:rPr>
              <a:t>glm</a:t>
            </a:r>
            <a:r>
              <a:rPr lang="en-US" sz="1600" dirty="0">
                <a:solidFill>
                  <a:schemeClr val="tx1"/>
                </a:solidFill>
                <a:latin typeface="Courier New" panose="02070309020205020404" pitchFamily="49" charset="0"/>
                <a:cs typeface="Courier New" panose="02070309020205020404" pitchFamily="49" charset="0"/>
              </a:rPr>
              <a:t>(score ~ </a:t>
            </a:r>
            <a:r>
              <a:rPr lang="en-US" sz="1600" dirty="0" err="1">
                <a:solidFill>
                  <a:schemeClr val="tx1"/>
                </a:solidFill>
                <a:latin typeface="Courier New" panose="02070309020205020404" pitchFamily="49" charset="0"/>
                <a:cs typeface="Courier New" panose="02070309020205020404" pitchFamily="49" charset="0"/>
              </a:rPr>
              <a:t>desgn</a:t>
            </a:r>
            <a:r>
              <a:rPr lang="en-US" sz="1600" dirty="0">
                <a:solidFill>
                  <a:schemeClr val="tx1"/>
                </a:solidFill>
                <a:latin typeface="Courier New" panose="02070309020205020404" pitchFamily="49" charset="0"/>
                <a:cs typeface="Courier New" panose="02070309020205020404" pitchFamily="49" charset="0"/>
              </a:rPr>
              <a:t> + </a:t>
            </a:r>
            <a:r>
              <a:rPr lang="en-US" sz="1600" dirty="0" err="1">
                <a:solidFill>
                  <a:schemeClr val="tx1"/>
                </a:solidFill>
                <a:latin typeface="Courier New" panose="02070309020205020404" pitchFamily="49" charset="0"/>
                <a:cs typeface="Courier New" panose="02070309020205020404" pitchFamily="49" charset="0"/>
              </a:rPr>
              <a:t>wrkyrs</a:t>
            </a:r>
            <a:r>
              <a:rPr lang="en-US" sz="1600" dirty="0">
                <a:solidFill>
                  <a:schemeClr val="tx1"/>
                </a:solidFill>
                <a:latin typeface="Courier New" panose="02070309020205020404" pitchFamily="49" charset="0"/>
                <a:cs typeface="Courier New" panose="02070309020205020404" pitchFamily="49" charset="0"/>
              </a:rPr>
              <a:t> + </a:t>
            </a:r>
            <a:r>
              <a:rPr lang="en-US" sz="1600" dirty="0" err="1">
                <a:solidFill>
                  <a:schemeClr val="tx1"/>
                </a:solidFill>
                <a:latin typeface="Courier New" panose="02070309020205020404" pitchFamily="49" charset="0"/>
                <a:cs typeface="Courier New" panose="02070309020205020404" pitchFamily="49" charset="0"/>
              </a:rPr>
              <a:t>priorQI</a:t>
            </a:r>
            <a:r>
              <a:rPr lang="en-US" sz="1600" dirty="0">
                <a:solidFill>
                  <a:schemeClr val="tx1"/>
                </a:solidFill>
                <a:latin typeface="Courier New" panose="02070309020205020404" pitchFamily="49" charset="0"/>
                <a:cs typeface="Courier New" panose="02070309020205020404" pitchFamily="49" charset="0"/>
              </a:rPr>
              <a:t>, data=</a:t>
            </a:r>
            <a:r>
              <a:rPr lang="en-US" sz="1600" dirty="0" err="1">
                <a:solidFill>
                  <a:schemeClr val="tx1"/>
                </a:solidFill>
                <a:latin typeface="Courier New" panose="02070309020205020404" pitchFamily="49" charset="0"/>
                <a:cs typeface="Courier New" panose="02070309020205020404" pitchFamily="49" charset="0"/>
              </a:rPr>
              <a:t>QIscore.data</a:t>
            </a:r>
            <a:r>
              <a:rPr lang="en-US" sz="1600" dirty="0">
                <a:solidFill>
                  <a:schemeClr val="tx1"/>
                </a:solidFill>
                <a:latin typeface="Courier New" panose="02070309020205020404" pitchFamily="49" charset="0"/>
                <a:cs typeface="Courier New" panose="02070309020205020404" pitchFamily="49" charset="0"/>
              </a:rPr>
              <a:t>, </a:t>
            </a:r>
          </a:p>
          <a:p>
            <a:pPr algn="l"/>
            <a:r>
              <a:rPr lang="en-US" sz="1600" dirty="0">
                <a:solidFill>
                  <a:schemeClr val="tx1"/>
                </a:solidFill>
                <a:latin typeface="Courier New" panose="02070309020205020404" pitchFamily="49" charset="0"/>
                <a:cs typeface="Courier New" panose="02070309020205020404" pitchFamily="49" charset="0"/>
              </a:rPr>
              <a:t>     family=Gamma(link=log)))</a:t>
            </a:r>
          </a:p>
          <a:p>
            <a:pPr algn="l"/>
            <a:endParaRPr lang="en-US" sz="2800" dirty="0">
              <a:solidFill>
                <a:schemeClr val="tx1"/>
              </a:solidFill>
            </a:endParaRPr>
          </a:p>
          <a:p>
            <a:pPr algn="l"/>
            <a:r>
              <a:rPr lang="en-US" sz="2200" dirty="0">
                <a:solidFill>
                  <a:schemeClr val="tx1"/>
                </a:solidFill>
              </a:rPr>
              <a:t>      </a:t>
            </a:r>
            <a:endParaRPr lang="en-US" sz="2200" i="0" dirty="0">
              <a:solidFill>
                <a:schemeClr val="tx1"/>
              </a:solidFill>
            </a:endParaRP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241024" y="6169474"/>
            <a:ext cx="503830" cy="365125"/>
          </a:xfrm>
        </p:spPr>
        <p:txBody>
          <a:bodyPr/>
          <a:lstStyle/>
          <a:p>
            <a:fld id="{3A98EE3D-8CD1-4C3F-BD1C-C98C9596463C}" type="slidenum">
              <a:rPr lang="en-US" sz="1800" smtClean="0">
                <a:solidFill>
                  <a:srgbClr val="00B0F0"/>
                </a:solidFill>
              </a:rPr>
              <a:t>30</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541216" y="405420"/>
            <a:ext cx="9699808" cy="883125"/>
          </a:xfrm>
          <a:prstGeom prst="rect">
            <a:avLst/>
          </a:prstGeom>
          <a:effectLst/>
        </p:spPr>
        <p:txBody>
          <a:bodyPr vert="horz" lIns="91440" tIns="45720" rIns="91440" bIns="45720" rtlCol="0" anchor="b">
            <a:normAutofit fontScale="92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EXERCISE SOLUTION (cont.)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241" y="3089169"/>
            <a:ext cx="6296904" cy="17242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629" y="5377920"/>
            <a:ext cx="7163800" cy="409632"/>
          </a:xfrm>
          <a:prstGeom prst="rect">
            <a:avLst/>
          </a:prstGeom>
        </p:spPr>
      </p:pic>
      <p:sp>
        <p:nvSpPr>
          <p:cNvPr id="8" name="Oval 7"/>
          <p:cNvSpPr/>
          <p:nvPr/>
        </p:nvSpPr>
        <p:spPr>
          <a:xfrm>
            <a:off x="3978778" y="3096738"/>
            <a:ext cx="1426464" cy="19130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599A162-64A7-4E9F-903F-F8157A202CBB}"/>
              </a:ext>
            </a:extLst>
          </p:cNvPr>
          <p:cNvSpPr/>
          <p:nvPr/>
        </p:nvSpPr>
        <p:spPr>
          <a:xfrm rot="5400000">
            <a:off x="7250383" y="4972479"/>
            <a:ext cx="998884" cy="1246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841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73024" y="1195139"/>
                <a:ext cx="11082527" cy="4974335"/>
              </a:xfrm>
            </p:spPr>
            <p:txBody>
              <a:bodyPr>
                <a:noAutofit/>
              </a:bodyPr>
              <a:lstStyle/>
              <a:p>
                <a:pPr marL="457200" indent="-457200" algn="l">
                  <a:buFont typeface="Wingdings" panose="05000000000000000000" pitchFamily="2" charset="2"/>
                  <a:buChar char="q"/>
                </a:pPr>
                <a:r>
                  <a:rPr lang="en-US" sz="2600" dirty="0">
                    <a:solidFill>
                      <a:schemeClr val="tx1"/>
                    </a:solidFill>
                  </a:rPr>
                  <a:t>The fitted gamma regression model is</a:t>
                </a:r>
              </a:p>
              <a:p>
                <a:pPr algn="l"/>
                <a:endParaRPr lang="en-US" sz="800" i="1" dirty="0">
                  <a:solidFill>
                    <a:schemeClr val="tx1"/>
                  </a:solidFill>
                  <a:latin typeface="Cambria Math"/>
                </a:endParaRPr>
              </a:p>
              <a:p>
                <a:pPr algn="l"/>
                <a:r>
                  <a:rPr lang="en-US" sz="1800" dirty="0">
                    <a:solidFill>
                      <a:schemeClr val="tx1"/>
                    </a:solidFill>
                  </a:rPr>
                  <a:t>                </a:t>
                </a:r>
                <a14:m>
                  <m:oMath xmlns:m="http://schemas.openxmlformats.org/officeDocument/2006/math">
                    <m:acc>
                      <m:accPr>
                        <m:chr m:val="̂"/>
                        <m:ctrlPr>
                          <a:rPr lang="en-US" sz="1800" i="1">
                            <a:solidFill>
                              <a:schemeClr val="tx1"/>
                            </a:solidFill>
                            <a:latin typeface="Cambria Math" panose="02040503050406030204" pitchFamily="18" charset="0"/>
                          </a:rPr>
                        </m:ctrlPr>
                      </m:accPr>
                      <m:e>
                        <m:r>
                          <a:rPr lang="en-US" sz="1800" i="1">
                            <a:solidFill>
                              <a:schemeClr val="tx1"/>
                            </a:solidFill>
                            <a:latin typeface="Cambria Math"/>
                          </a:rPr>
                          <m:t>𝐸</m:t>
                        </m:r>
                      </m:e>
                    </m:acc>
                    <m:d>
                      <m:dPr>
                        <m:ctrlPr>
                          <a:rPr lang="en-US" sz="1800" i="1">
                            <a:solidFill>
                              <a:schemeClr val="tx1"/>
                            </a:solidFill>
                            <a:latin typeface="Cambria Math" panose="02040503050406030204" pitchFamily="18" charset="0"/>
                          </a:rPr>
                        </m:ctrlPr>
                      </m:dPr>
                      <m:e>
                        <m:r>
                          <a:rPr lang="en-US" sz="1800" b="0" i="1" smtClean="0">
                            <a:solidFill>
                              <a:schemeClr val="tx1"/>
                            </a:solidFill>
                            <a:latin typeface="Cambria Math"/>
                          </a:rPr>
                          <m:t>𝑠𝑐𝑜𝑟𝑒</m:t>
                        </m:r>
                      </m:e>
                    </m:d>
                    <m:r>
                      <a:rPr lang="en-US" sz="1800" i="1">
                        <a:solidFill>
                          <a:schemeClr val="tx1"/>
                        </a:solidFill>
                        <a:latin typeface="Cambria Math"/>
                      </a:rPr>
                      <m:t>=</m:t>
                    </m:r>
                    <m:r>
                      <m:rPr>
                        <m:sty m:val="p"/>
                      </m:rPr>
                      <a:rPr lang="en-US" sz="1800">
                        <a:solidFill>
                          <a:schemeClr val="tx1"/>
                        </a:solidFill>
                        <a:latin typeface="Cambria Math"/>
                      </a:rPr>
                      <m:t>exp</m:t>
                    </m:r>
                    <m:r>
                      <a:rPr lang="en-US" sz="1800" i="1">
                        <a:solidFill>
                          <a:schemeClr val="tx1"/>
                        </a:solidFill>
                        <a:latin typeface="Cambria Math"/>
                      </a:rPr>
                      <m:t>⁡</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a:rPr>
                      <m:t>4.2767</m:t>
                    </m:r>
                    <m:r>
                      <a:rPr lang="en-US" sz="1800" i="1">
                        <a:solidFill>
                          <a:schemeClr val="tx1"/>
                        </a:solidFill>
                        <a:latin typeface="Cambria Math"/>
                      </a:rPr>
                      <m:t>+0.</m:t>
                    </m:r>
                    <m:r>
                      <a:rPr lang="en-US" sz="1800" b="0" i="1" smtClean="0">
                        <a:solidFill>
                          <a:schemeClr val="tx1"/>
                        </a:solidFill>
                        <a:latin typeface="Cambria Math"/>
                      </a:rPr>
                      <m:t>0201</m:t>
                    </m:r>
                    <m:r>
                      <a:rPr lang="en-US" sz="1800" i="1">
                        <a:latin typeface="Cambria Math"/>
                        <a:ea typeface="Cambria Math" panose="02040503050406030204" pitchFamily="18" charset="0"/>
                      </a:rPr>
                      <m:t>∙</m:t>
                    </m:r>
                    <m:r>
                      <a:rPr lang="en-US" sz="1800" b="0" i="1" smtClean="0">
                        <a:solidFill>
                          <a:schemeClr val="tx1"/>
                        </a:solidFill>
                        <a:latin typeface="Cambria Math"/>
                      </a:rPr>
                      <m:t>𝑛𝑢𝑟𝑠𝑒</m:t>
                    </m:r>
                    <m:r>
                      <a:rPr lang="en-US" sz="1800" b="0" i="1" smtClean="0">
                        <a:solidFill>
                          <a:schemeClr val="tx1"/>
                        </a:solidFill>
                        <a:latin typeface="Cambria Math"/>
                      </a:rPr>
                      <m:t> −0.1340∙</m:t>
                    </m:r>
                    <m:r>
                      <a:rPr lang="en-US" sz="1800" b="0" i="1" smtClean="0">
                        <a:solidFill>
                          <a:schemeClr val="tx1"/>
                        </a:solidFill>
                        <a:latin typeface="Cambria Math"/>
                      </a:rPr>
                      <m:t>𝑠𝑡𝑎𝑓𝑓</m:t>
                    </m:r>
                    <m:r>
                      <a:rPr lang="en-US" sz="1800" b="0" i="1" smtClean="0">
                        <a:solidFill>
                          <a:schemeClr val="tx1"/>
                        </a:solidFill>
                        <a:latin typeface="Cambria Math"/>
                      </a:rPr>
                      <m:t>−0.0002∙</m:t>
                    </m:r>
                    <m:r>
                      <a:rPr lang="en-US" sz="1800" b="0" i="1" smtClean="0">
                        <a:solidFill>
                          <a:schemeClr val="tx1"/>
                        </a:solidFill>
                        <a:latin typeface="Cambria Math"/>
                      </a:rPr>
                      <m:t>𝑤𝑟𝑘𝑦𝑟𝑠</m:t>
                    </m:r>
                    <m:r>
                      <a:rPr lang="en-US" sz="1800" b="0" i="1" smtClean="0">
                        <a:solidFill>
                          <a:schemeClr val="tx1"/>
                        </a:solidFill>
                        <a:latin typeface="Cambria Math"/>
                      </a:rPr>
                      <m:t>+0.0532∙</m:t>
                    </m:r>
                    <m:r>
                      <a:rPr lang="en-US" sz="1800" b="0" i="1" smtClean="0">
                        <a:solidFill>
                          <a:schemeClr val="tx1"/>
                        </a:solidFill>
                        <a:latin typeface="Cambria Math"/>
                      </a:rPr>
                      <m:t>𝑄𝐼𝑦𝑒𝑠</m:t>
                    </m:r>
                    <m:r>
                      <a:rPr lang="en-US" sz="1800" b="0" i="0" smtClean="0">
                        <a:solidFill>
                          <a:schemeClr val="tx1"/>
                        </a:solidFill>
                        <a:latin typeface="Cambria Math" panose="02040503050406030204" pitchFamily="18" charset="0"/>
                      </a:rPr>
                      <m:t>)</m:t>
                    </m:r>
                  </m:oMath>
                </a14:m>
                <a:r>
                  <a:rPr lang="en-US" sz="1800" dirty="0">
                    <a:solidFill>
                      <a:schemeClr val="tx1"/>
                    </a:solidFill>
                  </a:rPr>
                  <a:t>, </a:t>
                </a:r>
              </a:p>
              <a:p>
                <a:pPr algn="l"/>
                <a:r>
                  <a:rPr lang="en-US" sz="1800" dirty="0">
                    <a:solidFill>
                      <a:schemeClr val="tx1"/>
                    </a:solidFill>
                  </a:rPr>
                  <a:t>                and  </a:t>
                </a:r>
                <a14:m>
                  <m:oMath xmlns:m="http://schemas.openxmlformats.org/officeDocument/2006/math">
                    <m:acc>
                      <m:accPr>
                        <m:chr m:val="̂"/>
                        <m:ctrlPr>
                          <a:rPr lang="en-US" sz="1800" i="1">
                            <a:solidFill>
                              <a:schemeClr val="tx1"/>
                            </a:solidFill>
                            <a:latin typeface="Cambria Math" panose="02040503050406030204" pitchFamily="18" charset="0"/>
                          </a:rPr>
                        </m:ctrlPr>
                      </m:accPr>
                      <m:e>
                        <m:r>
                          <a:rPr lang="en-US" sz="1800" i="1">
                            <a:solidFill>
                              <a:schemeClr val="tx1"/>
                            </a:solidFill>
                            <a:latin typeface="Cambria Math"/>
                            <a:ea typeface="Cambria Math"/>
                          </a:rPr>
                          <m:t>𝛼</m:t>
                        </m:r>
                      </m:e>
                    </m:acc>
                    <m:r>
                      <a:rPr lang="en-US" sz="1800" i="1">
                        <a:solidFill>
                          <a:schemeClr val="tx1"/>
                        </a:solidFill>
                        <a:latin typeface="Cambria Math"/>
                      </a:rPr>
                      <m:t>=</m:t>
                    </m:r>
                  </m:oMath>
                </a14:m>
                <a:r>
                  <a:rPr lang="en-US" sz="1800" dirty="0"/>
                  <a:t> </a:t>
                </a:r>
                <a:r>
                  <a:rPr lang="en-US" sz="1800" dirty="0">
                    <a:solidFill>
                      <a:schemeClr val="tx1"/>
                    </a:solidFill>
                  </a:rPr>
                  <a:t>0.0230.</a:t>
                </a:r>
              </a:p>
              <a:p>
                <a:pPr algn="l"/>
                <a:endParaRPr lang="en-US" sz="800" dirty="0">
                  <a:solidFill>
                    <a:schemeClr val="tx1"/>
                  </a:solidFill>
                </a:endParaRPr>
              </a:p>
              <a:p>
                <a:pPr marL="457200" indent="-457200" algn="l">
                  <a:buFont typeface="Wingdings" panose="05000000000000000000" pitchFamily="2" charset="2"/>
                  <a:buChar char="q"/>
                </a:pPr>
                <a:r>
                  <a:rPr lang="en-US" sz="2600" dirty="0">
                    <a:solidFill>
                      <a:schemeClr val="tx1"/>
                    </a:solidFill>
                  </a:rPr>
                  <a:t>Interpretation of estimated coefficients. For example, </a:t>
                </a:r>
              </a:p>
              <a:p>
                <a:pPr algn="l"/>
                <a:endParaRPr lang="en-US" sz="1200" dirty="0">
                  <a:solidFill>
                    <a:schemeClr val="tx1"/>
                  </a:solidFill>
                </a:endParaRPr>
              </a:p>
              <a:p>
                <a:pPr marL="115888" indent="-61913" algn="l">
                  <a:buFont typeface="Wingdings" panose="05000000000000000000" pitchFamily="2" charset="2"/>
                  <a:buChar char="§"/>
                </a:pPr>
                <a:r>
                  <a:rPr lang="en-US" sz="2400" dirty="0">
                    <a:solidFill>
                      <a:schemeClr val="tx1"/>
                    </a:solidFill>
                    <a:latin typeface="Segoe UI"/>
                    <a:ea typeface="Segoe UI"/>
                    <a:cs typeface="Segoe UI"/>
                  </a:rPr>
                  <a:t>  </a:t>
                </a:r>
                <a:r>
                  <a:rPr lang="en-US" dirty="0">
                    <a:solidFill>
                      <a:schemeClr val="tx1"/>
                    </a:solidFill>
                  </a:rPr>
                  <a:t>The estimated mean score for nurses is </a:t>
                </a:r>
                <a14:m>
                  <m:oMath xmlns:m="http://schemas.openxmlformats.org/officeDocument/2006/math">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exp</m:t>
                        </m:r>
                      </m:fName>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0.0201</m:t>
                            </m:r>
                          </m:e>
                        </m:d>
                      </m:e>
                    </m:func>
                    <m:r>
                      <a:rPr lang="en-US" b="0" i="1" smtClean="0">
                        <a:solidFill>
                          <a:schemeClr val="tx1"/>
                        </a:solidFill>
                        <a:latin typeface="Cambria Math" panose="02040503050406030204" pitchFamily="18" charset="0"/>
                        <a:ea typeface="Cambria Math" panose="02040503050406030204" pitchFamily="18" charset="0"/>
                      </a:rPr>
                      <m:t>∙100%=102.03% </m:t>
                    </m:r>
                  </m:oMath>
                </a14:m>
                <a:r>
                  <a:rPr lang="en-US" dirty="0">
                    <a:solidFill>
                      <a:schemeClr val="tx1"/>
                    </a:solidFill>
                  </a:rPr>
                  <a:t> of that </a:t>
                </a:r>
              </a:p>
              <a:p>
                <a:pPr algn="l"/>
                <a:r>
                  <a:rPr lang="en-US" dirty="0">
                    <a:solidFill>
                      <a:schemeClr val="tx1"/>
                    </a:solidFill>
                  </a:rPr>
                  <a:t>      for doctors.</a:t>
                </a:r>
              </a:p>
              <a:p>
                <a:pPr marL="342900" indent="-342900" algn="l">
                  <a:buFont typeface="Wingdings" panose="05000000000000000000" pitchFamily="2" charset="2"/>
                  <a:buChar char="§"/>
                </a:pPr>
                <a:r>
                  <a:rPr lang="en-US" dirty="0">
                    <a:solidFill>
                      <a:schemeClr val="tx1"/>
                    </a:solidFill>
                  </a:rPr>
                  <a:t>As the number of years of work at the center increases by one, the estimated </a:t>
                </a:r>
              </a:p>
              <a:p>
                <a:pPr algn="l"/>
                <a:r>
                  <a:rPr lang="en-US" dirty="0">
                    <a:solidFill>
                      <a:schemeClr val="tx1"/>
                    </a:solidFill>
                  </a:rPr>
                  <a:t>     mean score changes by </a:t>
                </a:r>
                <a14:m>
                  <m:oMath xmlns:m="http://schemas.openxmlformats.org/officeDocument/2006/math">
                    <m:d>
                      <m:dPr>
                        <m:ctrlPr>
                          <a:rPr lang="en-US" b="0" i="1" smtClean="0">
                            <a:solidFill>
                              <a:schemeClr val="tx1"/>
                            </a:solidFill>
                            <a:latin typeface="Cambria Math" panose="02040503050406030204" pitchFamily="18" charset="0"/>
                          </a:rPr>
                        </m:ctrlPr>
                      </m:dPr>
                      <m:e>
                        <m:r>
                          <m:rPr>
                            <m:sty m:val="p"/>
                          </m:rPr>
                          <a:rPr lang="en-US" b="0" i="0" smtClean="0">
                            <a:solidFill>
                              <a:schemeClr val="tx1"/>
                            </a:solidFill>
                            <a:latin typeface="Cambria Math"/>
                          </a:rPr>
                          <m:t>exp</m:t>
                        </m:r>
                        <m:r>
                          <a:rPr lang="en-US" b="0" i="1" smtClean="0">
                            <a:solidFill>
                              <a:schemeClr val="tx1"/>
                            </a:solidFill>
                            <a:latin typeface="Cambria Math"/>
                          </a:rPr>
                          <m:t>⁡</m:t>
                        </m:r>
                        <m:r>
                          <a:rPr lang="en-US" b="0" i="1" smtClean="0">
                            <a:solidFill>
                              <a:schemeClr val="tx1"/>
                            </a:solidFill>
                            <a:latin typeface="Cambria Math" panose="02040503050406030204" pitchFamily="18" charset="0"/>
                          </a:rPr>
                          <m:t>(</m:t>
                        </m:r>
                        <m:r>
                          <a:rPr lang="en-US" b="0" i="1" smtClean="0">
                            <a:solidFill>
                              <a:schemeClr val="tx1"/>
                            </a:solidFill>
                            <a:latin typeface="Cambria Math"/>
                          </a:rPr>
                          <m:t>−0.0002</m:t>
                        </m:r>
                        <m:r>
                          <a:rPr lang="en-US" b="0" i="1" smtClean="0">
                            <a:solidFill>
                              <a:schemeClr val="tx1"/>
                            </a:solidFill>
                            <a:latin typeface="Cambria Math" panose="02040503050406030204" pitchFamily="18" charset="0"/>
                          </a:rPr>
                          <m:t>)</m:t>
                        </m:r>
                        <m:r>
                          <a:rPr lang="en-US" b="0" i="1" smtClean="0">
                            <a:solidFill>
                              <a:schemeClr val="tx1"/>
                            </a:solidFill>
                            <a:latin typeface="Cambria Math"/>
                          </a:rPr>
                          <m:t>−1</m:t>
                        </m:r>
                      </m:e>
                    </m:d>
                    <m:r>
                      <a:rPr lang="en-US" i="1">
                        <a:latin typeface="Cambria Math"/>
                        <a:ea typeface="Cambria Math" panose="02040503050406030204" pitchFamily="18" charset="0"/>
                      </a:rPr>
                      <m:t>∙</m:t>
                    </m:r>
                    <m:r>
                      <a:rPr lang="en-US" b="0" i="1" smtClean="0">
                        <a:solidFill>
                          <a:schemeClr val="tx1"/>
                        </a:solidFill>
                        <a:latin typeface="Cambria Math"/>
                      </a:rPr>
                      <m:t>100%=−0.02%</m:t>
                    </m:r>
                  </m:oMath>
                </a14:m>
                <a:r>
                  <a:rPr lang="en-US" dirty="0">
                    <a:solidFill>
                      <a:schemeClr val="tx1"/>
                    </a:solidFill>
                  </a:rPr>
                  <a:t>, that is, </a:t>
                </a:r>
              </a:p>
              <a:p>
                <a:pPr algn="l"/>
                <a:r>
                  <a:rPr lang="en-US" dirty="0">
                    <a:solidFill>
                      <a:schemeClr val="tx1"/>
                    </a:solidFill>
                  </a:rPr>
                  <a:t>     decreases by 0.02%.</a:t>
                </a:r>
              </a:p>
              <a:p>
                <a:pPr algn="l"/>
                <a:endParaRPr lang="en-US" sz="2800" dirty="0">
                  <a:solidFill>
                    <a:schemeClr val="tx1"/>
                  </a:solidFill>
                </a:endParaRPr>
              </a:p>
              <a:p>
                <a:pPr algn="l"/>
                <a:r>
                  <a:rPr lang="en-US" sz="2200" dirty="0">
                    <a:solidFill>
                      <a:schemeClr val="tx1"/>
                    </a:solidFill>
                  </a:rPr>
                  <a:t>      </a:t>
                </a:r>
                <a:endParaRPr lang="en-US" sz="2200" i="0" dirty="0">
                  <a:solidFill>
                    <a:schemeClr val="tx1"/>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573024" y="1195139"/>
                <a:ext cx="11082527" cy="4974335"/>
              </a:xfrm>
              <a:blipFill>
                <a:blip r:embed="rId2"/>
                <a:stretch>
                  <a:fillRect l="-825" t="-183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213136" y="6169474"/>
            <a:ext cx="442415" cy="365125"/>
          </a:xfrm>
        </p:spPr>
        <p:txBody>
          <a:bodyPr/>
          <a:lstStyle/>
          <a:p>
            <a:fld id="{3A98EE3D-8CD1-4C3F-BD1C-C98C9596463C}" type="slidenum">
              <a:rPr lang="en-US" sz="1800" smtClean="0">
                <a:solidFill>
                  <a:srgbClr val="00B0F0"/>
                </a:solidFill>
              </a:rPr>
              <a:t>31</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513328" y="207528"/>
            <a:ext cx="9699808" cy="883125"/>
          </a:xfrm>
          <a:prstGeom prst="rect">
            <a:avLst/>
          </a:prstGeom>
          <a:effectLst/>
        </p:spPr>
        <p:txBody>
          <a:bodyPr vert="horz" lIns="91440" tIns="45720" rIns="91440" bIns="45720" rtlCol="0" anchor="b">
            <a:normAutofit fontScale="92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EXERCISE SOLUTION (cont.)</a:t>
            </a:r>
          </a:p>
        </p:txBody>
      </p:sp>
    </p:spTree>
    <p:extLst>
      <p:ext uri="{BB962C8B-B14F-4D97-AF65-F5344CB8AC3E}">
        <p14:creationId xmlns:p14="http://schemas.microsoft.com/office/powerpoint/2010/main" val="1363462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573024" y="1252026"/>
                <a:ext cx="11082527" cy="5100012"/>
              </a:xfrm>
            </p:spPr>
            <p:txBody>
              <a:bodyPr>
                <a:noAutofit/>
              </a:bodyPr>
              <a:lstStyle/>
              <a:p>
                <a:r>
                  <a:rPr lang="en-US" sz="1800" dirty="0">
                    <a:solidFill>
                      <a:schemeClr val="tx1"/>
                    </a:solidFill>
                  </a:rPr>
                  <a:t> </a:t>
                </a:r>
                <a14:m>
                  <m:oMath xmlns:m="http://schemas.openxmlformats.org/officeDocument/2006/math">
                    <m:acc>
                      <m:accPr>
                        <m:chr m:val="̂"/>
                        <m:ctrlPr>
                          <a:rPr lang="en-US" sz="1800" i="1">
                            <a:solidFill>
                              <a:schemeClr val="tx1"/>
                            </a:solidFill>
                            <a:latin typeface="Cambria Math" panose="02040503050406030204" pitchFamily="18" charset="0"/>
                          </a:rPr>
                        </m:ctrlPr>
                      </m:accPr>
                      <m:e>
                        <m:r>
                          <a:rPr lang="en-US" sz="1800" i="1">
                            <a:solidFill>
                              <a:schemeClr val="tx1"/>
                            </a:solidFill>
                            <a:latin typeface="Cambria Math"/>
                          </a:rPr>
                          <m:t>𝐸</m:t>
                        </m:r>
                      </m:e>
                    </m:acc>
                    <m:d>
                      <m:dPr>
                        <m:ctrlPr>
                          <a:rPr lang="en-US" sz="1800" i="1">
                            <a:solidFill>
                              <a:schemeClr val="tx1"/>
                            </a:solidFill>
                            <a:latin typeface="Cambria Math" panose="02040503050406030204" pitchFamily="18" charset="0"/>
                          </a:rPr>
                        </m:ctrlPr>
                      </m:dPr>
                      <m:e>
                        <m:r>
                          <a:rPr lang="en-US" sz="1800" i="1">
                            <a:solidFill>
                              <a:schemeClr val="tx1"/>
                            </a:solidFill>
                            <a:latin typeface="Cambria Math"/>
                          </a:rPr>
                          <m:t>𝑠𝑐𝑜𝑟𝑒</m:t>
                        </m:r>
                      </m:e>
                    </m:d>
                    <m:r>
                      <a:rPr lang="en-US" sz="1800" i="1">
                        <a:solidFill>
                          <a:schemeClr val="tx1"/>
                        </a:solidFill>
                        <a:latin typeface="Cambria Math"/>
                      </a:rPr>
                      <m:t>=</m:t>
                    </m:r>
                    <m:r>
                      <m:rPr>
                        <m:sty m:val="p"/>
                      </m:rPr>
                      <a:rPr lang="en-US" sz="1800">
                        <a:solidFill>
                          <a:schemeClr val="tx1"/>
                        </a:solidFill>
                        <a:latin typeface="Cambria Math"/>
                      </a:rPr>
                      <m:t>exp</m:t>
                    </m:r>
                    <m:r>
                      <a:rPr lang="en-US" sz="1800" i="1">
                        <a:solidFill>
                          <a:schemeClr val="tx1"/>
                        </a:solidFill>
                        <a:latin typeface="Cambria Math"/>
                      </a:rPr>
                      <m:t>⁡</m:t>
                    </m:r>
                    <m:r>
                      <a:rPr lang="en-US" sz="1800" b="0" i="1" smtClean="0">
                        <a:solidFill>
                          <a:schemeClr val="tx1"/>
                        </a:solidFill>
                        <a:latin typeface="Cambria Math" panose="02040503050406030204" pitchFamily="18" charset="0"/>
                      </a:rPr>
                      <m:t>(</m:t>
                    </m:r>
                    <m:r>
                      <a:rPr lang="en-US" sz="1800" i="1">
                        <a:solidFill>
                          <a:schemeClr val="tx1"/>
                        </a:solidFill>
                        <a:latin typeface="Cambria Math"/>
                      </a:rPr>
                      <m:t>4.2767+0.0201</m:t>
                    </m:r>
                    <m:r>
                      <a:rPr lang="en-US" sz="1800" i="1" smtClean="0">
                        <a:solidFill>
                          <a:schemeClr val="tx1"/>
                        </a:solidFill>
                        <a:latin typeface="Cambria Math" panose="02040503050406030204" pitchFamily="18" charset="0"/>
                        <a:ea typeface="Cambria Math" panose="02040503050406030204" pitchFamily="18" charset="0"/>
                      </a:rPr>
                      <m:t>∙</m:t>
                    </m:r>
                    <m:r>
                      <a:rPr lang="en-US" sz="1800" i="1">
                        <a:solidFill>
                          <a:schemeClr val="tx1"/>
                        </a:solidFill>
                        <a:latin typeface="Cambria Math"/>
                      </a:rPr>
                      <m:t>𝑛𝑢𝑟𝑠𝑒</m:t>
                    </m:r>
                    <m:r>
                      <a:rPr lang="en-US" sz="1800" i="1">
                        <a:solidFill>
                          <a:schemeClr val="tx1"/>
                        </a:solidFill>
                        <a:latin typeface="Cambria Math"/>
                      </a:rPr>
                      <m:t> −0.1340∙</m:t>
                    </m:r>
                    <m:r>
                      <a:rPr lang="en-US" sz="1800" i="1">
                        <a:solidFill>
                          <a:schemeClr val="tx1"/>
                        </a:solidFill>
                        <a:latin typeface="Cambria Math"/>
                      </a:rPr>
                      <m:t>𝑠𝑡𝑎𝑓𝑓</m:t>
                    </m:r>
                    <m:r>
                      <a:rPr lang="en-US" sz="1800" i="1">
                        <a:solidFill>
                          <a:schemeClr val="tx1"/>
                        </a:solidFill>
                        <a:latin typeface="Cambria Math"/>
                      </a:rPr>
                      <m:t>−0.0002∙</m:t>
                    </m:r>
                    <m:r>
                      <a:rPr lang="en-US" sz="1800" i="1">
                        <a:solidFill>
                          <a:schemeClr val="tx1"/>
                        </a:solidFill>
                        <a:latin typeface="Cambria Math"/>
                      </a:rPr>
                      <m:t>𝑤𝑟𝑘𝑦𝑟𝑠</m:t>
                    </m:r>
                    <m:r>
                      <a:rPr lang="en-US" sz="1800" i="1">
                        <a:solidFill>
                          <a:schemeClr val="tx1"/>
                        </a:solidFill>
                        <a:latin typeface="Cambria Math"/>
                      </a:rPr>
                      <m:t>+0.0532∙</m:t>
                    </m:r>
                    <m:r>
                      <a:rPr lang="en-US" sz="1800" i="1">
                        <a:solidFill>
                          <a:schemeClr val="tx1"/>
                        </a:solidFill>
                        <a:latin typeface="Cambria Math"/>
                      </a:rPr>
                      <m:t>𝑄𝐼𝑦𝑒𝑠</m:t>
                    </m:r>
                    <m:r>
                      <a:rPr lang="en-US" sz="1800" b="0" i="0" smtClean="0">
                        <a:solidFill>
                          <a:schemeClr val="tx1"/>
                        </a:solidFill>
                        <a:latin typeface="Cambria Math" panose="02040503050406030204" pitchFamily="18" charset="0"/>
                      </a:rPr>
                      <m:t>)</m:t>
                    </m:r>
                  </m:oMath>
                </a14:m>
                <a:endParaRPr lang="en-US" sz="1800" dirty="0">
                  <a:solidFill>
                    <a:schemeClr val="tx1"/>
                  </a:solidFill>
                </a:endParaRPr>
              </a:p>
              <a:p>
                <a:endParaRPr lang="en-US" sz="800" dirty="0">
                  <a:solidFill>
                    <a:schemeClr val="tx1"/>
                  </a:solidFill>
                </a:endParaRPr>
              </a:p>
              <a:p>
                <a:pPr marL="457200" indent="-457200" algn="l">
                  <a:buFont typeface="Wingdings" panose="05000000000000000000" pitchFamily="2" charset="2"/>
                  <a:buChar char="q"/>
                </a:pPr>
                <a:r>
                  <a:rPr lang="en-US" sz="2600" dirty="0">
                    <a:solidFill>
                      <a:schemeClr val="tx1"/>
                    </a:solidFill>
                  </a:rPr>
                  <a:t>Predict the score for a nurse who has worked at the center for seven years and who had previously been a co-PI on a grant that involved quality assurance component.</a:t>
                </a:r>
              </a:p>
              <a:p>
                <a:pPr algn="l"/>
                <a:endParaRPr lang="en-US" sz="800" dirty="0">
                  <a:solidFill>
                    <a:schemeClr val="tx1"/>
                  </a:solidFill>
                </a:endParaRPr>
              </a:p>
              <a:p>
                <a:r>
                  <a:rPr lang="en-US" sz="2800" dirty="0">
                    <a:solidFill>
                      <a:schemeClr val="tx1"/>
                    </a:solidFill>
                  </a:rPr>
                  <a:t>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a:rPr>
                          <m:t>𝑠𝑐𝑜𝑟𝑒</m:t>
                        </m:r>
                      </m:e>
                      <m:sup>
                        <m:r>
                          <a:rPr lang="en-US" b="0" i="1" smtClean="0">
                            <a:solidFill>
                              <a:schemeClr val="tx1"/>
                            </a:solidFill>
                            <a:latin typeface="Cambria Math"/>
                          </a:rPr>
                          <m:t>0</m:t>
                        </m:r>
                      </m:sup>
                    </m:sSup>
                    <m:r>
                      <a:rPr lang="en-US" b="0" i="1" smtClean="0">
                        <a:solidFill>
                          <a:schemeClr val="tx1"/>
                        </a:solidFill>
                        <a:latin typeface="Cambria Math"/>
                      </a:rPr>
                      <m:t>=</m:t>
                    </m:r>
                    <m:func>
                      <m:funcPr>
                        <m:ctrlPr>
                          <a:rPr lang="en-US" i="1" smtClean="0">
                            <a:solidFill>
                              <a:schemeClr val="tx1"/>
                            </a:solidFill>
                            <a:latin typeface="Cambria Math" panose="02040503050406030204" pitchFamily="18" charset="0"/>
                          </a:rPr>
                        </m:ctrlPr>
                      </m:funcPr>
                      <m:fName>
                        <m:r>
                          <m:rPr>
                            <m:sty m:val="p"/>
                          </m:rPr>
                          <a:rPr lang="en-US">
                            <a:solidFill>
                              <a:schemeClr val="tx1"/>
                            </a:solidFill>
                            <a:latin typeface="Cambria Math"/>
                          </a:rPr>
                          <m:t>exp</m:t>
                        </m:r>
                      </m:fName>
                      <m:e>
                        <m:d>
                          <m:dPr>
                            <m:ctrlPr>
                              <a:rPr lang="en-US" i="1" smtClean="0">
                                <a:solidFill>
                                  <a:schemeClr val="tx1"/>
                                </a:solidFill>
                                <a:latin typeface="Cambria Math" panose="02040503050406030204" pitchFamily="18" charset="0"/>
                              </a:rPr>
                            </m:ctrlPr>
                          </m:dPr>
                          <m:e>
                            <m:r>
                              <a:rPr lang="en-US" i="1" smtClean="0">
                                <a:solidFill>
                                  <a:schemeClr val="tx1"/>
                                </a:solidFill>
                                <a:latin typeface="Cambria Math"/>
                              </a:rPr>
                              <m:t>4.2767+0.0201−0.0002</m:t>
                            </m:r>
                            <m:r>
                              <a:rPr lang="en-US" i="1">
                                <a:latin typeface="Cambria Math"/>
                                <a:ea typeface="Cambria Math" panose="02040503050406030204" pitchFamily="18" charset="0"/>
                              </a:rPr>
                              <m:t>∙</m:t>
                            </m:r>
                            <m:r>
                              <a:rPr lang="en-US" b="0" i="1" smtClean="0">
                                <a:solidFill>
                                  <a:schemeClr val="tx1"/>
                                </a:solidFill>
                                <a:latin typeface="Cambria Math"/>
                              </a:rPr>
                              <m:t>7</m:t>
                            </m:r>
                            <m:r>
                              <a:rPr lang="en-US" i="1">
                                <a:solidFill>
                                  <a:schemeClr val="tx1"/>
                                </a:solidFill>
                                <a:latin typeface="Cambria Math"/>
                              </a:rPr>
                              <m:t>+0.0532</m:t>
                            </m:r>
                          </m:e>
                        </m:d>
                      </m:e>
                    </m:func>
                    <m:r>
                      <a:rPr lang="en-US" b="0" i="1" smtClean="0">
                        <a:solidFill>
                          <a:schemeClr val="tx1"/>
                        </a:solidFill>
                        <a:latin typeface="Cambria Math"/>
                      </a:rPr>
                      <m:t>=</m:t>
                    </m:r>
                  </m:oMath>
                </a14:m>
                <a:r>
                  <a:rPr lang="en-US" dirty="0">
                    <a:solidFill>
                      <a:schemeClr val="tx1"/>
                    </a:solidFill>
                  </a:rPr>
                  <a:t>77.37.</a:t>
                </a:r>
              </a:p>
              <a:p>
                <a:pPr algn="l"/>
                <a:endParaRPr lang="en-US" sz="800" dirty="0">
                  <a:solidFill>
                    <a:schemeClr val="tx1"/>
                  </a:solidFill>
                </a:endParaRPr>
              </a:p>
              <a:p>
                <a:pPr algn="l"/>
                <a:r>
                  <a:rPr lang="en-US" sz="1600" dirty="0">
                    <a:solidFill>
                      <a:schemeClr val="tx1"/>
                    </a:solidFill>
                    <a:latin typeface="Courier New" panose="02070309020205020404" pitchFamily="49" charset="0"/>
                    <a:cs typeface="Courier New" panose="02070309020205020404" pitchFamily="49" charset="0"/>
                  </a:rPr>
                  <a:t>   print(</a:t>
                </a:r>
                <a:r>
                  <a:rPr lang="en-US" sz="1600" dirty="0" err="1">
                    <a:solidFill>
                      <a:schemeClr val="tx1"/>
                    </a:solidFill>
                    <a:latin typeface="Courier New" panose="02070309020205020404" pitchFamily="49" charset="0"/>
                    <a:cs typeface="Courier New" panose="02070309020205020404" pitchFamily="49" charset="0"/>
                  </a:rPr>
                  <a:t>pred.score</a:t>
                </a:r>
                <a:r>
                  <a:rPr lang="en-US" sz="1600" dirty="0">
                    <a:solidFill>
                      <a:schemeClr val="tx1"/>
                    </a:solidFill>
                    <a:latin typeface="Courier New" panose="02070309020205020404" pitchFamily="49" charset="0"/>
                    <a:cs typeface="Courier New" panose="02070309020205020404" pitchFamily="49" charset="0"/>
                  </a:rPr>
                  <a:t>&lt;- predict(</a:t>
                </a:r>
                <a:r>
                  <a:rPr lang="en-US" sz="1600" dirty="0" err="1">
                    <a:solidFill>
                      <a:schemeClr val="tx1"/>
                    </a:solidFill>
                    <a:latin typeface="Courier New" panose="02070309020205020404" pitchFamily="49" charset="0"/>
                    <a:cs typeface="Courier New" panose="02070309020205020404" pitchFamily="49" charset="0"/>
                  </a:rPr>
                  <a:t>fitted.model</a:t>
                </a:r>
                <a:r>
                  <a:rPr lang="en-US" sz="1600" dirty="0">
                    <a:solidFill>
                      <a:schemeClr val="tx1"/>
                    </a:solidFill>
                    <a:latin typeface="Courier New" panose="02070309020205020404" pitchFamily="49" charset="0"/>
                    <a:cs typeface="Courier New" panose="02070309020205020404" pitchFamily="49" charset="0"/>
                  </a:rPr>
                  <a:t>, type="response", </a:t>
                </a:r>
                <a:r>
                  <a:rPr lang="en-US" sz="1600" dirty="0" err="1">
                    <a:solidFill>
                      <a:schemeClr val="tx1"/>
                    </a:solidFill>
                    <a:latin typeface="Courier New" panose="02070309020205020404" pitchFamily="49" charset="0"/>
                    <a:cs typeface="Courier New" panose="02070309020205020404" pitchFamily="49" charset="0"/>
                  </a:rPr>
                  <a:t>data.frame</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desgn</a:t>
                </a:r>
                <a:r>
                  <a:rPr lang="en-US" sz="1600" dirty="0">
                    <a:solidFill>
                      <a:schemeClr val="tx1"/>
                    </a:solidFill>
                    <a:latin typeface="Courier New" panose="02070309020205020404" pitchFamily="49" charset="0"/>
                    <a:cs typeface="Courier New" panose="02070309020205020404" pitchFamily="49" charset="0"/>
                  </a:rPr>
                  <a:t>="nurse",</a:t>
                </a:r>
              </a:p>
              <a:p>
                <a:pPr algn="l"/>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wrkyrs</a:t>
                </a:r>
                <a:r>
                  <a:rPr lang="en-US" sz="1600" dirty="0">
                    <a:solidFill>
                      <a:schemeClr val="tx1"/>
                    </a:solidFill>
                    <a:latin typeface="Courier New" panose="02070309020205020404" pitchFamily="49" charset="0"/>
                    <a:cs typeface="Courier New" panose="02070309020205020404" pitchFamily="49" charset="0"/>
                  </a:rPr>
                  <a:t>=7, </a:t>
                </a:r>
                <a:r>
                  <a:rPr lang="en-US" sz="1600" dirty="0" err="1">
                    <a:solidFill>
                      <a:schemeClr val="tx1"/>
                    </a:solidFill>
                    <a:latin typeface="Courier New" panose="02070309020205020404" pitchFamily="49" charset="0"/>
                    <a:cs typeface="Courier New" panose="02070309020205020404" pitchFamily="49" charset="0"/>
                  </a:rPr>
                  <a:t>priorQI</a:t>
                </a:r>
                <a:r>
                  <a:rPr lang="en-US" sz="1600" dirty="0">
                    <a:solidFill>
                      <a:schemeClr val="tx1"/>
                    </a:solidFill>
                    <a:latin typeface="Courier New" panose="02070309020205020404" pitchFamily="49" charset="0"/>
                    <a:cs typeface="Courier New" panose="02070309020205020404" pitchFamily="49" charset="0"/>
                  </a:rPr>
                  <a:t>="yes")))</a:t>
                </a:r>
              </a:p>
              <a:p>
                <a:pPr algn="l"/>
                <a:endParaRPr lang="en-US" sz="400" dirty="0">
                  <a:solidFill>
                    <a:schemeClr val="tx1"/>
                  </a:solidFill>
                </a:endParaRPr>
              </a:p>
              <a:p>
                <a:pPr algn="l"/>
                <a:r>
                  <a:rPr lang="en-US" sz="3600" dirty="0"/>
                  <a:t>    </a:t>
                </a:r>
                <a:r>
                  <a:rPr lang="en-US" sz="1800" dirty="0">
                    <a:solidFill>
                      <a:schemeClr val="tx1"/>
                    </a:solidFill>
                    <a:latin typeface="Lucida Console" panose="020B0609040504020204" pitchFamily="49" charset="0"/>
                  </a:rPr>
                  <a:t>77.34687</a:t>
                </a:r>
              </a:p>
              <a:p>
                <a:pPr algn="l"/>
                <a:endParaRPr lang="en-US" sz="2800" dirty="0">
                  <a:solidFill>
                    <a:schemeClr val="tx1"/>
                  </a:solidFill>
                </a:endParaRPr>
              </a:p>
              <a:p>
                <a:pPr algn="l"/>
                <a:endParaRPr lang="en-US" sz="2800" dirty="0">
                  <a:solidFill>
                    <a:schemeClr val="tx1"/>
                  </a:solidFill>
                </a:endParaRPr>
              </a:p>
              <a:p>
                <a:pPr marL="457200" indent="-457200" algn="l">
                  <a:buFont typeface="Wingdings" panose="05000000000000000000" pitchFamily="2" charset="2"/>
                  <a:buChar char="q"/>
                </a:pPr>
                <a:endParaRPr lang="en-US" sz="2800" dirty="0">
                  <a:solidFill>
                    <a:schemeClr val="tx1"/>
                  </a:solidFill>
                </a:endParaRPr>
              </a:p>
              <a:p>
                <a:pPr algn="l"/>
                <a:r>
                  <a:rPr lang="en-US" sz="2200" dirty="0">
                    <a:solidFill>
                      <a:schemeClr val="tx1"/>
                    </a:solidFill>
                  </a:rPr>
                  <a:t>      </a:t>
                </a:r>
                <a:endParaRPr lang="en-US" sz="2200" i="0" dirty="0">
                  <a:solidFill>
                    <a:schemeClr val="tx1"/>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573024" y="1252026"/>
                <a:ext cx="11082527" cy="5100012"/>
              </a:xfrm>
              <a:blipFill>
                <a:blip r:embed="rId2"/>
                <a:stretch>
                  <a:fillRect l="-825" t="-7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0977823" y="6120082"/>
            <a:ext cx="456063" cy="365125"/>
          </a:xfrm>
        </p:spPr>
        <p:txBody>
          <a:bodyPr/>
          <a:lstStyle/>
          <a:p>
            <a:fld id="{3A98EE3D-8CD1-4C3F-BD1C-C98C9596463C}" type="slidenum">
              <a:rPr lang="en-US" sz="1800" smtClean="0">
                <a:solidFill>
                  <a:srgbClr val="00B0F0"/>
                </a:solidFill>
              </a:rPr>
              <a:t>32</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506047" y="372793"/>
            <a:ext cx="9699808" cy="620330"/>
          </a:xfrm>
          <a:prstGeom prst="rect">
            <a:avLst/>
          </a:prstGeom>
          <a:effectLst/>
        </p:spPr>
        <p:txBody>
          <a:bodyPr vert="horz" lIns="91440" tIns="45720" rIns="91440" bIns="45720" rtlCol="0" anchor="b">
            <a:normAutofit fontScale="92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GAMMA REGRESSION MODEL: EXERCISE SOLUTION (cont.)</a:t>
            </a:r>
          </a:p>
        </p:txBody>
      </p:sp>
    </p:spTree>
    <p:extLst>
      <p:ext uri="{BB962C8B-B14F-4D97-AF65-F5344CB8AC3E}">
        <p14:creationId xmlns:p14="http://schemas.microsoft.com/office/powerpoint/2010/main" val="2524126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8B96F238-70F4-4840-9BA4-FB0CCD8858BA}"/>
                  </a:ext>
                </a:extLst>
              </p:cNvPr>
              <p:cNvSpPr>
                <a:spLocks noGrp="1"/>
              </p:cNvSpPr>
              <p:nvPr>
                <p:ph type="subTitle" idx="1"/>
              </p:nvPr>
            </p:nvSpPr>
            <p:spPr>
              <a:xfrm>
                <a:off x="573088" y="1377950"/>
                <a:ext cx="11082337" cy="4973638"/>
              </a:xfrm>
            </p:spPr>
            <p:txBody>
              <a:bodyPr>
                <a:noAutofit/>
              </a:bodyPr>
              <a:lstStyle/>
              <a:p>
                <a:pPr marL="342900" indent="-342900" algn="l">
                  <a:buFont typeface="Wingdings" panose="05000000000000000000" pitchFamily="2" charset="2"/>
                  <a:buChar char="q"/>
                </a:pPr>
                <a:r>
                  <a:rPr lang="en-US" sz="2400" dirty="0">
                    <a:solidFill>
                      <a:schemeClr val="tx1">
                        <a:lumMod val="95000"/>
                        <a:lumOff val="5000"/>
                      </a:schemeClr>
                    </a:solidFill>
                  </a:rPr>
                  <a:t>Suppose </a:t>
                </a:r>
                <a14:m>
                  <m:oMath xmlns:m="http://schemas.openxmlformats.org/officeDocument/2006/math">
                    <m:r>
                      <a:rPr lang="en-US" sz="2400" b="0" i="1">
                        <a:solidFill>
                          <a:schemeClr val="tx1">
                            <a:lumMod val="95000"/>
                            <a:lumOff val="5000"/>
                          </a:schemeClr>
                        </a:solidFill>
                        <a:latin typeface="Cambria Math" panose="02040503050406030204" pitchFamily="18" charset="0"/>
                      </a:rPr>
                      <m:t>𝑦</m:t>
                    </m:r>
                    <m:r>
                      <a:rPr lang="en-US" sz="2400" b="0" i="1">
                        <a:solidFill>
                          <a:schemeClr val="tx1">
                            <a:lumMod val="95000"/>
                            <a:lumOff val="5000"/>
                          </a:schemeClr>
                        </a:solidFill>
                        <a:latin typeface="Cambria Math" panose="02040503050406030204" pitchFamily="18" charset="0"/>
                      </a:rPr>
                      <m:t>=1</m:t>
                    </m:r>
                  </m:oMath>
                </a14:m>
                <a:r>
                  <a:rPr lang="en-US" sz="2400" dirty="0">
                    <a:solidFill>
                      <a:schemeClr val="tx1">
                        <a:lumMod val="95000"/>
                        <a:lumOff val="5000"/>
                      </a:schemeClr>
                    </a:solidFill>
                  </a:rPr>
                  <a:t> with probability </a:t>
                </a:r>
                <a14:m>
                  <m:oMath xmlns:m="http://schemas.openxmlformats.org/officeDocument/2006/math">
                    <m:r>
                      <a:rPr lang="en-US" sz="2400" i="1">
                        <a:solidFill>
                          <a:schemeClr val="tx1">
                            <a:lumMod val="95000"/>
                            <a:lumOff val="5000"/>
                          </a:schemeClr>
                        </a:solidFill>
                        <a:latin typeface="Cambria Math" panose="02040503050406030204" pitchFamily="18" charset="0"/>
                        <a:ea typeface="Cambria Math" panose="02040503050406030204" pitchFamily="18" charset="0"/>
                      </a:rPr>
                      <m:t>𝜋</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𝑃</m:t>
                    </m:r>
                    <m:r>
                      <a:rPr lang="en-US" sz="2400" b="0" i="0" smtClean="0">
                        <a:solidFill>
                          <a:schemeClr val="tx1">
                            <a:lumMod val="95000"/>
                            <a:lumOff val="5000"/>
                          </a:schemeClr>
                        </a:solidFill>
                        <a:latin typeface="Cambria Math" panose="02040503050406030204" pitchFamily="18" charset="0"/>
                      </a:rPr>
                      <m:t>(</m:t>
                    </m:r>
                    <m:r>
                      <a:rPr lang="en-US" sz="2400" i="1">
                        <a:solidFill>
                          <a:schemeClr val="tx1">
                            <a:lumMod val="95000"/>
                            <a:lumOff val="5000"/>
                          </a:schemeClr>
                        </a:solidFill>
                        <a:latin typeface="Cambria Math" panose="02040503050406030204" pitchFamily="18" charset="0"/>
                      </a:rPr>
                      <m:t>𝑦</m:t>
                    </m:r>
                    <m:r>
                      <a:rPr lang="en-US" sz="2400" i="1">
                        <a:solidFill>
                          <a:schemeClr val="tx1">
                            <a:lumMod val="95000"/>
                            <a:lumOff val="5000"/>
                          </a:schemeClr>
                        </a:solidFill>
                        <a:latin typeface="Cambria Math" panose="02040503050406030204" pitchFamily="18" charset="0"/>
                      </a:rPr>
                      <m:t>=1)</m:t>
                    </m:r>
                  </m:oMath>
                </a14:m>
                <a:r>
                  <a:rPr lang="en-US" sz="2400" dirty="0">
                    <a:solidFill>
                      <a:schemeClr val="tx1">
                        <a:lumMod val="95000"/>
                        <a:lumOff val="5000"/>
                      </a:schemeClr>
                    </a:solidFill>
                  </a:rPr>
                  <a:t>, and 0, otherwise. Then </a:t>
                </a:r>
                <a14:m>
                  <m:oMath xmlns:m="http://schemas.openxmlformats.org/officeDocument/2006/math">
                    <m:r>
                      <a:rPr lang="en-US" sz="2400" i="1">
                        <a:solidFill>
                          <a:schemeClr val="tx1">
                            <a:lumMod val="95000"/>
                            <a:lumOff val="5000"/>
                          </a:schemeClr>
                        </a:solidFill>
                        <a:latin typeface="Cambria Math" panose="02040503050406030204" pitchFamily="18" charset="0"/>
                      </a:rPr>
                      <m:t>𝑦</m:t>
                    </m:r>
                  </m:oMath>
                </a14:m>
                <a:r>
                  <a:rPr lang="en-US" sz="2400" dirty="0">
                    <a:solidFill>
                      <a:schemeClr val="tx1">
                        <a:lumMod val="95000"/>
                        <a:lumOff val="5000"/>
                      </a:schemeClr>
                    </a:solidFill>
                  </a:rPr>
                  <a:t> has a </a:t>
                </a:r>
                <a:r>
                  <a:rPr lang="en-US" sz="2400" i="1" dirty="0">
                    <a:solidFill>
                      <a:srgbClr val="00B0F0"/>
                    </a:solidFill>
                  </a:rPr>
                  <a:t>Bernoulli</a:t>
                </a:r>
                <a:r>
                  <a:rPr lang="en-US" sz="2400" dirty="0">
                    <a:solidFill>
                      <a:schemeClr val="tx1">
                        <a:lumMod val="95000"/>
                        <a:lumOff val="5000"/>
                      </a:schemeClr>
                    </a:solidFill>
                  </a:rPr>
                  <a:t> (or </a:t>
                </a:r>
                <a:r>
                  <a:rPr lang="en-US" sz="2400" i="1" dirty="0">
                    <a:solidFill>
                      <a:srgbClr val="00B0F0"/>
                    </a:solidFill>
                  </a:rPr>
                  <a:t>binary</a:t>
                </a:r>
                <a:r>
                  <a:rPr lang="en-US" sz="2400" dirty="0">
                    <a:solidFill>
                      <a:schemeClr val="tx1">
                        <a:lumMod val="95000"/>
                        <a:lumOff val="5000"/>
                      </a:schemeClr>
                    </a:solidFill>
                  </a:rPr>
                  <a:t>) distribution with the mean </a:t>
                </a:r>
                <a14:m>
                  <m:oMath xmlns:m="http://schemas.openxmlformats.org/officeDocument/2006/math">
                    <m:r>
                      <a:rPr lang="en-US" sz="2400" b="0" i="1" smtClean="0">
                        <a:solidFill>
                          <a:schemeClr val="tx1">
                            <a:lumMod val="95000"/>
                            <a:lumOff val="5000"/>
                          </a:schemeClr>
                        </a:solidFill>
                        <a:latin typeface="Cambria Math" panose="02040503050406030204" pitchFamily="18" charset="0"/>
                      </a:rPr>
                      <m:t> </m:t>
                    </m:r>
                    <m:r>
                      <a:rPr lang="en-US" sz="2400" b="0" i="1" smtClean="0">
                        <a:solidFill>
                          <a:schemeClr val="tx1">
                            <a:lumMod val="95000"/>
                            <a:lumOff val="5000"/>
                          </a:schemeClr>
                        </a:solidFill>
                        <a:latin typeface="Cambria Math" panose="02040503050406030204" pitchFamily="18" charset="0"/>
                      </a:rPr>
                      <m:t>𝐸𝑦</m:t>
                    </m:r>
                    <m:r>
                      <a:rPr lang="en-US" sz="2400" b="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𝜋</m:t>
                    </m:r>
                    <m:r>
                      <a:rPr lang="en-US" sz="2400" i="1">
                        <a:solidFill>
                          <a:schemeClr val="tx1">
                            <a:lumMod val="95000"/>
                            <a:lumOff val="5000"/>
                          </a:schemeClr>
                        </a:solidFill>
                        <a:latin typeface="Cambria Math" panose="02040503050406030204" pitchFamily="18" charset="0"/>
                        <a:ea typeface="Cambria Math" panose="02040503050406030204" pitchFamily="18" charset="0"/>
                      </a:rPr>
                      <m:t>+0∙</m:t>
                    </m:r>
                    <m:d>
                      <m:dPr>
                        <m:ctrlP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ctrlPr>
                      </m:dPr>
                      <m:e>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𝜋</m:t>
                        </m:r>
                      </m:e>
                    </m:d>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𝜋</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𝑃</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𝑦</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=1)</m:t>
                    </m:r>
                  </m:oMath>
                </a14:m>
                <a:r>
                  <a:rPr lang="en-US" sz="2400" dirty="0">
                    <a:solidFill>
                      <a:schemeClr val="tx1">
                        <a:lumMod val="95000"/>
                        <a:lumOff val="5000"/>
                      </a:schemeClr>
                    </a:solidFill>
                  </a:rPr>
                  <a:t>.</a:t>
                </a:r>
              </a:p>
              <a:p>
                <a:pPr marL="0" indent="0" algn="l">
                  <a:buNone/>
                </a:pPr>
                <a:endParaRPr lang="en-US" sz="800" dirty="0">
                  <a:solidFill>
                    <a:schemeClr val="tx1">
                      <a:lumMod val="95000"/>
                      <a:lumOff val="5000"/>
                    </a:schemeClr>
                  </a:solidFill>
                </a:endParaRPr>
              </a:p>
              <a:p>
                <a:pPr algn="l"/>
                <a:r>
                  <a:rPr lang="en-US" sz="2400" dirty="0">
                    <a:solidFill>
                      <a:schemeClr val="tx1">
                        <a:lumMod val="95000"/>
                        <a:lumOff val="5000"/>
                      </a:schemeClr>
                    </a:solidFill>
                  </a:rPr>
                  <a:t>This mean lies between 0 and 1, so we can relate it to the linear regression via the </a:t>
                </a:r>
                <a:r>
                  <a:rPr lang="en-US" sz="2400" i="1" dirty="0">
                    <a:solidFill>
                      <a:srgbClr val="00B0F0"/>
                    </a:solidFill>
                  </a:rPr>
                  <a:t>logistic</a:t>
                </a:r>
                <a:r>
                  <a:rPr lang="en-US" sz="2400" dirty="0">
                    <a:solidFill>
                      <a:schemeClr val="tx1">
                        <a:lumMod val="95000"/>
                        <a:lumOff val="5000"/>
                      </a:schemeClr>
                    </a:solidFill>
                  </a:rPr>
                  <a:t> function </a:t>
                </a:r>
                <a14:m>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m:rPr>
                            <m:sty m:val="p"/>
                          </m:rPr>
                          <a:rPr lang="en-US" sz="2400" b="0" i="0" smtClean="0">
                            <a:solidFill>
                              <a:schemeClr val="tx1">
                                <a:lumMod val="95000"/>
                                <a:lumOff val="5000"/>
                              </a:schemeClr>
                            </a:solidFill>
                            <a:latin typeface="Cambria Math" panose="02040503050406030204" pitchFamily="18" charset="0"/>
                          </a:rPr>
                          <m:t>exp</m:t>
                        </m:r>
                        <m:r>
                          <a:rPr lang="en-US" sz="2400" b="0" i="1" smtClean="0">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rPr>
                          <m:t>𝑥</m:t>
                        </m:r>
                        <m:r>
                          <a:rPr lang="en-US" sz="2400" b="0" i="1" smtClean="0">
                            <a:solidFill>
                              <a:schemeClr val="tx1">
                                <a:lumMod val="95000"/>
                                <a:lumOff val="5000"/>
                              </a:schemeClr>
                            </a:solidFill>
                            <a:latin typeface="Cambria Math" panose="02040503050406030204" pitchFamily="18" charset="0"/>
                          </a:rPr>
                          <m:t>)</m:t>
                        </m:r>
                      </m:num>
                      <m:den>
                        <m:r>
                          <a:rPr lang="en-US" sz="2400" b="0" i="1" smtClean="0">
                            <a:solidFill>
                              <a:schemeClr val="tx1">
                                <a:lumMod val="95000"/>
                                <a:lumOff val="5000"/>
                              </a:schemeClr>
                            </a:solidFill>
                            <a:latin typeface="Cambria Math" panose="02040503050406030204" pitchFamily="18" charset="0"/>
                          </a:rPr>
                          <m:t>1+</m:t>
                        </m:r>
                        <m:r>
                          <m:rPr>
                            <m:sty m:val="p"/>
                          </m:rPr>
                          <a:rPr lang="en-US" sz="2400" b="0" i="0" smtClean="0">
                            <a:solidFill>
                              <a:schemeClr val="tx1">
                                <a:lumMod val="95000"/>
                                <a:lumOff val="5000"/>
                              </a:schemeClr>
                            </a:solidFill>
                            <a:latin typeface="Cambria Math" panose="02040503050406030204" pitchFamily="18" charset="0"/>
                          </a:rPr>
                          <m:t>exp</m:t>
                        </m:r>
                        <m:r>
                          <a:rPr lang="en-US" sz="2400" b="0" i="1" smtClean="0">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rPr>
                          <m:t>𝑥</m:t>
                        </m:r>
                        <m:r>
                          <a:rPr lang="en-US" sz="2400" b="0" i="1" smtClean="0">
                            <a:solidFill>
                              <a:schemeClr val="tx1">
                                <a:lumMod val="95000"/>
                                <a:lumOff val="5000"/>
                              </a:schemeClr>
                            </a:solidFill>
                            <a:latin typeface="Cambria Math" panose="02040503050406030204" pitchFamily="18" charset="0"/>
                          </a:rPr>
                          <m:t>)</m:t>
                        </m:r>
                      </m:den>
                    </m:f>
                  </m:oMath>
                </a14:m>
                <a:r>
                  <a:rPr lang="en-US" sz="2400" dirty="0">
                    <a:solidFill>
                      <a:schemeClr val="tx1">
                        <a:lumMod val="95000"/>
                        <a:lumOff val="5000"/>
                      </a:schemeClr>
                    </a:solidFill>
                  </a:rPr>
                  <a:t>:</a:t>
                </a:r>
              </a:p>
              <a:p>
                <a:pPr marL="0" indent="0" algn="l">
                  <a:buNone/>
                </a:pPr>
                <a:r>
                  <a:rPr lang="en-US" sz="2400" b="0" dirty="0">
                    <a:solidFill>
                      <a:schemeClr val="tx1">
                        <a:lumMod val="95000"/>
                        <a:lumOff val="5000"/>
                      </a:schemeClr>
                    </a:solidFill>
                  </a:rPr>
                  <a:t>                                                 </a:t>
                </a:r>
                <a14:m>
                  <m:oMath xmlns:m="http://schemas.openxmlformats.org/officeDocument/2006/math">
                    <m:r>
                      <a:rPr lang="el-GR" sz="2400" b="0" i="1" smtClean="0">
                        <a:solidFill>
                          <a:schemeClr val="tx1">
                            <a:lumMod val="95000"/>
                            <a:lumOff val="5000"/>
                          </a:schemeClr>
                        </a:solidFill>
                        <a:latin typeface="Cambria Math" panose="02040503050406030204" pitchFamily="18" charset="0"/>
                        <a:ea typeface="Cambria Math" panose="02040503050406030204" pitchFamily="18" charset="0"/>
                      </a:rPr>
                      <m:t>𝜋</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rPr>
                      <m:t>𝑃</m:t>
                    </m:r>
                    <m:d>
                      <m:dPr>
                        <m:ctrlPr>
                          <a:rPr lang="en-US" sz="2400" b="0" i="1" smtClean="0">
                            <a:solidFill>
                              <a:schemeClr val="tx1">
                                <a:lumMod val="95000"/>
                                <a:lumOff val="5000"/>
                              </a:schemeClr>
                            </a:solidFill>
                            <a:latin typeface="Cambria Math" panose="02040503050406030204" pitchFamily="18" charset="0"/>
                          </a:rPr>
                        </m:ctrlPr>
                      </m:dPr>
                      <m:e>
                        <m:r>
                          <a:rPr lang="en-US" sz="2400" b="0" i="1" smtClean="0">
                            <a:solidFill>
                              <a:schemeClr val="tx1">
                                <a:lumMod val="95000"/>
                                <a:lumOff val="5000"/>
                              </a:schemeClr>
                            </a:solidFill>
                            <a:latin typeface="Cambria Math" panose="02040503050406030204" pitchFamily="18" charset="0"/>
                          </a:rPr>
                          <m:t>𝑦</m:t>
                        </m:r>
                        <m:r>
                          <a:rPr lang="en-US" sz="2400" b="0" i="1" smtClean="0">
                            <a:solidFill>
                              <a:schemeClr val="tx1">
                                <a:lumMod val="95000"/>
                                <a:lumOff val="5000"/>
                              </a:schemeClr>
                            </a:solidFill>
                            <a:latin typeface="Cambria Math" panose="02040503050406030204" pitchFamily="18" charset="0"/>
                          </a:rPr>
                          <m:t>=1</m:t>
                        </m:r>
                      </m:e>
                    </m:d>
                    <m:r>
                      <a:rPr lang="en-US" sz="2400" b="0" i="1" smtClean="0">
                        <a:solidFill>
                          <a:schemeClr val="tx1">
                            <a:lumMod val="95000"/>
                            <a:lumOff val="5000"/>
                          </a:schemeClr>
                        </a:solidFill>
                        <a:latin typeface="Cambria Math" panose="02040503050406030204" pitchFamily="18" charset="0"/>
                      </a:rPr>
                      <m:t>=</m:t>
                    </m:r>
                    <m:f>
                      <m:fPr>
                        <m:ctrlPr>
                          <a:rPr lang="en-US" sz="2400" b="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𝐸𝑥𝑝</m:t>
                        </m:r>
                        <m:r>
                          <a:rPr lang="en-US" sz="2400" b="0" i="1" smtClean="0">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sub>
                            <m:r>
                              <a:rPr lang="en-US" sz="2400" i="1">
                                <a:solidFill>
                                  <a:schemeClr val="tx1">
                                    <a:lumMod val="95000"/>
                                    <a:lumOff val="5000"/>
                                  </a:schemeClr>
                                </a:solidFill>
                                <a:latin typeface="Cambria Math" panose="02040503050406030204" pitchFamily="18" charset="0"/>
                              </a:rPr>
                              <m:t>0</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sub>
                                <m:r>
                                  <a:rPr lang="en-US" sz="2400" i="1">
                                    <a:solidFill>
                                      <a:schemeClr val="tx1">
                                        <a:lumMod val="95000"/>
                                        <a:lumOff val="5000"/>
                                      </a:schemeClr>
                                    </a:solidFill>
                                    <a:latin typeface="Cambria Math" panose="02040503050406030204" pitchFamily="18" charset="0"/>
                                  </a:rPr>
                                  <m:t>1</m:t>
                                </m:r>
                              </m:sub>
                            </m:sSub>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1</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𝑘</m:t>
                                </m:r>
                              </m:sub>
                            </m:sSub>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rPr>
                              <m:t>𝑘</m:t>
                            </m:r>
                          </m:sub>
                        </m:sSub>
                        <m:r>
                          <a:rPr lang="en-US" sz="2400" b="0" i="1" smtClean="0">
                            <a:solidFill>
                              <a:schemeClr val="tx1">
                                <a:lumMod val="95000"/>
                                <a:lumOff val="5000"/>
                              </a:schemeClr>
                            </a:solidFill>
                            <a:latin typeface="Cambria Math" panose="02040503050406030204" pitchFamily="18" charset="0"/>
                          </a:rPr>
                          <m:t>)</m:t>
                        </m:r>
                      </m:num>
                      <m:den>
                        <m:r>
                          <a:rPr lang="en-US" sz="2400" b="0" i="1" smtClean="0">
                            <a:solidFill>
                              <a:schemeClr val="tx1">
                                <a:lumMod val="95000"/>
                                <a:lumOff val="5000"/>
                              </a:schemeClr>
                            </a:solidFill>
                            <a:latin typeface="Cambria Math" panose="02040503050406030204" pitchFamily="18" charset="0"/>
                          </a:rPr>
                          <m:t>1+</m:t>
                        </m:r>
                        <m:r>
                          <a:rPr lang="en-US" sz="2400" i="1">
                            <a:solidFill>
                              <a:schemeClr val="tx1">
                                <a:lumMod val="95000"/>
                                <a:lumOff val="5000"/>
                              </a:schemeClr>
                            </a:solidFill>
                            <a:latin typeface="Cambria Math" panose="02040503050406030204" pitchFamily="18" charset="0"/>
                          </a:rPr>
                          <m:t>𝐸𝑥𝑝</m:t>
                        </m:r>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sub>
                            <m:r>
                              <a:rPr lang="en-US" sz="2400" i="1">
                                <a:solidFill>
                                  <a:schemeClr val="tx1">
                                    <a:lumMod val="95000"/>
                                    <a:lumOff val="5000"/>
                                  </a:schemeClr>
                                </a:solidFill>
                                <a:latin typeface="Cambria Math" panose="02040503050406030204" pitchFamily="18" charset="0"/>
                              </a:rPr>
                              <m:t>0</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sub>
                                <m:r>
                                  <a:rPr lang="en-US" sz="2400" i="1">
                                    <a:solidFill>
                                      <a:schemeClr val="tx1">
                                        <a:lumMod val="95000"/>
                                        <a:lumOff val="5000"/>
                                      </a:schemeClr>
                                    </a:solidFill>
                                    <a:latin typeface="Cambria Math" panose="02040503050406030204" pitchFamily="18" charset="0"/>
                                  </a:rPr>
                                  <m:t>1</m:t>
                                </m:r>
                              </m:sub>
                            </m:sSub>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1</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𝑘</m:t>
                                </m:r>
                              </m:sub>
                            </m:sSub>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rPr>
                              <m:t>𝑘</m:t>
                            </m:r>
                          </m:sub>
                        </m:sSub>
                        <m:r>
                          <a:rPr lang="en-US" sz="2400" i="1">
                            <a:solidFill>
                              <a:schemeClr val="tx1">
                                <a:lumMod val="95000"/>
                                <a:lumOff val="5000"/>
                              </a:schemeClr>
                            </a:solidFill>
                            <a:latin typeface="Cambria Math" panose="02040503050406030204" pitchFamily="18" charset="0"/>
                          </a:rPr>
                          <m:t>)</m:t>
                        </m:r>
                      </m:den>
                    </m:f>
                  </m:oMath>
                </a14:m>
                <a:r>
                  <a:rPr lang="en-US" sz="2400" dirty="0">
                    <a:solidFill>
                      <a:schemeClr val="tx1">
                        <a:lumMod val="95000"/>
                        <a:lumOff val="5000"/>
                      </a:schemeClr>
                    </a:solidFill>
                  </a:rPr>
                  <a:t>.</a:t>
                </a:r>
              </a:p>
              <a:p>
                <a:pPr marL="0" indent="0" algn="l">
                  <a:buNone/>
                </a:pPr>
                <a:endParaRPr lang="en-US" sz="800" dirty="0">
                  <a:solidFill>
                    <a:schemeClr val="tx1">
                      <a:lumMod val="95000"/>
                      <a:lumOff val="5000"/>
                    </a:schemeClr>
                  </a:solidFill>
                </a:endParaRPr>
              </a:p>
              <a:p>
                <a:pPr algn="l"/>
                <a:r>
                  <a:rPr lang="en-US" sz="2400" i="1" dirty="0">
                    <a:solidFill>
                      <a:srgbClr val="00B0F0"/>
                    </a:solidFill>
                  </a:rPr>
                  <a:t>Binary logistic regression </a:t>
                </a:r>
                <a:r>
                  <a:rPr lang="en-US" sz="2400" dirty="0">
                    <a:solidFill>
                      <a:schemeClr val="tx1">
                        <a:lumMod val="95000"/>
                        <a:lumOff val="5000"/>
                      </a:schemeClr>
                    </a:solidFill>
                  </a:rPr>
                  <a:t>model is the generalized linear model with the </a:t>
                </a:r>
                <a:r>
                  <a:rPr lang="en-US" sz="2400" i="1" dirty="0">
                    <a:solidFill>
                      <a:srgbClr val="00B0F0"/>
                    </a:solidFill>
                  </a:rPr>
                  <a:t>logit</a:t>
                </a:r>
                <a:r>
                  <a:rPr lang="en-US" sz="2400" dirty="0">
                    <a:solidFill>
                      <a:schemeClr val="tx1">
                        <a:lumMod val="95000"/>
                        <a:lumOff val="5000"/>
                      </a:schemeClr>
                    </a:solidFill>
                  </a:rPr>
                  <a:t> link function </a:t>
                </a:r>
                <a14:m>
                  <m:oMath xmlns:m="http://schemas.openxmlformats.org/officeDocument/2006/math">
                    <m:r>
                      <a:rPr lang="en-US" sz="2400" b="0" i="1" smtClean="0">
                        <a:solidFill>
                          <a:schemeClr val="tx1">
                            <a:lumMod val="95000"/>
                            <a:lumOff val="5000"/>
                          </a:schemeClr>
                        </a:solidFill>
                        <a:latin typeface="Cambria Math" panose="02040503050406030204" pitchFamily="18" charset="0"/>
                      </a:rPr>
                      <m:t>𝑔</m:t>
                    </m:r>
                    <m:d>
                      <m:dPr>
                        <m:ctrlPr>
                          <a:rPr lang="en-US" sz="2400" b="0" i="1" smtClean="0">
                            <a:solidFill>
                              <a:schemeClr val="tx1">
                                <a:lumMod val="95000"/>
                                <a:lumOff val="5000"/>
                              </a:schemeClr>
                            </a:solidFill>
                            <a:latin typeface="Cambria Math" panose="02040503050406030204" pitchFamily="18" charset="0"/>
                          </a:rPr>
                        </m:ctrlPr>
                      </m:dPr>
                      <m:e>
                        <m:r>
                          <a:rPr lang="en-US" sz="2400" b="0" i="1" smtClean="0">
                            <a:solidFill>
                              <a:schemeClr val="tx1">
                                <a:lumMod val="95000"/>
                                <a:lumOff val="5000"/>
                              </a:schemeClr>
                            </a:solidFill>
                            <a:latin typeface="Cambria Math" panose="02040503050406030204" pitchFamily="18" charset="0"/>
                          </a:rPr>
                          <m:t>𝑥</m:t>
                        </m:r>
                      </m:e>
                    </m:d>
                    <m:r>
                      <a:rPr lang="en-US" sz="2400" b="0" i="1" smtClean="0">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rPr>
                      <m:t>𝑙𝑛</m:t>
                    </m:r>
                    <m:f>
                      <m:fPr>
                        <m:ctrlPr>
                          <a:rPr lang="en-US" sz="2400" b="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𝑥</m:t>
                        </m:r>
                      </m:num>
                      <m:den>
                        <m:r>
                          <a:rPr lang="en-US" sz="2400" b="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𝑥</m:t>
                        </m:r>
                      </m:den>
                    </m:f>
                  </m:oMath>
                </a14:m>
                <a:r>
                  <a:rPr lang="en-US" sz="2400" dirty="0">
                    <a:solidFill>
                      <a:schemeClr val="tx1">
                        <a:lumMod val="95000"/>
                        <a:lumOff val="5000"/>
                      </a:schemeClr>
                    </a:solidFill>
                  </a:rPr>
                  <a:t>: </a:t>
                </a:r>
              </a:p>
              <a:p>
                <a:pPr marL="0" indent="0" algn="l">
                  <a:buNone/>
                </a:pPr>
                <a:r>
                  <a:rPr lang="en-US" sz="2400" dirty="0">
                    <a:solidFill>
                      <a:schemeClr val="tx1">
                        <a:lumMod val="95000"/>
                        <a:lumOff val="5000"/>
                      </a:schemeClr>
                    </a:solidFill>
                  </a:rPr>
                  <a:t>                                                 </a:t>
                </a:r>
                <a:r>
                  <a:rPr lang="en-US" sz="2400" b="0" dirty="0">
                    <a:solidFill>
                      <a:schemeClr val="tx1">
                        <a:lumMod val="95000"/>
                        <a:lumOff val="5000"/>
                      </a:schemeClr>
                    </a:solidFill>
                  </a:rPr>
                  <a:t>   </a:t>
                </a:r>
                <a14:m>
                  <m:oMath xmlns:m="http://schemas.openxmlformats.org/officeDocument/2006/math">
                    <m:r>
                      <a:rPr lang="en-US" sz="2400" b="0" i="1" smtClean="0">
                        <a:solidFill>
                          <a:schemeClr val="tx1">
                            <a:lumMod val="95000"/>
                            <a:lumOff val="5000"/>
                          </a:schemeClr>
                        </a:solidFill>
                        <a:latin typeface="Cambria Math" panose="02040503050406030204" pitchFamily="18" charset="0"/>
                      </a:rPr>
                      <m:t>𝑙𝑛</m:t>
                    </m:r>
                    <m:f>
                      <m:fPr>
                        <m:ctrlPr>
                          <a:rPr lang="en-US" sz="2400" i="1" dirty="0" smtClean="0">
                            <a:solidFill>
                              <a:schemeClr val="tx1">
                                <a:lumMod val="95000"/>
                                <a:lumOff val="5000"/>
                              </a:schemeClr>
                            </a:solidFill>
                            <a:latin typeface="Cambria Math" panose="02040503050406030204" pitchFamily="18" charset="0"/>
                          </a:rPr>
                        </m:ctrlPr>
                      </m:fPr>
                      <m:num>
                        <m:r>
                          <a:rPr lang="en-US" sz="2400" i="1" dirty="0" smtClean="0">
                            <a:solidFill>
                              <a:schemeClr val="tx1">
                                <a:lumMod val="95000"/>
                                <a:lumOff val="5000"/>
                              </a:schemeClr>
                            </a:solidFill>
                            <a:latin typeface="Cambria Math" panose="02040503050406030204" pitchFamily="18" charset="0"/>
                            <a:ea typeface="Cambria Math" panose="02040503050406030204" pitchFamily="18" charset="0"/>
                          </a:rPr>
                          <m:t>𝜋</m:t>
                        </m:r>
                      </m:num>
                      <m:den>
                        <m:r>
                          <a:rPr lang="en-US" sz="2400" b="0" i="1" dirty="0" smtClean="0">
                            <a:solidFill>
                              <a:schemeClr val="tx1">
                                <a:lumMod val="95000"/>
                                <a:lumOff val="5000"/>
                              </a:schemeClr>
                            </a:solidFill>
                            <a:latin typeface="Cambria Math" panose="02040503050406030204" pitchFamily="18" charset="0"/>
                          </a:rPr>
                          <m:t>1−</m:t>
                        </m:r>
                        <m:r>
                          <a:rPr lang="en-US" sz="2400" b="0" i="1" dirty="0" smtClean="0">
                            <a:solidFill>
                              <a:schemeClr val="tx1">
                                <a:lumMod val="95000"/>
                                <a:lumOff val="5000"/>
                              </a:schemeClr>
                            </a:solidFill>
                            <a:latin typeface="Cambria Math" panose="02040503050406030204" pitchFamily="18" charset="0"/>
                            <a:ea typeface="Cambria Math" panose="02040503050406030204" pitchFamily="18" charset="0"/>
                          </a:rPr>
                          <m:t>𝜋</m:t>
                        </m:r>
                      </m:den>
                    </m:f>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sub>
                        <m:r>
                          <a:rPr lang="en-US" sz="2400" i="1">
                            <a:solidFill>
                              <a:schemeClr val="tx1">
                                <a:lumMod val="95000"/>
                                <a:lumOff val="5000"/>
                              </a:schemeClr>
                            </a:solidFill>
                            <a:latin typeface="Cambria Math" panose="02040503050406030204" pitchFamily="18" charset="0"/>
                          </a:rPr>
                          <m:t>0</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sub>
                            <m:r>
                              <a:rPr lang="en-US" sz="2400" i="1">
                                <a:solidFill>
                                  <a:schemeClr val="tx1">
                                    <a:lumMod val="95000"/>
                                    <a:lumOff val="5000"/>
                                  </a:schemeClr>
                                </a:solidFill>
                                <a:latin typeface="Cambria Math" panose="02040503050406030204" pitchFamily="18" charset="0"/>
                              </a:rPr>
                              <m:t>1</m:t>
                            </m:r>
                          </m:sub>
                        </m:sSub>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1</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𝑘</m:t>
                            </m:r>
                          </m:sub>
                        </m:sSub>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rPr>
                          <m:t>𝑘</m:t>
                        </m:r>
                      </m:sub>
                    </m:sSub>
                  </m:oMath>
                </a14:m>
                <a:r>
                  <a:rPr lang="en-US" sz="2400" dirty="0">
                    <a:solidFill>
                      <a:schemeClr val="tx1">
                        <a:lumMod val="95000"/>
                        <a:lumOff val="5000"/>
                      </a:schemeClr>
                    </a:solidFill>
                  </a:rPr>
                  <a:t>.</a:t>
                </a:r>
              </a:p>
              <a:p>
                <a:endParaRPr lang="en-US" sz="2400" dirty="0">
                  <a:solidFill>
                    <a:srgbClr val="FFFFFF"/>
                  </a:solidFill>
                </a:endParaRPr>
              </a:p>
              <a:p>
                <a:endParaRPr lang="en-US" sz="2400" dirty="0">
                  <a:solidFill>
                    <a:srgbClr val="FFFFFF"/>
                  </a:solidFill>
                </a:endParaRPr>
              </a:p>
              <a:p>
                <a:pPr marL="0" indent="0">
                  <a:buNone/>
                </a:pPr>
                <a:endParaRPr lang="en-US" sz="2400" dirty="0">
                  <a:solidFill>
                    <a:srgbClr val="FFFFFF"/>
                  </a:solidFill>
                </a:endParaRPr>
              </a:p>
            </p:txBody>
          </p:sp>
        </mc:Choice>
        <mc:Fallback xmlns="">
          <p:sp>
            <p:nvSpPr>
              <p:cNvPr id="5" name="Content Placeholder 2">
                <a:extLst>
                  <a:ext uri="{FF2B5EF4-FFF2-40B4-BE49-F238E27FC236}">
                    <a16:creationId xmlns:a16="http://schemas.microsoft.com/office/drawing/2014/main" id="{8B96F238-70F4-4840-9BA4-FB0CCD8858BA}"/>
                  </a:ext>
                </a:extLst>
              </p:cNvPr>
              <p:cNvSpPr>
                <a:spLocks noGrp="1" noRot="1" noChangeAspect="1" noMove="1" noResize="1" noEditPoints="1" noAdjustHandles="1" noChangeArrowheads="1" noChangeShapeType="1" noTextEdit="1"/>
              </p:cNvSpPr>
              <p:nvPr>
                <p:ph type="subTitle" idx="1"/>
              </p:nvPr>
            </p:nvSpPr>
            <p:spPr>
              <a:xfrm>
                <a:off x="573088" y="1377950"/>
                <a:ext cx="11082337" cy="4973638"/>
              </a:xfrm>
              <a:blipFill>
                <a:blip r:embed="rId2"/>
                <a:stretch>
                  <a:fillRect l="-825" t="-17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116100" y="6090372"/>
            <a:ext cx="442415" cy="365125"/>
          </a:xfrm>
        </p:spPr>
        <p:txBody>
          <a:bodyPr/>
          <a:lstStyle/>
          <a:p>
            <a:fld id="{3A98EE3D-8CD1-4C3F-BD1C-C98C9596463C}" type="slidenum">
              <a:rPr lang="en-US" sz="1800" smtClean="0">
                <a:solidFill>
                  <a:srgbClr val="00B0F0"/>
                </a:solidFill>
              </a:rPr>
              <a:t>33</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626559" y="390916"/>
            <a:ext cx="8248962"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BINARY LOGISTIC REGRESSION MODEL: THEORY</a:t>
            </a:r>
          </a:p>
        </p:txBody>
      </p:sp>
    </p:spTree>
    <p:extLst>
      <p:ext uri="{BB962C8B-B14F-4D97-AF65-F5344CB8AC3E}">
        <p14:creationId xmlns:p14="http://schemas.microsoft.com/office/powerpoint/2010/main" val="3182883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B60B-D44E-469C-B487-1D30FF664CFE}"/>
              </a:ext>
            </a:extLst>
          </p:cNvPr>
          <p:cNvSpPr>
            <a:spLocks noGrp="1"/>
          </p:cNvSpPr>
          <p:nvPr>
            <p:ph type="title"/>
          </p:nvPr>
        </p:nvSpPr>
        <p:spPr>
          <a:xfrm>
            <a:off x="169151" y="8"/>
            <a:ext cx="2341476" cy="3187611"/>
          </a:xfrm>
        </p:spPr>
        <p:txBody>
          <a:bodyPr>
            <a:normAutofit/>
          </a:bodyPr>
          <a:lstStyle/>
          <a:p>
            <a:r>
              <a:rPr lang="en-US" sz="2400" dirty="0">
                <a:solidFill>
                  <a:srgbClr val="FFFFFF"/>
                </a:solidFill>
              </a:rPr>
              <a:t>BINARY LOGISTIC REGRESSION</a:t>
            </a:r>
            <a:br>
              <a:rPr lang="en-US" sz="2400" dirty="0">
                <a:solidFill>
                  <a:srgbClr val="FFFFFF"/>
                </a:solidFill>
              </a:rPr>
            </a:br>
            <a:r>
              <a:rPr lang="en-US" sz="2400" dirty="0">
                <a:solidFill>
                  <a:srgbClr val="FFFFFF"/>
                </a:solidFill>
              </a:rPr>
              <a:t>EXAMPLE CONTINUES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E71EA-C0CD-452C-8483-A0E0F9FAE2BD}"/>
                  </a:ext>
                </a:extLst>
              </p:cNvPr>
              <p:cNvSpPr>
                <a:spLocks noGrp="1"/>
              </p:cNvSpPr>
              <p:nvPr>
                <p:ph idx="1"/>
              </p:nvPr>
            </p:nvSpPr>
            <p:spPr>
              <a:xfrm>
                <a:off x="731520" y="1013428"/>
                <a:ext cx="10500360" cy="5134389"/>
              </a:xfrm>
            </p:spPr>
            <p:txBody>
              <a:bodyPr>
                <a:noAutofit/>
              </a:bodyPr>
              <a:lstStyle/>
              <a:p>
                <a:pPr>
                  <a:buFont typeface="Wingdings" panose="05000000000000000000" pitchFamily="2" charset="2"/>
                  <a:buChar char="q"/>
                </a:pPr>
                <a:r>
                  <a:rPr lang="en-US" sz="2400" dirty="0">
                    <a:solidFill>
                      <a:schemeClr val="tx1">
                        <a:lumMod val="95000"/>
                        <a:lumOff val="5000"/>
                      </a:schemeClr>
                    </a:solidFill>
                  </a:rPr>
                  <a:t>  Fitted model is   </a:t>
                </a:r>
                <a14:m>
                  <m:oMath xmlns:m="http://schemas.openxmlformats.org/officeDocument/2006/math">
                    <m:acc>
                      <m:accPr>
                        <m:chr m:val="̂"/>
                        <m:ctrlPr>
                          <a:rPr lang="en-US" sz="2400" i="1" smtClean="0">
                            <a:solidFill>
                              <a:schemeClr val="tx1">
                                <a:lumMod val="95000"/>
                                <a:lumOff val="5000"/>
                              </a:schemeClr>
                            </a:solidFill>
                            <a:latin typeface="Cambria Math" panose="02040503050406030204" pitchFamily="18" charset="0"/>
                          </a:rPr>
                        </m:ctrlPr>
                      </m:accPr>
                      <m:e>
                        <m:r>
                          <a:rPr lang="en-US" sz="2400" i="1" smtClean="0">
                            <a:solidFill>
                              <a:schemeClr val="tx1">
                                <a:lumMod val="95000"/>
                                <a:lumOff val="5000"/>
                              </a:schemeClr>
                            </a:solidFill>
                            <a:latin typeface="Cambria Math" panose="02040503050406030204" pitchFamily="18" charset="0"/>
                            <a:ea typeface="Cambria Math" panose="02040503050406030204" pitchFamily="18" charset="0"/>
                          </a:rPr>
                          <m:t>𝜋</m:t>
                        </m:r>
                      </m:e>
                    </m:acc>
                    <m:r>
                      <a:rPr lang="en-US" sz="2400" i="1" smtClean="0">
                        <a:solidFill>
                          <a:schemeClr val="tx1">
                            <a:lumMod val="95000"/>
                            <a:lumOff val="5000"/>
                          </a:schemeClr>
                        </a:solidFill>
                        <a:latin typeface="Cambria Math" panose="02040503050406030204" pitchFamily="18" charset="0"/>
                      </a:rPr>
                      <m:t>=</m:t>
                    </m:r>
                    <m:acc>
                      <m:accPr>
                        <m:chr m:val="̂"/>
                        <m:ctrlPr>
                          <a:rPr lang="en-US" sz="2400" i="1" smtClean="0">
                            <a:solidFill>
                              <a:schemeClr val="tx1">
                                <a:lumMod val="95000"/>
                                <a:lumOff val="5000"/>
                              </a:schemeClr>
                            </a:solidFill>
                            <a:latin typeface="Cambria Math" panose="02040503050406030204" pitchFamily="18" charset="0"/>
                          </a:rPr>
                        </m:ctrlPr>
                      </m:accPr>
                      <m:e>
                        <m:r>
                          <a:rPr lang="en-US" sz="2400" i="1" smtClean="0">
                            <a:solidFill>
                              <a:schemeClr val="tx1">
                                <a:lumMod val="95000"/>
                                <a:lumOff val="5000"/>
                              </a:schemeClr>
                            </a:solidFill>
                            <a:latin typeface="Cambria Math" panose="02040503050406030204" pitchFamily="18" charset="0"/>
                          </a:rPr>
                          <m:t>𝑃</m:t>
                        </m:r>
                      </m:e>
                    </m:acc>
                    <m:r>
                      <a:rPr lang="en-US" sz="2400" i="1" smtClean="0">
                        <a:solidFill>
                          <a:schemeClr val="tx1">
                            <a:lumMod val="95000"/>
                            <a:lumOff val="5000"/>
                          </a:schemeClr>
                        </a:solidFill>
                        <a:latin typeface="Cambria Math" panose="02040503050406030204" pitchFamily="18" charset="0"/>
                      </a:rPr>
                      <m:t>(</m:t>
                    </m:r>
                    <m:r>
                      <a:rPr lang="en-US" sz="2400" i="1" smtClean="0">
                        <a:solidFill>
                          <a:schemeClr val="tx1">
                            <a:lumMod val="95000"/>
                            <a:lumOff val="5000"/>
                          </a:schemeClr>
                        </a:solidFill>
                        <a:latin typeface="Cambria Math" panose="02040503050406030204" pitchFamily="18" charset="0"/>
                      </a:rPr>
                      <m:t>𝑦</m:t>
                    </m:r>
                    <m:r>
                      <a:rPr lang="en-US" sz="2400" i="1" smtClean="0">
                        <a:solidFill>
                          <a:schemeClr val="tx1">
                            <a:lumMod val="95000"/>
                            <a:lumOff val="5000"/>
                          </a:schemeClr>
                        </a:solidFill>
                        <a:latin typeface="Cambria Math" panose="02040503050406030204" pitchFamily="18" charset="0"/>
                      </a:rPr>
                      <m:t>=1)=</m:t>
                    </m:r>
                    <m:f>
                      <m:fPr>
                        <m:ctrlPr>
                          <a:rPr lang="en-US" sz="2400" i="1" smtClean="0">
                            <a:solidFill>
                              <a:schemeClr val="tx1">
                                <a:lumMod val="95000"/>
                                <a:lumOff val="5000"/>
                              </a:schemeClr>
                            </a:solidFill>
                            <a:latin typeface="Cambria Math" panose="02040503050406030204" pitchFamily="18" charset="0"/>
                          </a:rPr>
                        </m:ctrlPr>
                      </m:fPr>
                      <m:num>
                        <m:r>
                          <a:rPr lang="en-US" sz="2400" i="1" smtClean="0">
                            <a:solidFill>
                              <a:schemeClr val="tx1">
                                <a:lumMod val="95000"/>
                                <a:lumOff val="5000"/>
                              </a:schemeClr>
                            </a:solidFill>
                            <a:latin typeface="Cambria Math" panose="02040503050406030204" pitchFamily="18" charset="0"/>
                          </a:rPr>
                          <m:t>𝐸𝑥𝑝</m:t>
                        </m:r>
                        <m:r>
                          <a:rPr lang="en-US" sz="2400" i="1" smtClean="0">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acc>
                          </m:e>
                          <m:sub>
                            <m:r>
                              <a:rPr lang="en-US" sz="2400" i="1">
                                <a:solidFill>
                                  <a:schemeClr val="tx1">
                                    <a:lumMod val="95000"/>
                                    <a:lumOff val="5000"/>
                                  </a:schemeClr>
                                </a:solidFill>
                                <a:latin typeface="Cambria Math" panose="02040503050406030204" pitchFamily="18" charset="0"/>
                              </a:rPr>
                              <m:t>0</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acc>
                          </m:e>
                          <m:sub>
                            <m:r>
                              <a:rPr lang="en-US" sz="2400" i="1">
                                <a:solidFill>
                                  <a:schemeClr val="tx1">
                                    <a:lumMod val="95000"/>
                                    <a:lumOff val="5000"/>
                                  </a:schemeClr>
                                </a:solidFill>
                                <a:latin typeface="Cambria Math" panose="02040503050406030204" pitchFamily="18" charset="0"/>
                              </a:rPr>
                              <m:t>1</m:t>
                            </m:r>
                          </m:sub>
                        </m:sSub>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rPr>
                              <m:t>1</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acc>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𝑘</m:t>
                            </m:r>
                          </m:sub>
                        </m:sSub>
                        <m:sSub>
                          <m:sSubPr>
                            <m:ctrlPr>
                              <a:rPr lang="en-US" sz="2400" i="1">
                                <a:solidFill>
                                  <a:schemeClr val="tx1">
                                    <a:lumMod val="95000"/>
                                    <a:lumOff val="5000"/>
                                  </a:schemeClr>
                                </a:solidFill>
                                <a:latin typeface="Cambria Math" panose="02040503050406030204" pitchFamily="18" charset="0"/>
                                <a:ea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𝑘</m:t>
                            </m:r>
                          </m:sub>
                        </m:sSub>
                        <m:r>
                          <a:rPr lang="en-US" sz="2400" i="1" smtClean="0">
                            <a:solidFill>
                              <a:schemeClr val="tx1">
                                <a:lumMod val="95000"/>
                                <a:lumOff val="5000"/>
                              </a:schemeClr>
                            </a:solidFill>
                            <a:latin typeface="Cambria Math" panose="02040503050406030204" pitchFamily="18" charset="0"/>
                          </a:rPr>
                          <m:t>)</m:t>
                        </m:r>
                      </m:num>
                      <m:den>
                        <m:r>
                          <a:rPr lang="en-US" sz="2400" i="1" smtClean="0">
                            <a:solidFill>
                              <a:schemeClr val="tx1">
                                <a:lumMod val="95000"/>
                                <a:lumOff val="5000"/>
                              </a:schemeClr>
                            </a:solidFill>
                            <a:latin typeface="Cambria Math" panose="02040503050406030204" pitchFamily="18" charset="0"/>
                          </a:rPr>
                          <m:t>1+</m:t>
                        </m:r>
                        <m:r>
                          <a:rPr lang="en-US" sz="2400" i="1">
                            <a:solidFill>
                              <a:schemeClr val="tx1">
                                <a:lumMod val="95000"/>
                                <a:lumOff val="5000"/>
                              </a:schemeClr>
                            </a:solidFill>
                            <a:latin typeface="Cambria Math" panose="02040503050406030204" pitchFamily="18" charset="0"/>
                          </a:rPr>
                          <m:t>𝐸𝑥𝑝</m:t>
                        </m:r>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acc>
                          </m:e>
                          <m:sub>
                            <m:r>
                              <a:rPr lang="en-US" sz="2400" i="1">
                                <a:solidFill>
                                  <a:schemeClr val="tx1">
                                    <a:lumMod val="95000"/>
                                    <a:lumOff val="5000"/>
                                  </a:schemeClr>
                                </a:solidFill>
                                <a:latin typeface="Cambria Math" panose="02040503050406030204" pitchFamily="18" charset="0"/>
                              </a:rPr>
                              <m:t>0</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acc>
                          </m:e>
                          <m:sub>
                            <m:r>
                              <a:rPr lang="en-US" sz="2400" i="1">
                                <a:solidFill>
                                  <a:schemeClr val="tx1">
                                    <a:lumMod val="95000"/>
                                    <a:lumOff val="5000"/>
                                  </a:schemeClr>
                                </a:solidFill>
                                <a:latin typeface="Cambria Math" panose="02040503050406030204" pitchFamily="18" charset="0"/>
                              </a:rPr>
                              <m:t>1</m:t>
                            </m:r>
                          </m:sub>
                        </m:sSub>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rPr>
                              <m:t>1</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acc>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𝑘</m:t>
                            </m:r>
                          </m:sub>
                        </m:sSub>
                        <m:sSub>
                          <m:sSubPr>
                            <m:ctrlPr>
                              <a:rPr lang="en-US" sz="2400" i="1">
                                <a:solidFill>
                                  <a:schemeClr val="tx1">
                                    <a:lumMod val="95000"/>
                                    <a:lumOff val="5000"/>
                                  </a:schemeClr>
                                </a:solidFill>
                                <a:latin typeface="Cambria Math" panose="02040503050406030204" pitchFamily="18" charset="0"/>
                                <a:ea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𝑘</m:t>
                            </m:r>
                          </m:sub>
                        </m:sSub>
                        <m:r>
                          <a:rPr lang="en-US" sz="2400" i="1">
                            <a:solidFill>
                              <a:schemeClr val="tx1">
                                <a:lumMod val="95000"/>
                                <a:lumOff val="5000"/>
                              </a:schemeClr>
                            </a:solidFill>
                            <a:latin typeface="Cambria Math" panose="02040503050406030204" pitchFamily="18" charset="0"/>
                          </a:rPr>
                          <m:t>)</m:t>
                        </m:r>
                      </m:den>
                    </m:f>
                  </m:oMath>
                </a14:m>
                <a:r>
                  <a:rPr lang="en-US" sz="2400" dirty="0">
                    <a:solidFill>
                      <a:schemeClr val="tx1">
                        <a:lumMod val="95000"/>
                        <a:lumOff val="5000"/>
                      </a:schemeClr>
                    </a:solidFill>
                  </a:rPr>
                  <a:t>. Equivalently, </a:t>
                </a:r>
              </a:p>
              <a:p>
                <a:pPr marL="0" indent="0">
                  <a:buNone/>
                </a:pPr>
                <a:r>
                  <a:rPr lang="en-US" sz="2400" dirty="0">
                    <a:solidFill>
                      <a:schemeClr val="tx1">
                        <a:lumMod val="95000"/>
                        <a:lumOff val="5000"/>
                      </a:schemeClr>
                    </a:solidFill>
                  </a:rPr>
                  <a:t>      the fitted </a:t>
                </a:r>
                <a:r>
                  <a:rPr lang="en-US" sz="2400" i="1" dirty="0">
                    <a:solidFill>
                      <a:srgbClr val="00B0F0"/>
                    </a:solidFill>
                  </a:rPr>
                  <a:t>odds in favor of </a:t>
                </a:r>
                <a14:m>
                  <m:oMath xmlns:m="http://schemas.openxmlformats.org/officeDocument/2006/math">
                    <m:r>
                      <a:rPr lang="en-US" sz="2400" i="1" smtClean="0">
                        <a:solidFill>
                          <a:schemeClr val="tx1">
                            <a:lumMod val="95000"/>
                            <a:lumOff val="5000"/>
                          </a:schemeClr>
                        </a:solidFill>
                        <a:latin typeface="Cambria Math" panose="02040503050406030204" pitchFamily="18" charset="0"/>
                      </a:rPr>
                      <m:t>𝑦</m:t>
                    </m:r>
                    <m:r>
                      <a:rPr lang="en-US" sz="2400" i="1" smtClean="0">
                        <a:solidFill>
                          <a:schemeClr val="tx1">
                            <a:lumMod val="95000"/>
                            <a:lumOff val="5000"/>
                          </a:schemeClr>
                        </a:solidFill>
                        <a:latin typeface="Cambria Math" panose="02040503050406030204" pitchFamily="18" charset="0"/>
                      </a:rPr>
                      <m:t>=1</m:t>
                    </m:r>
                  </m:oMath>
                </a14:m>
                <a:r>
                  <a:rPr lang="en-US" sz="2400" dirty="0">
                    <a:solidFill>
                      <a:schemeClr val="tx1">
                        <a:lumMod val="95000"/>
                        <a:lumOff val="5000"/>
                      </a:schemeClr>
                    </a:solidFill>
                  </a:rPr>
                  <a:t> can be written as </a:t>
                </a:r>
                <a:r>
                  <a:rPr lang="en-US" sz="2400" dirty="0">
                    <a:solidFill>
                      <a:schemeClr val="tx1">
                        <a:lumMod val="95000"/>
                        <a:lumOff val="5000"/>
                      </a:schemeClr>
                    </a:solidFill>
                    <a:ea typeface="Cambria Math" panose="02040503050406030204" pitchFamily="18" charset="0"/>
                  </a:rPr>
                  <a:t> </a:t>
                </a:r>
              </a:p>
              <a:p>
                <a:pPr marL="0" indent="0">
                  <a:buNone/>
                </a:pPr>
                <a:r>
                  <a:rPr lang="en-US" sz="2400" dirty="0">
                    <a:solidFill>
                      <a:schemeClr val="tx1">
                        <a:lumMod val="95000"/>
                        <a:lumOff val="5000"/>
                      </a:schemeClr>
                    </a:solidFill>
                    <a:ea typeface="Cambria Math" panose="02040503050406030204" pitchFamily="18" charset="0"/>
                  </a:rPr>
                  <a:t>                               </a:t>
                </a:r>
                <a14:m>
                  <m:oMath xmlns:m="http://schemas.openxmlformats.org/officeDocument/2006/math">
                    <m:f>
                      <m:fPr>
                        <m:ctrlPr>
                          <a:rPr lang="en-US" sz="2400" i="1" smtClean="0">
                            <a:solidFill>
                              <a:schemeClr val="tx1">
                                <a:lumMod val="95000"/>
                                <a:lumOff val="5000"/>
                              </a:schemeClr>
                            </a:solidFill>
                            <a:latin typeface="Cambria Math" panose="02040503050406030204" pitchFamily="18" charset="0"/>
                            <a:ea typeface="Cambria Math" panose="02040503050406030204" pitchFamily="18" charset="0"/>
                          </a:rPr>
                        </m:ctrlPr>
                      </m:fPr>
                      <m:num>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𝜋</m:t>
                            </m:r>
                          </m:e>
                        </m:acc>
                      </m:num>
                      <m:den>
                        <m:r>
                          <a:rPr lang="en-US" sz="2400" i="1" smtClean="0">
                            <a:solidFill>
                              <a:schemeClr val="tx1">
                                <a:lumMod val="95000"/>
                                <a:lumOff val="5000"/>
                              </a:schemeClr>
                            </a:solidFill>
                            <a:latin typeface="Cambria Math" panose="02040503050406030204" pitchFamily="18" charset="0"/>
                            <a:ea typeface="Cambria Math" panose="02040503050406030204" pitchFamily="18" charset="0"/>
                          </a:rPr>
                          <m:t>1−</m:t>
                        </m:r>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𝜋</m:t>
                            </m:r>
                          </m:e>
                        </m:acc>
                      </m:den>
                    </m:f>
                    <m:r>
                      <a:rPr lang="en-US" sz="2400" i="1">
                        <a:solidFill>
                          <a:schemeClr val="tx1">
                            <a:lumMod val="95000"/>
                            <a:lumOff val="5000"/>
                          </a:schemeClr>
                        </a:solidFill>
                        <a:latin typeface="Cambria Math" panose="02040503050406030204" pitchFamily="18" charset="0"/>
                      </a:rPr>
                      <m:t>=</m:t>
                    </m:r>
                    <m:r>
                      <a:rPr lang="en-US" sz="2400" i="1">
                        <a:solidFill>
                          <a:schemeClr val="tx1">
                            <a:lumMod val="95000"/>
                            <a:lumOff val="5000"/>
                          </a:schemeClr>
                        </a:solidFill>
                        <a:latin typeface="Cambria Math" panose="02040503050406030204" pitchFamily="18" charset="0"/>
                      </a:rPr>
                      <m:t>𝐸𝑥𝑝</m:t>
                    </m:r>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acc>
                      </m:e>
                      <m:sub>
                        <m:r>
                          <a:rPr lang="en-US" sz="2400" i="1">
                            <a:solidFill>
                              <a:schemeClr val="tx1">
                                <a:lumMod val="95000"/>
                                <a:lumOff val="5000"/>
                              </a:schemeClr>
                            </a:solidFill>
                            <a:latin typeface="Cambria Math" panose="02040503050406030204" pitchFamily="18" charset="0"/>
                          </a:rPr>
                          <m:t>0</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acc>
                      </m:e>
                      <m:sub>
                        <m:r>
                          <a:rPr lang="en-US" sz="2400" i="1">
                            <a:solidFill>
                              <a:schemeClr val="tx1">
                                <a:lumMod val="95000"/>
                                <a:lumOff val="5000"/>
                              </a:schemeClr>
                            </a:solidFill>
                            <a:latin typeface="Cambria Math" panose="02040503050406030204" pitchFamily="18" charset="0"/>
                          </a:rPr>
                          <m:t>1</m:t>
                        </m:r>
                      </m:sub>
                    </m:sSub>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rPr>
                          <m:t>1</m:t>
                        </m:r>
                      </m:sub>
                    </m:sSub>
                    <m:r>
                      <a:rPr lang="en-US" sz="2400" i="1">
                        <a:solidFill>
                          <a:schemeClr val="tx1">
                            <a:lumMod val="95000"/>
                            <a:lumOff val="5000"/>
                          </a:schemeClr>
                        </a:solidFill>
                        <a:latin typeface="Cambria Math" panose="02040503050406030204" pitchFamily="18" charset="0"/>
                      </a:rPr>
                      <m:t>+…+</m:t>
                    </m:r>
                    <m:sSub>
                      <m:sSubPr>
                        <m:ctrlPr>
                          <a:rPr lang="en-US" sz="2400" i="1">
                            <a:solidFill>
                              <a:schemeClr val="tx1">
                                <a:lumMod val="95000"/>
                                <a:lumOff val="5000"/>
                              </a:schemeClr>
                            </a:solidFill>
                            <a:latin typeface="Cambria Math" panose="02040503050406030204" pitchFamily="18" charset="0"/>
                          </a:rPr>
                        </m:ctrlPr>
                      </m:sSubPr>
                      <m:e>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acc>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𝑘</m:t>
                        </m:r>
                      </m:sub>
                    </m:sSub>
                    <m:sSub>
                      <m:sSubPr>
                        <m:ctrlPr>
                          <a:rPr lang="en-US" sz="2400" i="1">
                            <a:solidFill>
                              <a:schemeClr val="tx1">
                                <a:lumMod val="95000"/>
                                <a:lumOff val="5000"/>
                              </a:schemeClr>
                            </a:solidFill>
                            <a:latin typeface="Cambria Math" panose="02040503050406030204" pitchFamily="18" charset="0"/>
                            <a:ea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ea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ea typeface="Cambria Math" panose="02040503050406030204" pitchFamily="18" charset="0"/>
                          </a:rPr>
                          <m:t>𝑘</m:t>
                        </m:r>
                      </m:sub>
                    </m:sSub>
                    <m:r>
                      <a:rPr lang="en-US" sz="2400" i="1">
                        <a:solidFill>
                          <a:schemeClr val="tx1">
                            <a:lumMod val="95000"/>
                            <a:lumOff val="5000"/>
                          </a:schemeClr>
                        </a:solidFill>
                        <a:latin typeface="Cambria Math" panose="02040503050406030204" pitchFamily="18" charset="0"/>
                      </a:rPr>
                      <m:t>)</m:t>
                    </m:r>
                  </m:oMath>
                </a14:m>
                <a:r>
                  <a:rPr lang="en-US" sz="2400" dirty="0">
                    <a:solidFill>
                      <a:schemeClr val="tx1">
                        <a:lumMod val="95000"/>
                        <a:lumOff val="5000"/>
                      </a:schemeClr>
                    </a:solidFill>
                  </a:rPr>
                  <a:t>.</a:t>
                </a:r>
              </a:p>
              <a:p>
                <a:pPr marL="0" indent="0">
                  <a:buNone/>
                </a:pPr>
                <a:endParaRPr lang="en-US" sz="800" dirty="0">
                  <a:solidFill>
                    <a:schemeClr val="tx1">
                      <a:lumMod val="95000"/>
                      <a:lumOff val="5000"/>
                    </a:schemeClr>
                  </a:solidFill>
                </a:endParaRPr>
              </a:p>
              <a:p>
                <a:pPr>
                  <a:buFont typeface="Wingdings" panose="05000000000000000000" pitchFamily="2" charset="2"/>
                  <a:buChar char="q"/>
                </a:pPr>
                <a:r>
                  <a:rPr lang="en-US" sz="2400" dirty="0">
                    <a:solidFill>
                      <a:schemeClr val="tx1">
                        <a:lumMod val="95000"/>
                        <a:lumOff val="5000"/>
                      </a:schemeClr>
                    </a:solidFill>
                  </a:rPr>
                  <a:t>  Interpretation:</a:t>
                </a:r>
              </a:p>
              <a:p>
                <a:pPr marL="573088">
                  <a:buFont typeface="Wingdings" panose="05000000000000000000" pitchFamily="2" charset="2"/>
                  <a:buChar char="§"/>
                </a:pPr>
                <a:r>
                  <a:rPr lang="en-US" sz="2400" dirty="0">
                    <a:solidFill>
                      <a:schemeClr val="tx1">
                        <a:lumMod val="95000"/>
                        <a:lumOff val="5000"/>
                      </a:schemeClr>
                    </a:solidFill>
                  </a:rPr>
                  <a:t>  If </a:t>
                </a:r>
                <a14:m>
                  <m:oMath xmlns:m="http://schemas.openxmlformats.org/officeDocument/2006/math">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rPr>
                          <m:t>1</m:t>
                        </m:r>
                      </m:sub>
                    </m:sSub>
                  </m:oMath>
                </a14:m>
                <a:r>
                  <a:rPr lang="en-US" sz="2400" dirty="0">
                    <a:solidFill>
                      <a:schemeClr val="tx1">
                        <a:lumMod val="95000"/>
                        <a:lumOff val="5000"/>
                      </a:schemeClr>
                    </a:solidFill>
                  </a:rPr>
                  <a:t> is continuous, as </a:t>
                </a:r>
                <a14:m>
                  <m:oMath xmlns:m="http://schemas.openxmlformats.org/officeDocument/2006/math">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rPr>
                          <m:t>1</m:t>
                        </m:r>
                      </m:sub>
                    </m:sSub>
                  </m:oMath>
                </a14:m>
                <a:r>
                  <a:rPr lang="en-US" sz="2400" dirty="0">
                    <a:solidFill>
                      <a:schemeClr val="tx1">
                        <a:lumMod val="95000"/>
                        <a:lumOff val="5000"/>
                      </a:schemeClr>
                    </a:solidFill>
                  </a:rPr>
                  <a:t> increases by one unit, the  estimated</a:t>
                </a:r>
              </a:p>
              <a:p>
                <a:pPr marL="0" indent="0">
                  <a:buNone/>
                </a:pPr>
                <a:r>
                  <a:rPr lang="en-US" sz="2400" dirty="0">
                    <a:solidFill>
                      <a:schemeClr val="tx1">
                        <a:lumMod val="95000"/>
                        <a:lumOff val="5000"/>
                      </a:schemeClr>
                    </a:solidFill>
                  </a:rPr>
                  <a:t>           odds change </a:t>
                </a:r>
                <a:r>
                  <a:rPr lang="en-US" sz="2200" dirty="0">
                    <a:solidFill>
                      <a:schemeClr val="tx1">
                        <a:lumMod val="95000"/>
                        <a:lumOff val="5000"/>
                      </a:schemeClr>
                    </a:solidFill>
                  </a:rPr>
                  <a:t>by </a:t>
                </a:r>
                <a14:m>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sSub>
                          <m:sSubPr>
                            <m:ctrlPr>
                              <a:rPr lang="en-US" sz="2400" i="1" smtClean="0">
                                <a:solidFill>
                                  <a:schemeClr val="tx1">
                                    <a:lumMod val="95000"/>
                                    <a:lumOff val="5000"/>
                                  </a:schemeClr>
                                </a:solidFill>
                                <a:latin typeface="Cambria Math" panose="02040503050406030204" pitchFamily="18" charset="0"/>
                              </a:rPr>
                            </m:ctrlPr>
                          </m:sSubPr>
                          <m:e>
                            <m:acc>
                              <m:accPr>
                                <m:chr m:val="̂"/>
                                <m:ctrlPr>
                                  <a:rPr lang="en-US" sz="2400" i="1" smtClean="0">
                                    <a:solidFill>
                                      <a:schemeClr val="tx1">
                                        <a:lumMod val="95000"/>
                                        <a:lumOff val="5000"/>
                                      </a:schemeClr>
                                    </a:solidFill>
                                    <a:latin typeface="Cambria Math" panose="02040503050406030204" pitchFamily="18" charset="0"/>
                                  </a:rPr>
                                </m:ctrlPr>
                              </m:accPr>
                              <m:e>
                                <m:r>
                                  <a:rPr lang="en-US" sz="2400" i="1" smtClean="0">
                                    <a:solidFill>
                                      <a:schemeClr val="tx1">
                                        <a:lumMod val="95000"/>
                                        <a:lumOff val="5000"/>
                                      </a:schemeClr>
                                    </a:solidFill>
                                    <a:latin typeface="Cambria Math" panose="02040503050406030204" pitchFamily="18" charset="0"/>
                                  </a:rPr>
                                  <m:t>𝑜𝑑𝑑𝑠</m:t>
                                </m:r>
                              </m:e>
                            </m:acc>
                          </m:e>
                          <m:sub>
                            <m:sSub>
                              <m:sSubPr>
                                <m:ctrlPr>
                                  <a:rPr lang="en-US" sz="2400" i="1" smtClean="0">
                                    <a:solidFill>
                                      <a:schemeClr val="tx1">
                                        <a:lumMod val="95000"/>
                                        <a:lumOff val="5000"/>
                                      </a:schemeClr>
                                    </a:solidFill>
                                    <a:latin typeface="Cambria Math" panose="02040503050406030204" pitchFamily="18" charset="0"/>
                                  </a:rPr>
                                </m:ctrlPr>
                              </m:sSubPr>
                              <m:e>
                                <m:r>
                                  <a:rPr lang="en-US" sz="2400" i="1" smtClean="0">
                                    <a:solidFill>
                                      <a:schemeClr val="tx1">
                                        <a:lumMod val="95000"/>
                                        <a:lumOff val="5000"/>
                                      </a:schemeClr>
                                    </a:solidFill>
                                    <a:latin typeface="Cambria Math" panose="02040503050406030204" pitchFamily="18" charset="0"/>
                                  </a:rPr>
                                  <m:t>𝑥</m:t>
                                </m:r>
                              </m:e>
                              <m:sub>
                                <m:r>
                                  <a:rPr lang="en-US" sz="2400" i="1" smtClean="0">
                                    <a:solidFill>
                                      <a:schemeClr val="tx1">
                                        <a:lumMod val="95000"/>
                                        <a:lumOff val="5000"/>
                                      </a:schemeClr>
                                    </a:solidFill>
                                    <a:latin typeface="Cambria Math" panose="02040503050406030204" pitchFamily="18" charset="0"/>
                                  </a:rPr>
                                  <m:t>1</m:t>
                                </m:r>
                              </m:sub>
                            </m:sSub>
                            <m:r>
                              <a:rPr lang="en-US" sz="2400" i="1" smtClean="0">
                                <a:solidFill>
                                  <a:schemeClr val="tx1">
                                    <a:lumMod val="95000"/>
                                    <a:lumOff val="5000"/>
                                  </a:schemeClr>
                                </a:solidFill>
                                <a:latin typeface="Cambria Math" panose="02040503050406030204" pitchFamily="18" charset="0"/>
                              </a:rPr>
                              <m:t>+1</m:t>
                            </m:r>
                          </m:sub>
                        </m:sSub>
                        <m:r>
                          <a:rPr lang="en-US" sz="2400" i="1" smtClean="0">
                            <a:solidFill>
                              <a:schemeClr val="tx1">
                                <a:lumMod val="95000"/>
                                <a:lumOff val="5000"/>
                              </a:schemeClr>
                            </a:solidFill>
                            <a:latin typeface="Cambria Math" panose="02040503050406030204" pitchFamily="18" charset="0"/>
                          </a:rPr>
                          <m:t>−</m:t>
                        </m:r>
                        <m:sSub>
                          <m:sSubPr>
                            <m:ctrlPr>
                              <a:rPr lang="en-US" sz="2400" i="1" smtClean="0">
                                <a:solidFill>
                                  <a:schemeClr val="tx1">
                                    <a:lumMod val="95000"/>
                                    <a:lumOff val="5000"/>
                                  </a:schemeClr>
                                </a:solidFill>
                                <a:latin typeface="Cambria Math" panose="02040503050406030204" pitchFamily="18" charset="0"/>
                              </a:rPr>
                            </m:ctrlPr>
                          </m:sSubPr>
                          <m:e>
                            <m:acc>
                              <m:accPr>
                                <m:chr m:val="̂"/>
                                <m:ctrlPr>
                                  <a:rPr lang="en-US" sz="2400" i="1" smtClean="0">
                                    <a:solidFill>
                                      <a:schemeClr val="tx1">
                                        <a:lumMod val="95000"/>
                                        <a:lumOff val="5000"/>
                                      </a:schemeClr>
                                    </a:solidFill>
                                    <a:latin typeface="Cambria Math" panose="02040503050406030204" pitchFamily="18" charset="0"/>
                                  </a:rPr>
                                </m:ctrlPr>
                              </m:accPr>
                              <m:e>
                                <m:r>
                                  <a:rPr lang="en-US" sz="2400" i="1" smtClean="0">
                                    <a:solidFill>
                                      <a:schemeClr val="tx1">
                                        <a:lumMod val="95000"/>
                                        <a:lumOff val="5000"/>
                                      </a:schemeClr>
                                    </a:solidFill>
                                    <a:latin typeface="Cambria Math" panose="02040503050406030204" pitchFamily="18" charset="0"/>
                                  </a:rPr>
                                  <m:t>𝑜𝑑𝑑𝑠</m:t>
                                </m:r>
                              </m:e>
                            </m:acc>
                          </m:e>
                          <m:sub>
                            <m:sSub>
                              <m:sSubPr>
                                <m:ctrlPr>
                                  <a:rPr lang="en-US" sz="2400" i="1" smtClean="0">
                                    <a:solidFill>
                                      <a:schemeClr val="tx1">
                                        <a:lumMod val="95000"/>
                                        <a:lumOff val="5000"/>
                                      </a:schemeClr>
                                    </a:solidFill>
                                    <a:latin typeface="Cambria Math" panose="02040503050406030204" pitchFamily="18" charset="0"/>
                                  </a:rPr>
                                </m:ctrlPr>
                              </m:sSubPr>
                              <m:e>
                                <m:r>
                                  <a:rPr lang="en-US" sz="2400" i="1" smtClean="0">
                                    <a:solidFill>
                                      <a:schemeClr val="tx1">
                                        <a:lumMod val="95000"/>
                                        <a:lumOff val="5000"/>
                                      </a:schemeClr>
                                    </a:solidFill>
                                    <a:latin typeface="Cambria Math" panose="02040503050406030204" pitchFamily="18" charset="0"/>
                                  </a:rPr>
                                  <m:t>𝑥</m:t>
                                </m:r>
                              </m:e>
                              <m:sub>
                                <m:r>
                                  <a:rPr lang="en-US" sz="2400" i="1" smtClean="0">
                                    <a:solidFill>
                                      <a:schemeClr val="tx1">
                                        <a:lumMod val="95000"/>
                                        <a:lumOff val="5000"/>
                                      </a:schemeClr>
                                    </a:solidFill>
                                    <a:latin typeface="Cambria Math" panose="02040503050406030204" pitchFamily="18" charset="0"/>
                                  </a:rPr>
                                  <m:t>1</m:t>
                                </m:r>
                              </m:sub>
                            </m:sSub>
                          </m:sub>
                        </m:sSub>
                      </m:num>
                      <m:den>
                        <m:sSub>
                          <m:sSubPr>
                            <m:ctrlPr>
                              <a:rPr lang="en-US" sz="2400" i="1" smtClean="0">
                                <a:solidFill>
                                  <a:schemeClr val="tx1">
                                    <a:lumMod val="95000"/>
                                    <a:lumOff val="5000"/>
                                  </a:schemeClr>
                                </a:solidFill>
                                <a:latin typeface="Cambria Math" panose="02040503050406030204" pitchFamily="18" charset="0"/>
                              </a:rPr>
                            </m:ctrlPr>
                          </m:sSubPr>
                          <m:e>
                            <m:acc>
                              <m:accPr>
                                <m:chr m:val="̂"/>
                                <m:ctrlPr>
                                  <a:rPr lang="en-US" sz="2400" i="1" smtClean="0">
                                    <a:solidFill>
                                      <a:schemeClr val="tx1">
                                        <a:lumMod val="95000"/>
                                        <a:lumOff val="5000"/>
                                      </a:schemeClr>
                                    </a:solidFill>
                                    <a:latin typeface="Cambria Math" panose="02040503050406030204" pitchFamily="18" charset="0"/>
                                  </a:rPr>
                                </m:ctrlPr>
                              </m:accPr>
                              <m:e>
                                <m:r>
                                  <a:rPr lang="en-US" sz="2400" i="1" smtClean="0">
                                    <a:solidFill>
                                      <a:schemeClr val="tx1">
                                        <a:lumMod val="95000"/>
                                        <a:lumOff val="5000"/>
                                      </a:schemeClr>
                                    </a:solidFill>
                                    <a:latin typeface="Cambria Math" panose="02040503050406030204" pitchFamily="18" charset="0"/>
                                  </a:rPr>
                                  <m:t>𝑜𝑑𝑑𝑠</m:t>
                                </m:r>
                              </m:e>
                            </m:acc>
                          </m:e>
                          <m:sub>
                            <m:sSub>
                              <m:sSubPr>
                                <m:ctrlPr>
                                  <a:rPr lang="en-US" sz="2400" i="1" smtClean="0">
                                    <a:solidFill>
                                      <a:schemeClr val="tx1">
                                        <a:lumMod val="95000"/>
                                        <a:lumOff val="5000"/>
                                      </a:schemeClr>
                                    </a:solidFill>
                                    <a:latin typeface="Cambria Math" panose="02040503050406030204" pitchFamily="18" charset="0"/>
                                  </a:rPr>
                                </m:ctrlPr>
                              </m:sSubPr>
                              <m:e>
                                <m:r>
                                  <a:rPr lang="en-US" sz="2400" i="1" smtClean="0">
                                    <a:solidFill>
                                      <a:schemeClr val="tx1">
                                        <a:lumMod val="95000"/>
                                        <a:lumOff val="5000"/>
                                      </a:schemeClr>
                                    </a:solidFill>
                                    <a:latin typeface="Cambria Math" panose="02040503050406030204" pitchFamily="18" charset="0"/>
                                  </a:rPr>
                                  <m:t>𝑥</m:t>
                                </m:r>
                              </m:e>
                              <m:sub>
                                <m:r>
                                  <a:rPr lang="en-US" sz="2400" i="1" smtClean="0">
                                    <a:solidFill>
                                      <a:schemeClr val="tx1">
                                        <a:lumMod val="95000"/>
                                        <a:lumOff val="5000"/>
                                      </a:schemeClr>
                                    </a:solidFill>
                                    <a:latin typeface="Cambria Math" panose="02040503050406030204" pitchFamily="18" charset="0"/>
                                  </a:rPr>
                                  <m:t>1</m:t>
                                </m:r>
                              </m:sub>
                            </m:sSub>
                          </m:sub>
                        </m:sSub>
                      </m:den>
                    </m:f>
                    <m:r>
                      <a:rPr lang="en-US" sz="2400"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400" smtClean="0">
                        <a:solidFill>
                          <a:schemeClr val="tx1">
                            <a:lumMod val="95000"/>
                            <a:lumOff val="5000"/>
                          </a:schemeClr>
                        </a:solidFill>
                        <a:latin typeface="Cambria Math" panose="02040503050406030204" pitchFamily="18" charset="0"/>
                        <a:ea typeface="Cambria Math" panose="02040503050406030204" pitchFamily="18" charset="0"/>
                      </a:rPr>
                      <m:t>100%</m:t>
                    </m:r>
                    <m:r>
                      <a:rPr lang="en-US" sz="2400" smtClean="0">
                        <a:solidFill>
                          <a:schemeClr val="tx1">
                            <a:lumMod val="95000"/>
                            <a:lumOff val="5000"/>
                          </a:schemeClr>
                        </a:solidFill>
                        <a:latin typeface="Cambria Math" panose="02040503050406030204" pitchFamily="18" charset="0"/>
                      </a:rPr>
                      <m:t>=</m:t>
                    </m:r>
                    <m:d>
                      <m:dPr>
                        <m:ctrlPr>
                          <a:rPr lang="en-US" sz="2400" i="1" smtClean="0">
                            <a:solidFill>
                              <a:schemeClr val="tx1">
                                <a:lumMod val="95000"/>
                                <a:lumOff val="5000"/>
                              </a:schemeClr>
                            </a:solidFill>
                            <a:latin typeface="Cambria Math" panose="02040503050406030204" pitchFamily="18" charset="0"/>
                          </a:rPr>
                        </m:ctrlPr>
                      </m:dPr>
                      <m:e>
                        <m:r>
                          <a:rPr lang="en-US" sz="2400" i="1">
                            <a:solidFill>
                              <a:schemeClr val="tx1">
                                <a:lumMod val="95000"/>
                                <a:lumOff val="5000"/>
                              </a:schemeClr>
                            </a:solidFill>
                            <a:latin typeface="Cambria Math" panose="02040503050406030204" pitchFamily="18" charset="0"/>
                          </a:rPr>
                          <m:t>𝐸𝑥𝑝</m:t>
                        </m:r>
                        <m:d>
                          <m:dPr>
                            <m:ctrlPr>
                              <a:rPr lang="en-US" sz="2400" i="1">
                                <a:solidFill>
                                  <a:schemeClr val="tx1">
                                    <a:lumMod val="95000"/>
                                    <a:lumOff val="5000"/>
                                  </a:schemeClr>
                                </a:solidFill>
                                <a:latin typeface="Cambria Math" panose="02040503050406030204" pitchFamily="18" charset="0"/>
                              </a:rPr>
                            </m:ctrlPr>
                          </m:dPr>
                          <m:e>
                            <m:sSub>
                              <m:sSubPr>
                                <m:ctrlPr>
                                  <a:rPr lang="en-US" sz="2400" i="1">
                                    <a:solidFill>
                                      <a:schemeClr val="tx1">
                                        <a:lumMod val="95000"/>
                                        <a:lumOff val="5000"/>
                                      </a:schemeClr>
                                    </a:solidFill>
                                    <a:latin typeface="Cambria Math" panose="02040503050406030204" pitchFamily="18" charset="0"/>
                                  </a:rPr>
                                </m:ctrlPr>
                              </m:sSubPr>
                              <m:e>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ea typeface="Cambria Math" panose="02040503050406030204" pitchFamily="18" charset="0"/>
                                      </a:rPr>
                                      <m:t>𝛽</m:t>
                                    </m:r>
                                  </m:e>
                                </m:acc>
                              </m:e>
                              <m:sub>
                                <m:r>
                                  <a:rPr lang="en-US" sz="2400" i="1" smtClean="0">
                                    <a:solidFill>
                                      <a:schemeClr val="tx1">
                                        <a:lumMod val="95000"/>
                                        <a:lumOff val="5000"/>
                                      </a:schemeClr>
                                    </a:solidFill>
                                    <a:latin typeface="Cambria Math" panose="02040503050406030204" pitchFamily="18" charset="0"/>
                                    <a:ea typeface="Cambria Math" panose="02040503050406030204" pitchFamily="18" charset="0"/>
                                  </a:rPr>
                                  <m:t>1</m:t>
                                </m:r>
                              </m:sub>
                            </m:sSub>
                          </m:e>
                        </m:d>
                        <m:r>
                          <a:rPr lang="en-US" sz="2400" i="1" smtClean="0">
                            <a:solidFill>
                              <a:schemeClr val="tx1">
                                <a:lumMod val="95000"/>
                                <a:lumOff val="5000"/>
                              </a:schemeClr>
                            </a:solidFill>
                            <a:latin typeface="Cambria Math" panose="02040503050406030204" pitchFamily="18" charset="0"/>
                          </a:rPr>
                          <m:t>−1</m:t>
                        </m:r>
                      </m:e>
                    </m:d>
                    <m:r>
                      <a:rPr lang="en-US" sz="2400" i="1">
                        <a:solidFill>
                          <a:schemeClr val="tx1">
                            <a:lumMod val="95000"/>
                            <a:lumOff val="5000"/>
                          </a:schemeClr>
                        </a:solidFill>
                        <a:latin typeface="Cambria Math" panose="02040503050406030204" pitchFamily="18" charset="0"/>
                        <a:ea typeface="Cambria Math" panose="02040503050406030204" pitchFamily="18" charset="0"/>
                      </a:rPr>
                      <m:t>∙</m:t>
                    </m:r>
                    <m:r>
                      <a:rPr lang="en-US" sz="2400" i="1" smtClean="0">
                        <a:solidFill>
                          <a:schemeClr val="tx1">
                            <a:lumMod val="95000"/>
                            <a:lumOff val="5000"/>
                          </a:schemeClr>
                        </a:solidFill>
                        <a:latin typeface="Cambria Math" panose="02040503050406030204" pitchFamily="18" charset="0"/>
                        <a:ea typeface="Cambria Math" panose="02040503050406030204" pitchFamily="18" charset="0"/>
                      </a:rPr>
                      <m:t>100%.</m:t>
                    </m:r>
                  </m:oMath>
                </a14:m>
                <a:endParaRPr lang="en-US" sz="2400" dirty="0">
                  <a:solidFill>
                    <a:schemeClr val="tx1">
                      <a:lumMod val="95000"/>
                      <a:lumOff val="5000"/>
                    </a:schemeClr>
                  </a:solidFill>
                  <a:ea typeface="Cambria Math" panose="02040503050406030204" pitchFamily="18" charset="0"/>
                </a:endParaRPr>
              </a:p>
              <a:p>
                <a:pPr marL="341313" indent="0">
                  <a:buFont typeface="Wingdings" panose="05000000000000000000" pitchFamily="2" charset="2"/>
                  <a:buChar char="§"/>
                </a:pPr>
                <a:r>
                  <a:rPr lang="en-US" sz="2400" dirty="0">
                    <a:solidFill>
                      <a:schemeClr val="tx1">
                        <a:lumMod val="95000"/>
                        <a:lumOff val="5000"/>
                      </a:schemeClr>
                    </a:solidFill>
                    <a:latin typeface="Bodoni MT Black" panose="02070A03080606020203" pitchFamily="18" charset="0"/>
                  </a:rPr>
                  <a:t>   </a:t>
                </a:r>
                <a:r>
                  <a:rPr lang="en-US" sz="2400" dirty="0">
                    <a:solidFill>
                      <a:schemeClr val="tx1">
                        <a:lumMod val="95000"/>
                        <a:lumOff val="5000"/>
                      </a:schemeClr>
                    </a:solidFill>
                  </a:rPr>
                  <a:t>If </a:t>
                </a:r>
                <a14:m>
                  <m:oMath xmlns:m="http://schemas.openxmlformats.org/officeDocument/2006/math">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rPr>
                          <m:t>1</m:t>
                        </m:r>
                      </m:sub>
                    </m:sSub>
                  </m:oMath>
                </a14:m>
                <a:r>
                  <a:rPr lang="en-US" sz="2400" dirty="0">
                    <a:solidFill>
                      <a:schemeClr val="tx1">
                        <a:lumMod val="95000"/>
                        <a:lumOff val="5000"/>
                      </a:schemeClr>
                    </a:solidFill>
                  </a:rPr>
                  <a:t> is a 0 - 1 variable, the percent ratio of estimated odds for </a:t>
                </a:r>
              </a:p>
              <a:p>
                <a:pPr marL="0" indent="0">
                  <a:buNone/>
                </a:pPr>
                <a:r>
                  <a:rPr lang="en-US" sz="2400" dirty="0">
                    <a:solidFill>
                      <a:schemeClr val="tx1">
                        <a:lumMod val="95000"/>
                        <a:lumOff val="5000"/>
                      </a:schemeClr>
                    </a:solidFill>
                  </a:rPr>
                  <a:t>           </a:t>
                </a:r>
                <a14:m>
                  <m:oMath xmlns:m="http://schemas.openxmlformats.org/officeDocument/2006/math">
                    <m:sSub>
                      <m:sSubPr>
                        <m:ctrlPr>
                          <a:rPr lang="en-US" sz="2400" i="1" smtClean="0">
                            <a:solidFill>
                              <a:schemeClr val="tx1">
                                <a:lumMod val="95000"/>
                                <a:lumOff val="5000"/>
                              </a:schemeClr>
                            </a:solidFill>
                            <a:latin typeface="Cambria Math" panose="02040503050406030204" pitchFamily="18" charset="0"/>
                          </a:rPr>
                        </m:ctrlPr>
                      </m:sSubPr>
                      <m:e>
                        <m:r>
                          <a:rPr lang="en-US" sz="2400" i="1" smtClean="0">
                            <a:solidFill>
                              <a:schemeClr val="tx1">
                                <a:lumMod val="95000"/>
                                <a:lumOff val="5000"/>
                              </a:schemeClr>
                            </a:solidFill>
                            <a:latin typeface="Cambria Math" panose="02040503050406030204" pitchFamily="18" charset="0"/>
                          </a:rPr>
                          <m:t>𝑥</m:t>
                        </m:r>
                      </m:e>
                      <m:sub>
                        <m:r>
                          <a:rPr lang="en-US" sz="2400" i="1" smtClean="0">
                            <a:solidFill>
                              <a:schemeClr val="tx1">
                                <a:lumMod val="95000"/>
                                <a:lumOff val="5000"/>
                              </a:schemeClr>
                            </a:solidFill>
                            <a:latin typeface="Cambria Math" panose="02040503050406030204" pitchFamily="18" charset="0"/>
                          </a:rPr>
                          <m:t>1</m:t>
                        </m:r>
                      </m:sub>
                    </m:sSub>
                    <m:r>
                      <a:rPr lang="en-US" sz="2400" i="1" smtClean="0">
                        <a:solidFill>
                          <a:schemeClr val="tx1">
                            <a:lumMod val="95000"/>
                            <a:lumOff val="5000"/>
                          </a:schemeClr>
                        </a:solidFill>
                        <a:latin typeface="Cambria Math" panose="02040503050406030204" pitchFamily="18" charset="0"/>
                      </a:rPr>
                      <m:t>=1</m:t>
                    </m:r>
                  </m:oMath>
                </a14:m>
                <a:r>
                  <a:rPr lang="en-US" sz="2400" dirty="0">
                    <a:solidFill>
                      <a:schemeClr val="tx1">
                        <a:lumMod val="95000"/>
                        <a:lumOff val="5000"/>
                      </a:schemeClr>
                    </a:solidFill>
                  </a:rPr>
                  <a:t> and </a:t>
                </a:r>
                <a14:m>
                  <m:oMath xmlns:m="http://schemas.openxmlformats.org/officeDocument/2006/math">
                    <m:sSub>
                      <m:sSubPr>
                        <m:ctrlPr>
                          <a:rPr lang="en-US" sz="2400" i="1">
                            <a:solidFill>
                              <a:schemeClr val="tx1">
                                <a:lumMod val="95000"/>
                                <a:lumOff val="5000"/>
                              </a:schemeClr>
                            </a:solidFill>
                            <a:latin typeface="Cambria Math" panose="02040503050406030204" pitchFamily="18" charset="0"/>
                          </a:rPr>
                        </m:ctrlPr>
                      </m:sSubPr>
                      <m:e>
                        <m:r>
                          <a:rPr lang="en-US" sz="2400" i="1">
                            <a:solidFill>
                              <a:schemeClr val="tx1">
                                <a:lumMod val="95000"/>
                                <a:lumOff val="5000"/>
                              </a:schemeClr>
                            </a:solidFill>
                            <a:latin typeface="Cambria Math" panose="02040503050406030204" pitchFamily="18" charset="0"/>
                          </a:rPr>
                          <m:t>𝑥</m:t>
                        </m:r>
                      </m:e>
                      <m:sub>
                        <m:r>
                          <a:rPr lang="en-US" sz="2400" i="1">
                            <a:solidFill>
                              <a:schemeClr val="tx1">
                                <a:lumMod val="95000"/>
                                <a:lumOff val="5000"/>
                              </a:schemeClr>
                            </a:solidFill>
                            <a:latin typeface="Cambria Math" panose="02040503050406030204" pitchFamily="18" charset="0"/>
                          </a:rPr>
                          <m:t>1</m:t>
                        </m:r>
                      </m:sub>
                    </m:sSub>
                    <m:r>
                      <a:rPr lang="en-US" sz="2400" i="1">
                        <a:solidFill>
                          <a:schemeClr val="tx1">
                            <a:lumMod val="95000"/>
                            <a:lumOff val="5000"/>
                          </a:schemeClr>
                        </a:solidFill>
                        <a:latin typeface="Cambria Math" panose="02040503050406030204" pitchFamily="18" charset="0"/>
                      </a:rPr>
                      <m:t>=</m:t>
                    </m:r>
                  </m:oMath>
                </a14:m>
                <a:r>
                  <a:rPr lang="en-US" sz="2400" dirty="0">
                    <a:solidFill>
                      <a:schemeClr val="tx1">
                        <a:lumMod val="95000"/>
                        <a:lumOff val="5000"/>
                      </a:schemeClr>
                    </a:solidFill>
                  </a:rPr>
                  <a:t>0 </a:t>
                </a:r>
                <a:r>
                  <a:rPr lang="en-US" sz="2600" dirty="0">
                    <a:solidFill>
                      <a:schemeClr val="tx1">
                        <a:lumMod val="95000"/>
                        <a:lumOff val="5000"/>
                      </a:schemeClr>
                    </a:solidFill>
                  </a:rPr>
                  <a:t>is    </a:t>
                </a:r>
                <a14:m>
                  <m:oMath xmlns:m="http://schemas.openxmlformats.org/officeDocument/2006/math">
                    <m:f>
                      <m:fPr>
                        <m:ctrlPr>
                          <a:rPr lang="en-US" sz="2600" i="1">
                            <a:solidFill>
                              <a:schemeClr val="tx1">
                                <a:lumMod val="95000"/>
                                <a:lumOff val="5000"/>
                              </a:schemeClr>
                            </a:solidFill>
                            <a:latin typeface="Cambria Math" panose="02040503050406030204" pitchFamily="18" charset="0"/>
                          </a:rPr>
                        </m:ctrlPr>
                      </m:fPr>
                      <m:num>
                        <m:sSub>
                          <m:sSubPr>
                            <m:ctrlPr>
                              <a:rPr lang="en-US" sz="2600" i="1">
                                <a:solidFill>
                                  <a:schemeClr val="tx1">
                                    <a:lumMod val="95000"/>
                                    <a:lumOff val="5000"/>
                                  </a:schemeClr>
                                </a:solidFill>
                                <a:latin typeface="Cambria Math" panose="02040503050406030204" pitchFamily="18" charset="0"/>
                              </a:rPr>
                            </m:ctrlPr>
                          </m:sSubPr>
                          <m:e>
                            <m:acc>
                              <m:accPr>
                                <m:chr m:val="̂"/>
                                <m:ctrlPr>
                                  <a:rPr lang="en-US" sz="2600" i="1" smtClean="0">
                                    <a:solidFill>
                                      <a:schemeClr val="tx1">
                                        <a:lumMod val="95000"/>
                                        <a:lumOff val="5000"/>
                                      </a:schemeClr>
                                    </a:solidFill>
                                    <a:latin typeface="Cambria Math" panose="02040503050406030204" pitchFamily="18" charset="0"/>
                                  </a:rPr>
                                </m:ctrlPr>
                              </m:accPr>
                              <m:e>
                                <m:r>
                                  <a:rPr lang="en-US" sz="2600" i="1" smtClean="0">
                                    <a:solidFill>
                                      <a:schemeClr val="tx1">
                                        <a:lumMod val="95000"/>
                                        <a:lumOff val="5000"/>
                                      </a:schemeClr>
                                    </a:solidFill>
                                    <a:latin typeface="Cambria Math" panose="02040503050406030204" pitchFamily="18" charset="0"/>
                                  </a:rPr>
                                  <m:t>𝑜𝑑𝑑𝑠</m:t>
                                </m:r>
                              </m:e>
                            </m:acc>
                          </m:e>
                          <m:sub>
                            <m:sSub>
                              <m:sSubPr>
                                <m:ctrlPr>
                                  <a:rPr lang="en-US" sz="2600" i="1" smtClean="0">
                                    <a:solidFill>
                                      <a:schemeClr val="tx1">
                                        <a:lumMod val="95000"/>
                                        <a:lumOff val="5000"/>
                                      </a:schemeClr>
                                    </a:solidFill>
                                    <a:latin typeface="Cambria Math" panose="02040503050406030204" pitchFamily="18" charset="0"/>
                                    <a:ea typeface="Cambria Math" panose="02040503050406030204" pitchFamily="18" charset="0"/>
                                  </a:rPr>
                                </m:ctrlPr>
                              </m:sSubPr>
                              <m:e>
                                <m:r>
                                  <a:rPr lang="en-US" sz="2600" i="1" smtClean="0">
                                    <a:solidFill>
                                      <a:schemeClr val="tx1">
                                        <a:lumMod val="95000"/>
                                        <a:lumOff val="5000"/>
                                      </a:schemeClr>
                                    </a:solidFill>
                                    <a:latin typeface="Cambria Math" panose="02040503050406030204" pitchFamily="18" charset="0"/>
                                    <a:ea typeface="Cambria Math" panose="02040503050406030204" pitchFamily="18" charset="0"/>
                                  </a:rPr>
                                  <m:t>𝑥</m:t>
                                </m:r>
                              </m:e>
                              <m:sub>
                                <m:r>
                                  <a:rPr lang="en-US" sz="2600" i="1" smtClean="0">
                                    <a:solidFill>
                                      <a:schemeClr val="tx1">
                                        <a:lumMod val="95000"/>
                                        <a:lumOff val="5000"/>
                                      </a:schemeClr>
                                    </a:solidFill>
                                    <a:latin typeface="Cambria Math" panose="02040503050406030204" pitchFamily="18" charset="0"/>
                                    <a:ea typeface="Cambria Math" panose="02040503050406030204" pitchFamily="18" charset="0"/>
                                  </a:rPr>
                                  <m:t>1</m:t>
                                </m:r>
                              </m:sub>
                            </m:sSub>
                            <m:r>
                              <a:rPr lang="en-US" sz="2600" i="1" smtClean="0">
                                <a:solidFill>
                                  <a:schemeClr val="tx1">
                                    <a:lumMod val="95000"/>
                                    <a:lumOff val="5000"/>
                                  </a:schemeClr>
                                </a:solidFill>
                                <a:latin typeface="Cambria Math" panose="02040503050406030204" pitchFamily="18" charset="0"/>
                                <a:ea typeface="Cambria Math" panose="02040503050406030204" pitchFamily="18" charset="0"/>
                              </a:rPr>
                              <m:t>=1</m:t>
                            </m:r>
                          </m:sub>
                        </m:sSub>
                      </m:num>
                      <m:den>
                        <m:sSub>
                          <m:sSubPr>
                            <m:ctrlPr>
                              <a:rPr lang="en-US" sz="2600" i="1" smtClean="0">
                                <a:solidFill>
                                  <a:schemeClr val="tx1">
                                    <a:lumMod val="95000"/>
                                    <a:lumOff val="5000"/>
                                  </a:schemeClr>
                                </a:solidFill>
                                <a:latin typeface="Cambria Math" panose="02040503050406030204" pitchFamily="18" charset="0"/>
                              </a:rPr>
                            </m:ctrlPr>
                          </m:sSubPr>
                          <m:e>
                            <m:acc>
                              <m:accPr>
                                <m:chr m:val="̂"/>
                                <m:ctrlPr>
                                  <a:rPr lang="en-US" sz="2600" i="1" smtClean="0">
                                    <a:solidFill>
                                      <a:schemeClr val="tx1">
                                        <a:lumMod val="95000"/>
                                        <a:lumOff val="5000"/>
                                      </a:schemeClr>
                                    </a:solidFill>
                                    <a:latin typeface="Cambria Math" panose="02040503050406030204" pitchFamily="18" charset="0"/>
                                  </a:rPr>
                                </m:ctrlPr>
                              </m:accPr>
                              <m:e>
                                <m:r>
                                  <a:rPr lang="en-US" sz="2600" i="1" smtClean="0">
                                    <a:solidFill>
                                      <a:schemeClr val="tx1">
                                        <a:lumMod val="95000"/>
                                        <a:lumOff val="5000"/>
                                      </a:schemeClr>
                                    </a:solidFill>
                                    <a:latin typeface="Cambria Math" panose="02040503050406030204" pitchFamily="18" charset="0"/>
                                  </a:rPr>
                                  <m:t>𝑜𝑑𝑑𝑠</m:t>
                                </m:r>
                              </m:e>
                            </m:acc>
                          </m:e>
                          <m:sub>
                            <m:sSub>
                              <m:sSubPr>
                                <m:ctrlPr>
                                  <a:rPr lang="en-US" sz="2600" i="1" smtClean="0">
                                    <a:solidFill>
                                      <a:schemeClr val="tx1">
                                        <a:lumMod val="95000"/>
                                        <a:lumOff val="5000"/>
                                      </a:schemeClr>
                                    </a:solidFill>
                                    <a:latin typeface="Cambria Math" panose="02040503050406030204" pitchFamily="18" charset="0"/>
                                  </a:rPr>
                                </m:ctrlPr>
                              </m:sSubPr>
                              <m:e>
                                <m:r>
                                  <a:rPr lang="en-US" sz="2600" i="1" smtClean="0">
                                    <a:solidFill>
                                      <a:schemeClr val="tx1">
                                        <a:lumMod val="95000"/>
                                        <a:lumOff val="5000"/>
                                      </a:schemeClr>
                                    </a:solidFill>
                                    <a:latin typeface="Cambria Math" panose="02040503050406030204" pitchFamily="18" charset="0"/>
                                  </a:rPr>
                                  <m:t>𝑥</m:t>
                                </m:r>
                              </m:e>
                              <m:sub>
                                <m:r>
                                  <a:rPr lang="en-US" sz="2600" i="1" smtClean="0">
                                    <a:solidFill>
                                      <a:schemeClr val="tx1">
                                        <a:lumMod val="95000"/>
                                        <a:lumOff val="5000"/>
                                      </a:schemeClr>
                                    </a:solidFill>
                                    <a:latin typeface="Cambria Math" panose="02040503050406030204" pitchFamily="18" charset="0"/>
                                  </a:rPr>
                                  <m:t>1</m:t>
                                </m:r>
                              </m:sub>
                            </m:sSub>
                            <m:r>
                              <a:rPr lang="en-US" sz="2600" i="1" smtClean="0">
                                <a:solidFill>
                                  <a:schemeClr val="tx1">
                                    <a:lumMod val="95000"/>
                                    <a:lumOff val="5000"/>
                                  </a:schemeClr>
                                </a:solidFill>
                                <a:latin typeface="Cambria Math" panose="02040503050406030204" pitchFamily="18" charset="0"/>
                              </a:rPr>
                              <m:t>=0</m:t>
                            </m:r>
                          </m:sub>
                        </m:sSub>
                      </m:den>
                    </m:f>
                    <m:r>
                      <a:rPr lang="en-US" sz="2600" i="1">
                        <a:solidFill>
                          <a:schemeClr val="tx1">
                            <a:lumMod val="95000"/>
                            <a:lumOff val="5000"/>
                          </a:schemeClr>
                        </a:solidFill>
                        <a:latin typeface="Cambria Math" panose="02040503050406030204" pitchFamily="18" charset="0"/>
                        <a:ea typeface="Cambria Math" panose="02040503050406030204" pitchFamily="18" charset="0"/>
                      </a:rPr>
                      <m:t>∙</m:t>
                    </m:r>
                    <m:r>
                      <a:rPr lang="en-US" sz="2600">
                        <a:solidFill>
                          <a:schemeClr val="tx1">
                            <a:lumMod val="95000"/>
                            <a:lumOff val="5000"/>
                          </a:schemeClr>
                        </a:solidFill>
                        <a:latin typeface="Cambria Math" panose="02040503050406030204" pitchFamily="18" charset="0"/>
                        <a:ea typeface="Cambria Math" panose="02040503050406030204" pitchFamily="18" charset="0"/>
                      </a:rPr>
                      <m:t>100%</m:t>
                    </m:r>
                    <m:r>
                      <a:rPr lang="en-US" sz="2600">
                        <a:solidFill>
                          <a:schemeClr val="tx1">
                            <a:lumMod val="95000"/>
                            <a:lumOff val="5000"/>
                          </a:schemeClr>
                        </a:solidFill>
                        <a:latin typeface="Cambria Math" panose="02040503050406030204" pitchFamily="18" charset="0"/>
                      </a:rPr>
                      <m:t>=</m:t>
                    </m:r>
                    <m:r>
                      <a:rPr lang="en-US" sz="2600" i="1">
                        <a:solidFill>
                          <a:schemeClr val="tx1">
                            <a:lumMod val="95000"/>
                            <a:lumOff val="5000"/>
                          </a:schemeClr>
                        </a:solidFill>
                        <a:latin typeface="Cambria Math" panose="02040503050406030204" pitchFamily="18" charset="0"/>
                      </a:rPr>
                      <m:t>𝐸𝑥𝑝</m:t>
                    </m:r>
                    <m:d>
                      <m:dPr>
                        <m:ctrlPr>
                          <a:rPr lang="en-US" sz="2600" i="1">
                            <a:solidFill>
                              <a:schemeClr val="tx1">
                                <a:lumMod val="95000"/>
                                <a:lumOff val="5000"/>
                              </a:schemeClr>
                            </a:solidFill>
                            <a:latin typeface="Cambria Math" panose="02040503050406030204" pitchFamily="18" charset="0"/>
                          </a:rPr>
                        </m:ctrlPr>
                      </m:dPr>
                      <m:e>
                        <m:sSub>
                          <m:sSubPr>
                            <m:ctrlPr>
                              <a:rPr lang="en-US" sz="2600" i="1">
                                <a:solidFill>
                                  <a:schemeClr val="tx1">
                                    <a:lumMod val="95000"/>
                                    <a:lumOff val="5000"/>
                                  </a:schemeClr>
                                </a:solidFill>
                                <a:latin typeface="Cambria Math" panose="02040503050406030204" pitchFamily="18" charset="0"/>
                              </a:rPr>
                            </m:ctrlPr>
                          </m:sSubPr>
                          <m:e>
                            <m:acc>
                              <m:accPr>
                                <m:chr m:val="̂"/>
                                <m:ctrlPr>
                                  <a:rPr lang="en-US" sz="2600" i="1">
                                    <a:solidFill>
                                      <a:schemeClr val="tx1">
                                        <a:lumMod val="95000"/>
                                        <a:lumOff val="5000"/>
                                      </a:schemeClr>
                                    </a:solidFill>
                                    <a:latin typeface="Cambria Math" panose="02040503050406030204" pitchFamily="18" charset="0"/>
                                  </a:rPr>
                                </m:ctrlPr>
                              </m:accPr>
                              <m:e>
                                <m:r>
                                  <a:rPr lang="en-US" sz="2600" i="1">
                                    <a:solidFill>
                                      <a:schemeClr val="tx1">
                                        <a:lumMod val="95000"/>
                                        <a:lumOff val="5000"/>
                                      </a:schemeClr>
                                    </a:solidFill>
                                    <a:latin typeface="Cambria Math" panose="02040503050406030204" pitchFamily="18" charset="0"/>
                                    <a:ea typeface="Cambria Math" panose="02040503050406030204" pitchFamily="18" charset="0"/>
                                  </a:rPr>
                                  <m:t>𝛽</m:t>
                                </m:r>
                              </m:e>
                            </m:acc>
                          </m:e>
                          <m:sub>
                            <m:r>
                              <a:rPr lang="en-US" sz="2600" i="1">
                                <a:solidFill>
                                  <a:schemeClr val="tx1">
                                    <a:lumMod val="95000"/>
                                    <a:lumOff val="5000"/>
                                  </a:schemeClr>
                                </a:solidFill>
                                <a:latin typeface="Cambria Math" panose="02040503050406030204" pitchFamily="18" charset="0"/>
                                <a:ea typeface="Cambria Math" panose="02040503050406030204" pitchFamily="18" charset="0"/>
                              </a:rPr>
                              <m:t>1</m:t>
                            </m:r>
                          </m:sub>
                        </m:sSub>
                      </m:e>
                    </m:d>
                    <m:r>
                      <a:rPr lang="en-US" sz="2600" i="1">
                        <a:solidFill>
                          <a:schemeClr val="tx1">
                            <a:lumMod val="95000"/>
                            <a:lumOff val="5000"/>
                          </a:schemeClr>
                        </a:solidFill>
                        <a:latin typeface="Cambria Math" panose="02040503050406030204" pitchFamily="18" charset="0"/>
                        <a:ea typeface="Cambria Math" panose="02040503050406030204" pitchFamily="18" charset="0"/>
                      </a:rPr>
                      <m:t>∙100%</m:t>
                    </m:r>
                  </m:oMath>
                </a14:m>
                <a:r>
                  <a:rPr lang="en-US" sz="2600" dirty="0">
                    <a:solidFill>
                      <a:schemeClr val="tx1">
                        <a:lumMod val="95000"/>
                        <a:lumOff val="5000"/>
                      </a:schemeClr>
                    </a:solidFill>
                    <a:ea typeface="Cambria Math" panose="02040503050406030204" pitchFamily="18" charset="0"/>
                  </a:rPr>
                  <a:t>.</a:t>
                </a:r>
              </a:p>
              <a:p>
                <a:pPr marL="0" indent="0">
                  <a:buNone/>
                </a:pPr>
                <a:endParaRPr lang="en-US" sz="2400" dirty="0">
                  <a:solidFill>
                    <a:schemeClr val="tx1"/>
                  </a:solidFill>
                </a:endParaRPr>
              </a:p>
              <a:p>
                <a:pPr marL="0" indent="0">
                  <a:buNone/>
                </a:pPr>
                <a:endParaRPr lang="en-US" sz="2400" dirty="0">
                  <a:solidFill>
                    <a:srgbClr val="FFFFFF"/>
                  </a:solidFill>
                </a:endParaRPr>
              </a:p>
              <a:p>
                <a:endParaRPr lang="en-US" sz="2400" dirty="0">
                  <a:solidFill>
                    <a:srgbClr val="FFFFFF"/>
                  </a:solidFill>
                </a:endParaRPr>
              </a:p>
              <a:p>
                <a:pPr marL="0" indent="0">
                  <a:buNone/>
                </a:pPr>
                <a:endParaRPr lang="en-US" sz="2400" dirty="0">
                  <a:solidFill>
                    <a:srgbClr val="FFFFFF"/>
                  </a:solidFill>
                </a:endParaRPr>
              </a:p>
            </p:txBody>
          </p:sp>
        </mc:Choice>
        <mc:Fallback xmlns="">
          <p:sp>
            <p:nvSpPr>
              <p:cNvPr id="3" name="Content Placeholder 2">
                <a:extLst>
                  <a:ext uri="{FF2B5EF4-FFF2-40B4-BE49-F238E27FC236}">
                    <a16:creationId xmlns:a16="http://schemas.microsoft.com/office/drawing/2014/main" id="{019E71EA-C0CD-452C-8483-A0E0F9FAE2BD}"/>
                  </a:ext>
                </a:extLst>
              </p:cNvPr>
              <p:cNvSpPr>
                <a:spLocks noGrp="1" noRot="1" noChangeAspect="1" noMove="1" noResize="1" noEditPoints="1" noAdjustHandles="1" noChangeArrowheads="1" noChangeShapeType="1" noTextEdit="1"/>
              </p:cNvSpPr>
              <p:nvPr>
                <p:ph idx="1"/>
              </p:nvPr>
            </p:nvSpPr>
            <p:spPr>
              <a:xfrm>
                <a:off x="731520" y="1013428"/>
                <a:ext cx="10500360" cy="5134389"/>
              </a:xfrm>
              <a:blipFill>
                <a:blip r:embed="rId2"/>
                <a:stretch>
                  <a:fillRect l="-7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068334" y="5905175"/>
            <a:ext cx="517477" cy="573658"/>
          </a:xfrm>
        </p:spPr>
        <p:txBody>
          <a:bodyPr/>
          <a:lstStyle/>
          <a:p>
            <a:fld id="{3A98EE3D-8CD1-4C3F-BD1C-C98C9596463C}" type="slidenum">
              <a:rPr lang="en-US" sz="1800" smtClean="0">
                <a:solidFill>
                  <a:srgbClr val="00B0F0"/>
                </a:solidFill>
              </a:rPr>
              <a:t>34</a:t>
            </a:fld>
            <a:endParaRPr lang="en-US" sz="1800" dirty="0">
              <a:solidFill>
                <a:srgbClr val="00B0F0"/>
              </a:solidFill>
            </a:endParaRPr>
          </a:p>
        </p:txBody>
      </p:sp>
      <p:sp>
        <p:nvSpPr>
          <p:cNvPr id="5" name="Title 1">
            <a:extLst>
              <a:ext uri="{FF2B5EF4-FFF2-40B4-BE49-F238E27FC236}">
                <a16:creationId xmlns:a16="http://schemas.microsoft.com/office/drawing/2014/main" id="{720DB60B-D44E-469C-B487-1D30FF664CFE}"/>
              </a:ext>
            </a:extLst>
          </p:cNvPr>
          <p:cNvSpPr txBox="1">
            <a:spLocks/>
          </p:cNvSpPr>
          <p:nvPr/>
        </p:nvSpPr>
        <p:spPr>
          <a:xfrm>
            <a:off x="1065725" y="219456"/>
            <a:ext cx="8919521" cy="749785"/>
          </a:xfrm>
          <a:prstGeom prst="rect">
            <a:avLst/>
          </a:prstGeom>
          <a:effectLst/>
        </p:spPr>
        <p:txBody>
          <a:bodyPr vert="horz" lIns="91440" tIns="45720" rIns="91440" bIns="45720" rtlCol="0" anchor="b">
            <a:normAutofit fontScale="92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BINARY LOGISTIC REGRESSION MODEL: THEORY (cont.)</a:t>
            </a:r>
          </a:p>
        </p:txBody>
      </p:sp>
    </p:spTree>
    <p:extLst>
      <p:ext uri="{BB962C8B-B14F-4D97-AF65-F5344CB8AC3E}">
        <p14:creationId xmlns:p14="http://schemas.microsoft.com/office/powerpoint/2010/main" val="8139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E71EA-C0CD-452C-8483-A0E0F9FAE2BD}"/>
                  </a:ext>
                </a:extLst>
              </p:cNvPr>
              <p:cNvSpPr>
                <a:spLocks noGrp="1"/>
              </p:cNvSpPr>
              <p:nvPr>
                <p:ph idx="1"/>
              </p:nvPr>
            </p:nvSpPr>
            <p:spPr>
              <a:xfrm>
                <a:off x="731520" y="1013428"/>
                <a:ext cx="10500360" cy="5134389"/>
              </a:xfrm>
            </p:spPr>
            <p:txBody>
              <a:bodyPr>
                <a:noAutofit/>
              </a:bodyPr>
              <a:lstStyle/>
              <a:p>
                <a:pPr>
                  <a:buFont typeface="Wingdings" panose="05000000000000000000" pitchFamily="2" charset="2"/>
                  <a:buChar char="q"/>
                </a:pPr>
                <a:r>
                  <a:rPr lang="en-US" sz="2600" dirty="0">
                    <a:solidFill>
                      <a:schemeClr val="tx1">
                        <a:lumMod val="95000"/>
                        <a:lumOff val="5000"/>
                      </a:schemeClr>
                    </a:solidFill>
                  </a:rPr>
                  <a:t>  Prediction:</a:t>
                </a:r>
                <a:endParaRPr lang="en-US" sz="2400" dirty="0">
                  <a:solidFill>
                    <a:schemeClr val="tx1">
                      <a:lumMod val="95000"/>
                      <a:lumOff val="5000"/>
                    </a:schemeClr>
                  </a:solidFill>
                </a:endParaRPr>
              </a:p>
              <a:p>
                <a:pPr marL="0" indent="0">
                  <a:buNone/>
                </a:pPr>
                <a:r>
                  <a:rPr lang="en-US" sz="2800" dirty="0">
                    <a:solidFill>
                      <a:schemeClr val="tx1">
                        <a:lumMod val="95000"/>
                        <a:lumOff val="5000"/>
                      </a:schemeClr>
                    </a:solidFill>
                    <a:latin typeface="Bodoni MT Black" panose="02070A03080606020203" pitchFamily="18" charset="0"/>
                  </a:rPr>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a:rPr>
                          <m:t>𝜋</m:t>
                        </m:r>
                      </m:e>
                      <m:sup>
                        <m:r>
                          <a:rPr lang="en-US" sz="2800" i="1">
                            <a:latin typeface="Cambria Math"/>
                          </a:rPr>
                          <m:t>0</m:t>
                        </m:r>
                      </m:sup>
                    </m:sSup>
                    <m:r>
                      <a:rPr lang="en-US" sz="2800" i="1">
                        <a:latin typeface="Cambria Math"/>
                      </a:rPr>
                      <m:t>=</m:t>
                    </m:r>
                    <m:f>
                      <m:fPr>
                        <m:ctrlPr>
                          <a:rPr lang="en-US" sz="2800" i="1">
                            <a:latin typeface="Cambria Math" panose="02040503050406030204" pitchFamily="18" charset="0"/>
                          </a:rPr>
                        </m:ctrlPr>
                      </m:fPr>
                      <m:num>
                        <m:r>
                          <m:rPr>
                            <m:sty m:val="p"/>
                          </m:rPr>
                          <a:rPr lang="en-US" sz="2800">
                            <a:latin typeface="Cambria Math"/>
                          </a:rPr>
                          <m:t>exp</m:t>
                        </m:r>
                        <m:r>
                          <a:rPr lang="en-US" sz="2800" i="1">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𝛽</m:t>
                                </m:r>
                              </m:e>
                            </m:acc>
                          </m:e>
                          <m:sub>
                            <m:r>
                              <a:rPr lang="en-US" sz="2800" i="1">
                                <a:latin typeface="Cambria Math"/>
                              </a:rPr>
                              <m:t>0</m:t>
                            </m:r>
                          </m:sub>
                        </m:sSub>
                        <m:r>
                          <a:rPr lang="en-US" sz="2800" i="1">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𝛽</m:t>
                                </m:r>
                              </m:e>
                            </m:acc>
                          </m:e>
                          <m:sub>
                            <m:r>
                              <a:rPr lang="en-US" sz="2800" i="1">
                                <a:latin typeface="Cambria Math"/>
                              </a:rPr>
                              <m:t>1</m:t>
                            </m:r>
                          </m:sub>
                        </m:sSub>
                        <m:sSubSup>
                          <m:sSubSupPr>
                            <m:ctrlPr>
                              <a:rPr lang="en-US" sz="2800" i="1">
                                <a:latin typeface="Cambria Math" panose="02040503050406030204" pitchFamily="18" charset="0"/>
                              </a:rPr>
                            </m:ctrlPr>
                          </m:sSubSupPr>
                          <m:e>
                            <m:r>
                              <a:rPr lang="en-US" sz="2800" i="1">
                                <a:latin typeface="Cambria Math"/>
                              </a:rPr>
                              <m:t>𝑥</m:t>
                            </m:r>
                          </m:e>
                          <m:sub>
                            <m:r>
                              <a:rPr lang="en-US" sz="2800" i="1">
                                <a:latin typeface="Cambria Math"/>
                              </a:rPr>
                              <m:t>1</m:t>
                            </m:r>
                          </m:sub>
                          <m:sup>
                            <m:r>
                              <a:rPr lang="en-US" sz="2800" i="1">
                                <a:latin typeface="Cambria Math"/>
                              </a:rPr>
                              <m:t>0</m:t>
                            </m:r>
                          </m:sup>
                        </m:sSubSup>
                        <m:r>
                          <a:rPr lang="en-US" sz="2800" i="1">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𝛽</m:t>
                                </m:r>
                              </m:e>
                            </m:acc>
                          </m:e>
                          <m:sub>
                            <m:r>
                              <a:rPr lang="en-US" sz="2800" i="1">
                                <a:latin typeface="Cambria Math"/>
                              </a:rPr>
                              <m:t>𝑘</m:t>
                            </m:r>
                          </m:sub>
                        </m:sSub>
                        <m:sSubSup>
                          <m:sSubSupPr>
                            <m:ctrlPr>
                              <a:rPr lang="en-US" sz="2800" i="1">
                                <a:latin typeface="Cambria Math" panose="02040503050406030204" pitchFamily="18" charset="0"/>
                              </a:rPr>
                            </m:ctrlPr>
                          </m:sSubSupPr>
                          <m:e>
                            <m:r>
                              <a:rPr lang="en-US" sz="2800" i="1">
                                <a:latin typeface="Cambria Math"/>
                              </a:rPr>
                              <m:t>𝑥</m:t>
                            </m:r>
                          </m:e>
                          <m:sub>
                            <m:r>
                              <a:rPr lang="en-US" sz="2800" i="1">
                                <a:latin typeface="Cambria Math"/>
                              </a:rPr>
                              <m:t>𝑘</m:t>
                            </m:r>
                          </m:sub>
                          <m:sup>
                            <m:r>
                              <a:rPr lang="en-US" sz="2800" i="1">
                                <a:latin typeface="Cambria Math"/>
                              </a:rPr>
                              <m:t>0</m:t>
                            </m:r>
                          </m:sup>
                        </m:sSubSup>
                        <m:r>
                          <a:rPr lang="en-US" sz="2800" i="1">
                            <a:latin typeface="Cambria Math"/>
                          </a:rPr>
                          <m:t>}</m:t>
                        </m:r>
                      </m:num>
                      <m:den>
                        <m:r>
                          <a:rPr lang="en-US" sz="2800" i="1">
                            <a:latin typeface="Cambria Math"/>
                          </a:rPr>
                          <m:t>1+</m:t>
                        </m:r>
                        <m:r>
                          <m:rPr>
                            <m:sty m:val="p"/>
                          </m:rPr>
                          <a:rPr lang="en-US" sz="2800">
                            <a:latin typeface="Cambria Math"/>
                          </a:rPr>
                          <m:t>exp</m:t>
                        </m:r>
                        <m:r>
                          <a:rPr lang="en-US" sz="2800" i="1">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𝛽</m:t>
                                </m:r>
                              </m:e>
                            </m:acc>
                          </m:e>
                          <m:sub>
                            <m:r>
                              <a:rPr lang="en-US" sz="2800" i="1">
                                <a:latin typeface="Cambria Math"/>
                              </a:rPr>
                              <m:t>0</m:t>
                            </m:r>
                          </m:sub>
                        </m:sSub>
                        <m:r>
                          <a:rPr lang="en-US" sz="2800" i="1">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𝛽</m:t>
                                </m:r>
                              </m:e>
                            </m:acc>
                          </m:e>
                          <m:sub>
                            <m:r>
                              <a:rPr lang="en-US" sz="2800" i="1">
                                <a:latin typeface="Cambria Math"/>
                              </a:rPr>
                              <m:t>1</m:t>
                            </m:r>
                          </m:sub>
                        </m:sSub>
                        <m:sSubSup>
                          <m:sSubSupPr>
                            <m:ctrlPr>
                              <a:rPr lang="en-US" sz="2800" i="1">
                                <a:latin typeface="Cambria Math" panose="02040503050406030204" pitchFamily="18" charset="0"/>
                              </a:rPr>
                            </m:ctrlPr>
                          </m:sSubSupPr>
                          <m:e>
                            <m:r>
                              <a:rPr lang="en-US" sz="2800" i="1">
                                <a:latin typeface="Cambria Math"/>
                              </a:rPr>
                              <m:t>𝑥</m:t>
                            </m:r>
                          </m:e>
                          <m:sub>
                            <m:r>
                              <a:rPr lang="en-US" sz="2800" i="1">
                                <a:latin typeface="Cambria Math"/>
                              </a:rPr>
                              <m:t>1</m:t>
                            </m:r>
                          </m:sub>
                          <m:sup>
                            <m:r>
                              <a:rPr lang="en-US" sz="2800" i="1">
                                <a:latin typeface="Cambria Math"/>
                              </a:rPr>
                              <m:t>0</m:t>
                            </m:r>
                          </m:sup>
                        </m:sSubSup>
                        <m:r>
                          <a:rPr lang="en-US" sz="2800" i="1">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𝛽</m:t>
                                </m:r>
                              </m:e>
                            </m:acc>
                          </m:e>
                          <m:sub>
                            <m:r>
                              <a:rPr lang="en-US" sz="2800" i="1">
                                <a:latin typeface="Cambria Math"/>
                              </a:rPr>
                              <m:t>𝑘</m:t>
                            </m:r>
                          </m:sub>
                        </m:sSub>
                        <m:sSubSup>
                          <m:sSubSupPr>
                            <m:ctrlPr>
                              <a:rPr lang="en-US" sz="2800" i="1">
                                <a:latin typeface="Cambria Math" panose="02040503050406030204" pitchFamily="18" charset="0"/>
                              </a:rPr>
                            </m:ctrlPr>
                          </m:sSubSupPr>
                          <m:e>
                            <m:r>
                              <a:rPr lang="en-US" sz="2800" i="1">
                                <a:latin typeface="Cambria Math"/>
                              </a:rPr>
                              <m:t>𝑥</m:t>
                            </m:r>
                          </m:e>
                          <m:sub>
                            <m:r>
                              <a:rPr lang="en-US" sz="2800" i="1">
                                <a:latin typeface="Cambria Math"/>
                              </a:rPr>
                              <m:t>𝑘</m:t>
                            </m:r>
                          </m:sub>
                          <m:sup>
                            <m:r>
                              <a:rPr lang="en-US" sz="2800" i="1">
                                <a:latin typeface="Cambria Math"/>
                              </a:rPr>
                              <m:t>0</m:t>
                            </m:r>
                          </m:sup>
                        </m:sSubSup>
                        <m:r>
                          <a:rPr lang="en-US" sz="2800" i="1">
                            <a:latin typeface="Cambria Math"/>
                          </a:rPr>
                          <m:t>}</m:t>
                        </m:r>
                      </m:den>
                    </m:f>
                  </m:oMath>
                </a14:m>
                <a:r>
                  <a:rPr lang="en-US" sz="2800" dirty="0"/>
                  <a:t>.</a:t>
                </a:r>
              </a:p>
              <a:p>
                <a:pPr marL="0" indent="0">
                  <a:buNone/>
                </a:pPr>
                <a:endParaRPr lang="en-US" sz="2800" dirty="0">
                  <a:solidFill>
                    <a:schemeClr val="tx1"/>
                  </a:solidFill>
                </a:endParaRPr>
              </a:p>
              <a:p>
                <a:pPr marL="0" indent="0">
                  <a:buNone/>
                </a:pPr>
                <a:endParaRPr lang="en-US" sz="2400" dirty="0">
                  <a:solidFill>
                    <a:srgbClr val="FFFFFF"/>
                  </a:solidFill>
                </a:endParaRPr>
              </a:p>
              <a:p>
                <a:endParaRPr lang="en-US" sz="2400" dirty="0">
                  <a:solidFill>
                    <a:srgbClr val="FFFFFF"/>
                  </a:solidFill>
                </a:endParaRPr>
              </a:p>
              <a:p>
                <a:pPr marL="0" indent="0">
                  <a:buNone/>
                </a:pPr>
                <a:endParaRPr lang="en-US" sz="2400" dirty="0">
                  <a:solidFill>
                    <a:srgbClr val="FFFFFF"/>
                  </a:solidFill>
                </a:endParaRPr>
              </a:p>
            </p:txBody>
          </p:sp>
        </mc:Choice>
        <mc:Fallback xmlns="">
          <p:sp>
            <p:nvSpPr>
              <p:cNvPr id="3" name="Content Placeholder 2">
                <a:extLst>
                  <a:ext uri="{FF2B5EF4-FFF2-40B4-BE49-F238E27FC236}">
                    <a16:creationId xmlns:a16="http://schemas.microsoft.com/office/drawing/2014/main" id="{019E71EA-C0CD-452C-8483-A0E0F9FAE2BD}"/>
                  </a:ext>
                </a:extLst>
              </p:cNvPr>
              <p:cNvSpPr>
                <a:spLocks noGrp="1" noRot="1" noChangeAspect="1" noMove="1" noResize="1" noEditPoints="1" noAdjustHandles="1" noChangeArrowheads="1" noChangeShapeType="1" noTextEdit="1"/>
              </p:cNvSpPr>
              <p:nvPr>
                <p:ph idx="1"/>
              </p:nvPr>
            </p:nvSpPr>
            <p:spPr>
              <a:xfrm>
                <a:off x="731520" y="1013428"/>
                <a:ext cx="10500360" cy="5134389"/>
              </a:xfrm>
              <a:blipFill>
                <a:blip r:embed="rId2"/>
                <a:stretch>
                  <a:fillRect l="-871" t="-17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109277" y="5965254"/>
            <a:ext cx="415119" cy="365125"/>
          </a:xfrm>
        </p:spPr>
        <p:txBody>
          <a:bodyPr/>
          <a:lstStyle/>
          <a:p>
            <a:fld id="{3A98EE3D-8CD1-4C3F-BD1C-C98C9596463C}" type="slidenum">
              <a:rPr lang="en-US" sz="1800" smtClean="0">
                <a:solidFill>
                  <a:srgbClr val="00B0F0"/>
                </a:solidFill>
              </a:rPr>
              <a:t>35</a:t>
            </a:fld>
            <a:endParaRPr lang="en-US" sz="1800" dirty="0">
              <a:solidFill>
                <a:srgbClr val="00B0F0"/>
              </a:solidFill>
            </a:endParaRPr>
          </a:p>
        </p:txBody>
      </p:sp>
      <p:sp>
        <p:nvSpPr>
          <p:cNvPr id="5" name="Title 1">
            <a:extLst>
              <a:ext uri="{FF2B5EF4-FFF2-40B4-BE49-F238E27FC236}">
                <a16:creationId xmlns:a16="http://schemas.microsoft.com/office/drawing/2014/main" id="{720DB60B-D44E-469C-B487-1D30FF664CFE}"/>
              </a:ext>
            </a:extLst>
          </p:cNvPr>
          <p:cNvSpPr txBox="1">
            <a:spLocks/>
          </p:cNvSpPr>
          <p:nvPr/>
        </p:nvSpPr>
        <p:spPr>
          <a:xfrm>
            <a:off x="1065726" y="219456"/>
            <a:ext cx="8919521" cy="749785"/>
          </a:xfrm>
          <a:prstGeom prst="rect">
            <a:avLst/>
          </a:prstGeom>
          <a:effectLst/>
        </p:spPr>
        <p:txBody>
          <a:bodyPr vert="horz" lIns="91440" tIns="45720" rIns="91440" bIns="45720" rtlCol="0" anchor="b">
            <a:normAutofit fontScale="92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BINARY LOGISTIC REGRESSION MODEL: THEORY (cont.)</a:t>
            </a:r>
          </a:p>
        </p:txBody>
      </p:sp>
    </p:spTree>
    <p:extLst>
      <p:ext uri="{BB962C8B-B14F-4D97-AF65-F5344CB8AC3E}">
        <p14:creationId xmlns:p14="http://schemas.microsoft.com/office/powerpoint/2010/main" val="3449799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E71EA-C0CD-452C-8483-A0E0F9FAE2BD}"/>
              </a:ext>
            </a:extLst>
          </p:cNvPr>
          <p:cNvSpPr>
            <a:spLocks noGrp="1"/>
          </p:cNvSpPr>
          <p:nvPr>
            <p:ph idx="1"/>
          </p:nvPr>
        </p:nvSpPr>
        <p:spPr>
          <a:xfrm>
            <a:off x="731520" y="1013428"/>
            <a:ext cx="10802112" cy="5134389"/>
          </a:xfrm>
        </p:spPr>
        <p:txBody>
          <a:bodyPr>
            <a:noAutofit/>
          </a:bodyPr>
          <a:lstStyle/>
          <a:p>
            <a:pPr>
              <a:buFont typeface="Wingdings" panose="05000000000000000000" pitchFamily="2" charset="2"/>
              <a:buChar char="q"/>
            </a:pPr>
            <a:r>
              <a:rPr lang="en-US" sz="2800" dirty="0"/>
              <a:t>  A professor of organization and management is interested in studying </a:t>
            </a:r>
          </a:p>
          <a:p>
            <a:pPr marL="0" indent="0">
              <a:buNone/>
            </a:pPr>
            <a:r>
              <a:rPr lang="en-US" dirty="0"/>
              <a:t>    </a:t>
            </a:r>
            <a:r>
              <a:rPr lang="en-US" sz="2800" dirty="0"/>
              <a:t>  the factors that influence the approach that company managers</a:t>
            </a:r>
          </a:p>
          <a:p>
            <a:pPr marL="0" indent="0">
              <a:buNone/>
            </a:pPr>
            <a:r>
              <a:rPr lang="en-US" sz="2800" dirty="0"/>
              <a:t>     promote among their employees, competition or collaboration. The </a:t>
            </a:r>
          </a:p>
          <a:p>
            <a:pPr marL="0" indent="0">
              <a:buNone/>
            </a:pPr>
            <a:r>
              <a:rPr lang="en-US" sz="2800" dirty="0"/>
              <a:t>     </a:t>
            </a:r>
            <a:r>
              <a:rPr lang="en-US" sz="2800" dirty="0">
                <a:hlinkClick r:id="rId2" action="ppaction://hlinkfile"/>
              </a:rPr>
              <a:t>data</a:t>
            </a:r>
            <a:r>
              <a:rPr lang="en-US" sz="2800" dirty="0"/>
              <a:t> on 50 companies are collected. The variables are the type of</a:t>
            </a:r>
          </a:p>
          <a:p>
            <a:pPr marL="0" indent="0">
              <a:buNone/>
            </a:pPr>
            <a:r>
              <a:rPr lang="en-US" sz="2800" dirty="0"/>
              <a:t>     company ownership (sole ownership, partnership, or stock company), </a:t>
            </a:r>
          </a:p>
          <a:p>
            <a:pPr marL="0" indent="0">
              <a:buNone/>
            </a:pPr>
            <a:r>
              <a:rPr lang="en-US" sz="2800" dirty="0"/>
              <a:t>     the number of employees, and the promoted approach (competition </a:t>
            </a:r>
          </a:p>
          <a:p>
            <a:pPr marL="0" indent="0">
              <a:buNone/>
            </a:pPr>
            <a:r>
              <a:rPr lang="en-US" sz="2800" dirty="0"/>
              <a:t>     or collaboration). We model the probability of </a:t>
            </a:r>
            <a:r>
              <a:rPr lang="en-US" sz="2800" u="sng" dirty="0"/>
              <a:t>collaboration</a:t>
            </a:r>
            <a:r>
              <a:rPr lang="en-US" sz="2800" dirty="0"/>
              <a:t> via the </a:t>
            </a:r>
          </a:p>
          <a:p>
            <a:pPr marL="0" indent="0">
              <a:buNone/>
            </a:pPr>
            <a:r>
              <a:rPr lang="en-US" sz="2800" dirty="0"/>
              <a:t>     binary logistic regression.</a:t>
            </a:r>
            <a:endParaRPr lang="en-US" sz="2800" dirty="0">
              <a:solidFill>
                <a:schemeClr val="tx1"/>
              </a:solidFill>
            </a:endParaRPr>
          </a:p>
          <a:p>
            <a:pPr marL="0" indent="0">
              <a:buNone/>
            </a:pPr>
            <a:endParaRPr lang="en-US" sz="2400" dirty="0">
              <a:solidFill>
                <a:srgbClr val="FFFFFF"/>
              </a:solidFill>
            </a:endParaRPr>
          </a:p>
          <a:p>
            <a:endParaRPr lang="en-US" sz="2400" dirty="0">
              <a:solidFill>
                <a:srgbClr val="FFFFFF"/>
              </a:solidFill>
            </a:endParaRPr>
          </a:p>
          <a:p>
            <a:pPr marL="0" indent="0">
              <a:buNone/>
            </a:pPr>
            <a:endParaRPr lang="en-US" sz="2400" dirty="0">
              <a:solidFill>
                <a:srgbClr val="FFFFFF"/>
              </a:solidFill>
            </a:endParaRPr>
          </a:p>
        </p:txBody>
      </p:sp>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0863618" y="5844572"/>
            <a:ext cx="729018" cy="573658"/>
          </a:xfrm>
        </p:spPr>
        <p:txBody>
          <a:bodyPr/>
          <a:lstStyle/>
          <a:p>
            <a:fld id="{3A98EE3D-8CD1-4C3F-BD1C-C98C9596463C}" type="slidenum">
              <a:rPr lang="en-US" sz="1800" smtClean="0">
                <a:solidFill>
                  <a:srgbClr val="00B0F0"/>
                </a:solidFill>
              </a:rPr>
              <a:t>36</a:t>
            </a:fld>
            <a:endParaRPr lang="en-US" sz="1800" dirty="0">
              <a:solidFill>
                <a:srgbClr val="00B0F0"/>
              </a:solidFill>
            </a:endParaRPr>
          </a:p>
        </p:txBody>
      </p:sp>
      <p:sp>
        <p:nvSpPr>
          <p:cNvPr id="5" name="Title 1">
            <a:extLst>
              <a:ext uri="{FF2B5EF4-FFF2-40B4-BE49-F238E27FC236}">
                <a16:creationId xmlns:a16="http://schemas.microsoft.com/office/drawing/2014/main" id="{720DB60B-D44E-469C-B487-1D30FF664CFE}"/>
              </a:ext>
            </a:extLst>
          </p:cNvPr>
          <p:cNvSpPr txBox="1">
            <a:spLocks/>
          </p:cNvSpPr>
          <p:nvPr/>
        </p:nvSpPr>
        <p:spPr>
          <a:xfrm>
            <a:off x="1699146" y="207264"/>
            <a:ext cx="8627477" cy="74978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BINARY LOGISTIC REGRESSION MODEL: EXAMPLE</a:t>
            </a:r>
          </a:p>
        </p:txBody>
      </p:sp>
    </p:spTree>
    <p:extLst>
      <p:ext uri="{BB962C8B-B14F-4D97-AF65-F5344CB8AC3E}">
        <p14:creationId xmlns:p14="http://schemas.microsoft.com/office/powerpoint/2010/main" val="741284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E71EA-C0CD-452C-8483-A0E0F9FAE2BD}"/>
              </a:ext>
            </a:extLst>
          </p:cNvPr>
          <p:cNvSpPr>
            <a:spLocks noGrp="1"/>
          </p:cNvSpPr>
          <p:nvPr>
            <p:ph idx="1"/>
          </p:nvPr>
        </p:nvSpPr>
        <p:spPr>
          <a:xfrm>
            <a:off x="731520" y="1013428"/>
            <a:ext cx="10802112" cy="5134389"/>
          </a:xfrm>
        </p:spPr>
        <p:txBody>
          <a:bodyPr>
            <a:noAutofit/>
          </a:bodyPr>
          <a:lstStyle/>
          <a:p>
            <a:pPr marL="0" indent="0">
              <a:buNone/>
            </a:pPr>
            <a:r>
              <a:rPr lang="en-US" sz="1600" dirty="0" err="1">
                <a:latin typeface="Courier New" panose="02070309020205020404" pitchFamily="49" charset="0"/>
                <a:cs typeface="Courier New" panose="02070309020205020404" pitchFamily="49" charset="0"/>
              </a:rPr>
              <a:t>companies.data</a:t>
            </a:r>
            <a:r>
              <a:rPr lang="en-US" sz="1600" dirty="0">
                <a:latin typeface="Courier New" panose="02070309020205020404" pitchFamily="49" charset="0"/>
                <a:cs typeface="Courier New" panose="02070309020205020404" pitchFamily="49" charset="0"/>
              </a:rPr>
              <a:t>&lt;- read.csv(file="./LogisticExampleData.csv", header=TRUE, </a:t>
            </a:r>
            <a:r>
              <a:rPr lang="en-US" sz="1600" dirty="0" err="1">
                <a:latin typeface="Courier New" panose="02070309020205020404" pitchFamily="49" charset="0"/>
                <a:cs typeface="Courier New" panose="02070309020205020404" pitchFamily="49" charset="0"/>
              </a:rPr>
              <a:t>sep</a:t>
            </a:r>
            <a:r>
              <a:rPr lang="en-US" sz="1600" dirty="0">
                <a:latin typeface="Courier New" panose="02070309020205020404" pitchFamily="49" charset="0"/>
                <a:cs typeface="Courier New" panose="02070309020205020404" pitchFamily="49" charset="0"/>
              </a:rPr>
              <a:t>=",")</a:t>
            </a:r>
          </a:p>
          <a:p>
            <a:pPr marL="0" indent="0">
              <a:buNone/>
            </a:pPr>
            <a:endParaRPr lang="en-US" sz="1200" dirty="0"/>
          </a:p>
          <a:p>
            <a:pPr>
              <a:buFont typeface="Wingdings" panose="05000000000000000000" pitchFamily="2" charset="2"/>
              <a:buChar char="q"/>
            </a:pPr>
            <a:r>
              <a:rPr lang="en-US" sz="2800" dirty="0"/>
              <a:t>  </a:t>
            </a:r>
            <a:r>
              <a:rPr lang="en-US" sz="2600" dirty="0"/>
              <a:t>Fitting a binary logistic regression model.</a:t>
            </a:r>
          </a:p>
          <a:p>
            <a:pPr marL="0" indent="0">
              <a:buNone/>
            </a:pPr>
            <a:endParaRPr lang="en-US" sz="400" dirty="0">
              <a:solidFill>
                <a:schemeClr val="tx1"/>
              </a:solidFill>
            </a:endParaRPr>
          </a:p>
          <a:p>
            <a:pPr marL="0" indent="0">
              <a:buNone/>
            </a:pPr>
            <a:r>
              <a:rPr lang="en-US" sz="1600" dirty="0">
                <a:latin typeface="Courier New" panose="02070309020205020404" pitchFamily="49" charset="0"/>
                <a:cs typeface="Courier New" panose="02070309020205020404" pitchFamily="49" charset="0"/>
              </a:rPr>
              <a:t>#specifying reference category</a:t>
            </a:r>
          </a:p>
          <a:p>
            <a:pPr marL="0" indent="0">
              <a:buNone/>
            </a:pPr>
            <a:r>
              <a:rPr lang="en-US" sz="1600" dirty="0" err="1">
                <a:latin typeface="Courier New" panose="02070309020205020404" pitchFamily="49" charset="0"/>
                <a:cs typeface="Courier New" panose="02070309020205020404" pitchFamily="49" charset="0"/>
              </a:rPr>
              <a:t>approach.rel</a:t>
            </a:r>
            <a:r>
              <a:rPr lang="en-US" sz="1600" dirty="0">
                <a:latin typeface="Courier New" panose="02070309020205020404" pitchFamily="49" charset="0"/>
                <a:cs typeface="Courier New" panose="02070309020205020404" pitchFamily="49" charset="0"/>
              </a:rPr>
              <a:t>&lt;- relevel(</a:t>
            </a:r>
            <a:r>
              <a:rPr lang="en-US" sz="1600" dirty="0" err="1">
                <a:latin typeface="Courier New" panose="02070309020205020404" pitchFamily="49" charset="0"/>
                <a:cs typeface="Courier New" panose="02070309020205020404" pitchFamily="49" charset="0"/>
              </a:rPr>
              <a:t>companies.data$approach</a:t>
            </a:r>
            <a:r>
              <a:rPr lang="en-US" sz="1600" dirty="0">
                <a:latin typeface="Courier New" panose="02070309020205020404" pitchFamily="49" charset="0"/>
                <a:cs typeface="Courier New" panose="02070309020205020404" pitchFamily="49" charset="0"/>
              </a:rPr>
              <a:t>, ref="comp")</a:t>
            </a:r>
          </a:p>
          <a:p>
            <a:pPr marL="0" indent="0">
              <a:buNone/>
            </a:pPr>
            <a:endParaRPr lang="en-US" sz="400" dirty="0"/>
          </a:p>
          <a:p>
            <a:pPr marL="0" indent="0">
              <a:buNone/>
            </a:pPr>
            <a:r>
              <a:rPr lang="en-US" sz="1600" dirty="0">
                <a:latin typeface="Courier New" panose="02070309020205020404" pitchFamily="49" charset="0"/>
                <a:cs typeface="Courier New" panose="02070309020205020404" pitchFamily="49" charset="0"/>
              </a:rPr>
              <a:t>#fitting logistic model</a:t>
            </a:r>
          </a:p>
          <a:p>
            <a:pPr marL="0" indent="0">
              <a:buNone/>
            </a:pPr>
            <a:r>
              <a:rPr lang="en-US" sz="1600" dirty="0">
                <a:latin typeface="Courier New" panose="02070309020205020404" pitchFamily="49" charset="0"/>
                <a:cs typeface="Courier New" panose="02070309020205020404" pitchFamily="49" charset="0"/>
              </a:rPr>
              <a:t>summary(</a:t>
            </a:r>
            <a:r>
              <a:rPr lang="en-US" sz="1600" dirty="0" err="1">
                <a:latin typeface="Courier New" panose="02070309020205020404" pitchFamily="49" charset="0"/>
                <a:cs typeface="Courier New" panose="02070309020205020404" pitchFamily="49" charset="0"/>
              </a:rPr>
              <a:t>fitted.model</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glm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approach.rel</a:t>
            </a:r>
            <a:r>
              <a:rPr lang="en-US" sz="1600" dirty="0">
                <a:latin typeface="Courier New" panose="02070309020205020404" pitchFamily="49" charset="0"/>
                <a:cs typeface="Courier New" panose="02070309020205020404" pitchFamily="49" charset="0"/>
              </a:rPr>
              <a:t> ~ ownership + </a:t>
            </a:r>
            <a:r>
              <a:rPr lang="en-US" sz="1600" dirty="0" err="1">
                <a:latin typeface="Courier New" panose="02070309020205020404" pitchFamily="49" charset="0"/>
                <a:cs typeface="Courier New" panose="02070309020205020404" pitchFamily="49" charset="0"/>
              </a:rPr>
              <a:t>nemployees</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data=</a:t>
            </a:r>
            <a:r>
              <a:rPr lang="en-US" sz="1600" dirty="0" err="1">
                <a:latin typeface="Courier New" panose="02070309020205020404" pitchFamily="49" charset="0"/>
                <a:cs typeface="Courier New" panose="02070309020205020404" pitchFamily="49" charset="0"/>
              </a:rPr>
              <a:t>companies.data</a:t>
            </a:r>
            <a:r>
              <a:rPr lang="en-US" sz="1600" dirty="0">
                <a:latin typeface="Courier New" panose="02070309020205020404" pitchFamily="49" charset="0"/>
                <a:cs typeface="Courier New" panose="02070309020205020404" pitchFamily="49" charset="0"/>
              </a:rPr>
              <a:t>, family=binomial(link=logit)))</a:t>
            </a:r>
            <a:endParaRPr lang="en-US" sz="1600" dirty="0">
              <a:solidFill>
                <a:srgbClr val="FFFFFF"/>
              </a:solidFill>
              <a:latin typeface="Courier New" panose="02070309020205020404" pitchFamily="49" charset="0"/>
              <a:cs typeface="Courier New" panose="02070309020205020404" pitchFamily="49" charset="0"/>
            </a:endParaRPr>
          </a:p>
          <a:p>
            <a:endParaRPr lang="en-US" sz="2400" dirty="0">
              <a:solidFill>
                <a:srgbClr val="FFFFFF"/>
              </a:solidFill>
            </a:endParaRPr>
          </a:p>
          <a:p>
            <a:pPr marL="0" indent="0">
              <a:buNone/>
            </a:pPr>
            <a:endParaRPr lang="en-US" sz="2400" dirty="0">
              <a:solidFill>
                <a:srgbClr val="FFFFFF"/>
              </a:solidFill>
            </a:endParaRPr>
          </a:p>
        </p:txBody>
      </p:sp>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070745" y="6113611"/>
            <a:ext cx="462887" cy="365125"/>
          </a:xfrm>
        </p:spPr>
        <p:txBody>
          <a:bodyPr/>
          <a:lstStyle/>
          <a:p>
            <a:fld id="{3A98EE3D-8CD1-4C3F-BD1C-C98C9596463C}" type="slidenum">
              <a:rPr lang="en-US" sz="1800" smtClean="0">
                <a:solidFill>
                  <a:srgbClr val="00B0F0"/>
                </a:solidFill>
              </a:rPr>
              <a:t>37</a:t>
            </a:fld>
            <a:endParaRPr lang="en-US" sz="1800" dirty="0">
              <a:solidFill>
                <a:srgbClr val="00B0F0"/>
              </a:solidFill>
            </a:endParaRPr>
          </a:p>
        </p:txBody>
      </p:sp>
      <p:sp>
        <p:nvSpPr>
          <p:cNvPr id="5" name="Title 1">
            <a:extLst>
              <a:ext uri="{FF2B5EF4-FFF2-40B4-BE49-F238E27FC236}">
                <a16:creationId xmlns:a16="http://schemas.microsoft.com/office/drawing/2014/main" id="{720DB60B-D44E-469C-B487-1D30FF664CFE}"/>
              </a:ext>
            </a:extLst>
          </p:cNvPr>
          <p:cNvSpPr txBox="1">
            <a:spLocks/>
          </p:cNvSpPr>
          <p:nvPr/>
        </p:nvSpPr>
        <p:spPr>
          <a:xfrm>
            <a:off x="1407102" y="207264"/>
            <a:ext cx="9565698" cy="74978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BINARY LOGISTIC REGRESSION MODEL: EXAMPLE (cont.)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361" y="4457575"/>
            <a:ext cx="6315957" cy="1495634"/>
          </a:xfrm>
          <a:prstGeom prst="rect">
            <a:avLst/>
          </a:prstGeom>
        </p:spPr>
      </p:pic>
      <p:sp>
        <p:nvSpPr>
          <p:cNvPr id="6" name="Oval 5"/>
          <p:cNvSpPr/>
          <p:nvPr/>
        </p:nvSpPr>
        <p:spPr>
          <a:xfrm>
            <a:off x="3491644" y="4548516"/>
            <a:ext cx="1426464" cy="1565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680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E71EA-C0CD-452C-8483-A0E0F9FAE2BD}"/>
                  </a:ext>
                </a:extLst>
              </p:cNvPr>
              <p:cNvSpPr>
                <a:spLocks noGrp="1"/>
              </p:cNvSpPr>
              <p:nvPr>
                <p:ph idx="1"/>
              </p:nvPr>
            </p:nvSpPr>
            <p:spPr>
              <a:xfrm>
                <a:off x="731520" y="1013428"/>
                <a:ext cx="10802112" cy="5134389"/>
              </a:xfrm>
            </p:spPr>
            <p:txBody>
              <a:bodyPr>
                <a:noAutofit/>
              </a:bodyPr>
              <a:lstStyle/>
              <a:p>
                <a:pPr>
                  <a:buFont typeface="Wingdings" panose="05000000000000000000" pitchFamily="2" charset="2"/>
                  <a:buChar char="q"/>
                </a:pPr>
                <a:r>
                  <a:rPr lang="en-US" sz="2800" dirty="0"/>
                  <a:t>  </a:t>
                </a:r>
                <a:r>
                  <a:rPr lang="en-US" sz="2600" dirty="0"/>
                  <a:t>The fitted model is</a:t>
                </a:r>
                <a:endParaRPr lang="en-US" sz="2600" dirty="0">
                  <a:solidFill>
                    <a:schemeClr val="tx1"/>
                  </a:solidFill>
                </a:endParaRPr>
              </a:p>
              <a:p>
                <a:endParaRPr lang="en-US" sz="1800" dirty="0">
                  <a:solidFill>
                    <a:srgbClr val="FFFFFF"/>
                  </a:solidFill>
                </a:endParaRPr>
              </a:p>
              <a:p>
                <a:pPr marL="0" indent="0">
                  <a:buNone/>
                </a:pPr>
                <a:r>
                  <a:rPr lang="en-US" sz="2400" dirty="0">
                    <a:solidFill>
                      <a:schemeClr val="tx1">
                        <a:lumMod val="95000"/>
                        <a:lumOff val="5000"/>
                      </a:schemeClr>
                    </a:solidFill>
                  </a:rPr>
                  <a:t>     </a:t>
                </a:r>
                <a14:m>
                  <m:oMath xmlns:m="http://schemas.openxmlformats.org/officeDocument/2006/math">
                    <m:acc>
                      <m:accPr>
                        <m:chr m:val="̂"/>
                        <m:ctrlPr>
                          <a:rPr lang="en-US" sz="2400" i="1">
                            <a:solidFill>
                              <a:schemeClr val="tx1">
                                <a:lumMod val="95000"/>
                                <a:lumOff val="5000"/>
                              </a:schemeClr>
                            </a:solidFill>
                            <a:latin typeface="Cambria Math" panose="02040503050406030204" pitchFamily="18" charset="0"/>
                          </a:rPr>
                        </m:ctrlPr>
                      </m:accPr>
                      <m:e>
                        <m:r>
                          <a:rPr lang="en-US" sz="2400" i="1">
                            <a:solidFill>
                              <a:schemeClr val="tx1">
                                <a:lumMod val="95000"/>
                                <a:lumOff val="5000"/>
                              </a:schemeClr>
                            </a:solidFill>
                            <a:latin typeface="Cambria Math" panose="02040503050406030204" pitchFamily="18" charset="0"/>
                          </a:rPr>
                          <m:t>𝑃</m:t>
                        </m:r>
                      </m:e>
                    </m:acc>
                    <m:r>
                      <a:rPr lang="en-US" sz="2400" b="0" i="1" smtClean="0">
                        <a:solidFill>
                          <a:schemeClr val="tx1">
                            <a:lumMod val="95000"/>
                            <a:lumOff val="5000"/>
                          </a:schemeClr>
                        </a:solidFill>
                        <a:latin typeface="Cambria Math"/>
                      </a:rPr>
                      <m:t>(</m:t>
                    </m:r>
                    <m:r>
                      <a:rPr lang="en-US" sz="2400" b="0" i="1" smtClean="0">
                        <a:solidFill>
                          <a:schemeClr val="tx1">
                            <a:lumMod val="95000"/>
                            <a:lumOff val="5000"/>
                          </a:schemeClr>
                        </a:solidFill>
                        <a:latin typeface="Cambria Math"/>
                      </a:rPr>
                      <m:t>𝑐𝑜𝑙𝑙𝑎𝑏𝑜𝑟𝑎𝑡𝑖𝑜𝑛</m:t>
                    </m:r>
                    <m:r>
                      <a:rPr lang="en-US" sz="2400" i="1">
                        <a:solidFill>
                          <a:schemeClr val="tx1">
                            <a:lumMod val="95000"/>
                            <a:lumOff val="5000"/>
                          </a:schemeClr>
                        </a:solidFill>
                        <a:latin typeface="Cambria Math" panose="02040503050406030204" pitchFamily="18" charset="0"/>
                      </a:rPr>
                      <m:t>)=</m:t>
                    </m:r>
                    <m:f>
                      <m:fPr>
                        <m:ctrlPr>
                          <a:rPr lang="en-US" sz="2400" i="1">
                            <a:solidFill>
                              <a:schemeClr val="tx1">
                                <a:lumMod val="95000"/>
                                <a:lumOff val="5000"/>
                              </a:schemeClr>
                            </a:solidFill>
                            <a:latin typeface="Cambria Math" panose="02040503050406030204" pitchFamily="18" charset="0"/>
                          </a:rPr>
                        </m:ctrlPr>
                      </m:fPr>
                      <m:num>
                        <m:r>
                          <a:rPr lang="en-US" sz="2400" i="1">
                            <a:solidFill>
                              <a:schemeClr val="tx1">
                                <a:lumMod val="95000"/>
                                <a:lumOff val="5000"/>
                              </a:schemeClr>
                            </a:solidFill>
                            <a:latin typeface="Cambria Math" panose="02040503050406030204" pitchFamily="18" charset="0"/>
                          </a:rPr>
                          <m:t>𝐸𝑥𝑝</m:t>
                        </m:r>
                        <m:r>
                          <a:rPr lang="en-US" sz="2400" i="1">
                            <a:solidFill>
                              <a:schemeClr val="tx1">
                                <a:lumMod val="95000"/>
                                <a:lumOff val="5000"/>
                              </a:schemeClr>
                            </a:solidFill>
                            <a:latin typeface="Cambria Math" panose="02040503050406030204" pitchFamily="18" charset="0"/>
                          </a:rPr>
                          <m:t>(−2.5147+1.7388∙</m:t>
                        </m:r>
                        <m:r>
                          <a:rPr lang="en-US" sz="2400" b="0" i="1" smtClean="0">
                            <a:solidFill>
                              <a:schemeClr val="tx1">
                                <a:lumMod val="95000"/>
                                <a:lumOff val="5000"/>
                              </a:schemeClr>
                            </a:solidFill>
                            <a:latin typeface="Cambria Math"/>
                          </a:rPr>
                          <m:t>𝑠𝑜𝑙𝑒</m:t>
                        </m:r>
                        <m:r>
                          <a:rPr lang="en-US" sz="2400" b="0" i="1" smtClean="0">
                            <a:solidFill>
                              <a:schemeClr val="tx1">
                                <a:lumMod val="95000"/>
                                <a:lumOff val="5000"/>
                              </a:schemeClr>
                            </a:solidFill>
                            <a:latin typeface="Cambria Math"/>
                          </a:rPr>
                          <m:t>+0.6726∙</m:t>
                        </m:r>
                        <m:r>
                          <a:rPr lang="en-US" sz="2400" b="0" i="1" smtClean="0">
                            <a:solidFill>
                              <a:schemeClr val="tx1">
                                <a:lumMod val="95000"/>
                                <a:lumOff val="5000"/>
                              </a:schemeClr>
                            </a:solidFill>
                            <a:latin typeface="Cambria Math"/>
                          </a:rPr>
                          <m:t>𝑠𝑡𝑜𝑐𝑘</m:t>
                        </m:r>
                        <m:r>
                          <a:rPr lang="en-US" sz="2400" b="0" i="1" smtClean="0">
                            <a:solidFill>
                              <a:schemeClr val="tx1">
                                <a:lumMod val="95000"/>
                                <a:lumOff val="5000"/>
                              </a:schemeClr>
                            </a:solidFill>
                            <a:latin typeface="Cambria Math"/>
                          </a:rPr>
                          <m:t>+0.0241∙</m:t>
                        </m:r>
                        <m:r>
                          <a:rPr lang="en-US" sz="2400" b="0" i="1" smtClean="0">
                            <a:solidFill>
                              <a:schemeClr val="tx1">
                                <a:lumMod val="95000"/>
                                <a:lumOff val="5000"/>
                              </a:schemeClr>
                            </a:solidFill>
                            <a:latin typeface="Cambria Math"/>
                          </a:rPr>
                          <m:t>𝑛𝑒𝑚𝑝𝑙𝑜𝑦𝑒𝑒𝑠</m:t>
                        </m:r>
                        <m:r>
                          <a:rPr lang="en-US" sz="2400" i="1">
                            <a:solidFill>
                              <a:schemeClr val="tx1">
                                <a:lumMod val="95000"/>
                                <a:lumOff val="5000"/>
                              </a:schemeClr>
                            </a:solidFill>
                            <a:latin typeface="Cambria Math" panose="02040503050406030204" pitchFamily="18" charset="0"/>
                          </a:rPr>
                          <m:t>)</m:t>
                        </m:r>
                      </m:num>
                      <m:den>
                        <m:r>
                          <a:rPr lang="en-US" sz="2400" i="1">
                            <a:solidFill>
                              <a:schemeClr val="tx1">
                                <a:lumMod val="95000"/>
                                <a:lumOff val="5000"/>
                              </a:schemeClr>
                            </a:solidFill>
                            <a:latin typeface="Cambria Math" panose="02040503050406030204" pitchFamily="18" charset="0"/>
                          </a:rPr>
                          <m:t>1+</m:t>
                        </m:r>
                        <m:r>
                          <a:rPr lang="en-US" sz="2400" i="1">
                            <a:solidFill>
                              <a:schemeClr val="tx1">
                                <a:lumMod val="95000"/>
                                <a:lumOff val="5000"/>
                              </a:schemeClr>
                            </a:solidFill>
                            <a:latin typeface="Cambria Math" panose="02040503050406030204" pitchFamily="18" charset="0"/>
                          </a:rPr>
                          <m:t>𝐸𝑥𝑝</m:t>
                        </m:r>
                        <m:r>
                          <a:rPr lang="en-US" sz="2400" i="1">
                            <a:solidFill>
                              <a:schemeClr val="tx1">
                                <a:lumMod val="95000"/>
                                <a:lumOff val="5000"/>
                              </a:schemeClr>
                            </a:solidFill>
                            <a:latin typeface="Cambria Math" panose="02040503050406030204" pitchFamily="18" charset="0"/>
                          </a:rPr>
                          <m:t>(−2.5147+1.7388∙</m:t>
                        </m:r>
                        <m:r>
                          <a:rPr lang="en-US" sz="2400" i="1">
                            <a:solidFill>
                              <a:schemeClr val="tx1">
                                <a:lumMod val="95000"/>
                                <a:lumOff val="5000"/>
                              </a:schemeClr>
                            </a:solidFill>
                            <a:latin typeface="Cambria Math"/>
                          </a:rPr>
                          <m:t>𝑠𝑜𝑙𝑒</m:t>
                        </m:r>
                        <m:r>
                          <a:rPr lang="en-US" sz="2400" i="1">
                            <a:solidFill>
                              <a:schemeClr val="tx1">
                                <a:lumMod val="95000"/>
                                <a:lumOff val="5000"/>
                              </a:schemeClr>
                            </a:solidFill>
                            <a:latin typeface="Cambria Math"/>
                          </a:rPr>
                          <m:t>+0.6726∙</m:t>
                        </m:r>
                        <m:r>
                          <a:rPr lang="en-US" sz="2400" i="1">
                            <a:solidFill>
                              <a:schemeClr val="tx1">
                                <a:lumMod val="95000"/>
                                <a:lumOff val="5000"/>
                              </a:schemeClr>
                            </a:solidFill>
                            <a:latin typeface="Cambria Math"/>
                          </a:rPr>
                          <m:t>𝑠𝑡𝑜𝑐𝑘</m:t>
                        </m:r>
                        <m:r>
                          <a:rPr lang="en-US" sz="2400" i="1">
                            <a:solidFill>
                              <a:schemeClr val="tx1">
                                <a:lumMod val="95000"/>
                                <a:lumOff val="5000"/>
                              </a:schemeClr>
                            </a:solidFill>
                            <a:latin typeface="Cambria Math"/>
                          </a:rPr>
                          <m:t>+0.0241∙</m:t>
                        </m:r>
                        <m:r>
                          <a:rPr lang="en-US" sz="2400" i="1">
                            <a:solidFill>
                              <a:schemeClr val="tx1">
                                <a:lumMod val="95000"/>
                                <a:lumOff val="5000"/>
                              </a:schemeClr>
                            </a:solidFill>
                            <a:latin typeface="Cambria Math"/>
                          </a:rPr>
                          <m:t>𝑛𝑒𝑚𝑝𝑙𝑜𝑦𝑒𝑒𝑠</m:t>
                        </m:r>
                        <m:r>
                          <a:rPr lang="en-US" sz="2400" b="0" i="1" smtClean="0">
                            <a:solidFill>
                              <a:schemeClr val="tx1">
                                <a:lumMod val="95000"/>
                                <a:lumOff val="5000"/>
                              </a:schemeClr>
                            </a:solidFill>
                            <a:latin typeface="Cambria Math"/>
                          </a:rPr>
                          <m:t>)</m:t>
                        </m:r>
                      </m:den>
                    </m:f>
                  </m:oMath>
                </a14:m>
                <a:r>
                  <a:rPr lang="en-US" sz="2400" dirty="0">
                    <a:solidFill>
                      <a:schemeClr val="tx1">
                        <a:lumMod val="95000"/>
                        <a:lumOff val="5000"/>
                      </a:schemeClr>
                    </a:solidFill>
                  </a:rPr>
                  <a:t>.</a:t>
                </a:r>
              </a:p>
              <a:p>
                <a:pPr marL="0" indent="0">
                  <a:buNone/>
                </a:pPr>
                <a:endParaRPr lang="en-US" sz="2400" dirty="0">
                  <a:solidFill>
                    <a:schemeClr val="tx1">
                      <a:lumMod val="95000"/>
                      <a:lumOff val="5000"/>
                    </a:schemeClr>
                  </a:solidFill>
                </a:endParaRPr>
              </a:p>
              <a:p>
                <a:pPr>
                  <a:buFont typeface="Wingdings" panose="05000000000000000000" pitchFamily="2" charset="2"/>
                  <a:buChar char="q"/>
                </a:pPr>
                <a:r>
                  <a:rPr lang="en-US" sz="2400" dirty="0"/>
                  <a:t>  </a:t>
                </a:r>
                <a:r>
                  <a:rPr lang="en-US" sz="2600" dirty="0"/>
                  <a:t>Interpretation of estimated regression coefficients. For example,</a:t>
                </a:r>
              </a:p>
              <a:p>
                <a:pPr marL="0" indent="0">
                  <a:buNone/>
                </a:pPr>
                <a:endParaRPr lang="en-US" sz="1200" dirty="0"/>
              </a:p>
              <a:p>
                <a:pPr indent="174625">
                  <a:buFont typeface="Wingdings" panose="05000000000000000000" pitchFamily="2" charset="2"/>
                  <a:buChar char="§"/>
                </a:pPr>
                <a:r>
                  <a:rPr lang="en-US" sz="2200" dirty="0">
                    <a:latin typeface="Segoe UI"/>
                    <a:cs typeface="Segoe UI"/>
                  </a:rPr>
                  <a:t>  </a:t>
                </a:r>
                <a:r>
                  <a:rPr lang="en-US" sz="2400" dirty="0"/>
                  <a:t>For sole owned companies, the estimated odds in favor of collaboration are </a:t>
                </a:r>
              </a:p>
              <a:p>
                <a:pPr marL="0" indent="0">
                  <a:buNone/>
                </a:pPr>
                <a:r>
                  <a:rPr lang="en-US" sz="2400" b="0" dirty="0"/>
                  <a:t>        </a:t>
                </a:r>
                <a14:m>
                  <m:oMath xmlns:m="http://schemas.openxmlformats.org/officeDocument/2006/math">
                    <m:r>
                      <m:rPr>
                        <m:sty m:val="p"/>
                      </m:rPr>
                      <a:rPr lang="en-US" sz="2400" b="0" i="0" smtClean="0">
                        <a:latin typeface="Cambria Math"/>
                      </a:rPr>
                      <m:t>exp</m:t>
                    </m:r>
                    <m:r>
                      <a:rPr lang="en-US" sz="2400" b="0" i="1" smtClean="0">
                        <a:latin typeface="Cambria Math"/>
                      </a:rPr>
                      <m:t>⁡</m:t>
                    </m:r>
                    <m:r>
                      <a:rPr lang="en-US" sz="2400" b="0" i="1" smtClean="0">
                        <a:latin typeface="Cambria Math" panose="02040503050406030204" pitchFamily="18" charset="0"/>
                      </a:rPr>
                      <m:t>(</m:t>
                    </m:r>
                    <m:r>
                      <a:rPr lang="en-US" sz="2400" b="0" i="1" smtClean="0">
                        <a:latin typeface="Cambria Math"/>
                      </a:rPr>
                      <m:t>1.7388</m:t>
                    </m:r>
                    <m:r>
                      <a:rPr lang="en-US" sz="2400" b="0" i="1" smtClean="0">
                        <a:latin typeface="Cambria Math" panose="02040503050406030204" pitchFamily="18" charset="0"/>
                      </a:rPr>
                      <m:t>)</m:t>
                    </m:r>
                    <m:r>
                      <a:rPr lang="en-US" sz="2400" b="0" i="1" smtClean="0">
                        <a:latin typeface="Cambria Math"/>
                      </a:rPr>
                      <m:t>∙100%=569.05%</m:t>
                    </m:r>
                  </m:oMath>
                </a14:m>
                <a:r>
                  <a:rPr lang="en-US" sz="2400" dirty="0"/>
                  <a:t> of those for partnership companies.</a:t>
                </a:r>
              </a:p>
              <a:p>
                <a:pPr indent="3175">
                  <a:buFont typeface="Wingdings" panose="05000000000000000000" pitchFamily="2" charset="2"/>
                  <a:buChar char="§"/>
                </a:pPr>
                <a:r>
                  <a:rPr lang="en-US" sz="2400" dirty="0"/>
                  <a:t>   As the number of employees increases by one, the estimated odds in favor of</a:t>
                </a:r>
              </a:p>
              <a:p>
                <a:pPr marL="0" indent="0">
                  <a:buNone/>
                </a:pPr>
                <a:r>
                  <a:rPr lang="en-US" sz="2400" dirty="0"/>
                  <a:t>        collaboration increase by </a:t>
                </a:r>
                <a14:m>
                  <m:oMath xmlns:m="http://schemas.openxmlformats.org/officeDocument/2006/math">
                    <m:d>
                      <m:dPr>
                        <m:ctrlPr>
                          <a:rPr lang="en-US" sz="2400" b="0" i="1" smtClean="0">
                            <a:latin typeface="Cambria Math" panose="02040503050406030204" pitchFamily="18" charset="0"/>
                          </a:rPr>
                        </m:ctrlPr>
                      </m:dPr>
                      <m:e>
                        <m:r>
                          <m:rPr>
                            <m:sty m:val="p"/>
                          </m:rPr>
                          <a:rPr lang="en-US" sz="2400" b="0" i="0" smtClean="0">
                            <a:latin typeface="Cambria Math"/>
                          </a:rPr>
                          <m:t>exp</m:t>
                        </m:r>
                        <m:r>
                          <a:rPr lang="en-US" sz="2400" b="0" i="1" smtClean="0">
                            <a:latin typeface="Cambria Math"/>
                          </a:rPr>
                          <m:t>⁡</m:t>
                        </m:r>
                        <m:r>
                          <a:rPr lang="en-US" sz="2400" b="0" i="1" smtClean="0">
                            <a:latin typeface="Cambria Math" panose="02040503050406030204" pitchFamily="18" charset="0"/>
                          </a:rPr>
                          <m:t>(</m:t>
                        </m:r>
                        <m:r>
                          <a:rPr lang="en-US" sz="2400" b="0" i="1" smtClean="0">
                            <a:latin typeface="Cambria Math"/>
                          </a:rPr>
                          <m:t>0.0241</m:t>
                        </m:r>
                        <m:r>
                          <a:rPr lang="en-US" sz="2400" b="0" i="1" smtClean="0">
                            <a:latin typeface="Cambria Math" panose="02040503050406030204" pitchFamily="18" charset="0"/>
                          </a:rPr>
                          <m:t>)</m:t>
                        </m:r>
                        <m:r>
                          <a:rPr lang="en-US" sz="2400" b="0" i="1" smtClean="0">
                            <a:latin typeface="Cambria Math"/>
                          </a:rPr>
                          <m:t>−1</m:t>
                        </m:r>
                      </m:e>
                    </m:d>
                    <m:r>
                      <a:rPr lang="en-US" sz="2400" i="1">
                        <a:latin typeface="Cambria Math"/>
                        <a:ea typeface="Cambria Math"/>
                      </a:rPr>
                      <m:t>∙</m:t>
                    </m:r>
                    <m:r>
                      <a:rPr lang="en-US" sz="2400" b="0" i="1" smtClean="0">
                        <a:latin typeface="Cambria Math"/>
                      </a:rPr>
                      <m:t>100%=2.44%.</m:t>
                    </m:r>
                  </m:oMath>
                </a14:m>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019E71EA-C0CD-452C-8483-A0E0F9FAE2BD}"/>
                  </a:ext>
                </a:extLst>
              </p:cNvPr>
              <p:cNvSpPr>
                <a:spLocks noGrp="1" noRot="1" noChangeAspect="1" noMove="1" noResize="1" noEditPoints="1" noAdjustHandles="1" noChangeArrowheads="1" noChangeShapeType="1" noTextEdit="1"/>
              </p:cNvSpPr>
              <p:nvPr>
                <p:ph idx="1"/>
              </p:nvPr>
            </p:nvSpPr>
            <p:spPr>
              <a:xfrm>
                <a:off x="731520" y="1013428"/>
                <a:ext cx="10802112" cy="5134389"/>
              </a:xfrm>
              <a:blipFill>
                <a:blip r:embed="rId2"/>
                <a:stretch>
                  <a:fillRect l="-959" t="-15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0972800" y="6090219"/>
            <a:ext cx="551597" cy="365125"/>
          </a:xfrm>
        </p:spPr>
        <p:txBody>
          <a:bodyPr/>
          <a:lstStyle/>
          <a:p>
            <a:fld id="{3A98EE3D-8CD1-4C3F-BD1C-C98C9596463C}" type="slidenum">
              <a:rPr lang="en-US" sz="1800" smtClean="0">
                <a:solidFill>
                  <a:srgbClr val="00B0F0"/>
                </a:solidFill>
              </a:rPr>
              <a:t>38</a:t>
            </a:fld>
            <a:endParaRPr lang="en-US" sz="1800" dirty="0">
              <a:solidFill>
                <a:srgbClr val="00B0F0"/>
              </a:solidFill>
            </a:endParaRPr>
          </a:p>
        </p:txBody>
      </p:sp>
      <p:sp>
        <p:nvSpPr>
          <p:cNvPr id="5" name="Title 1">
            <a:extLst>
              <a:ext uri="{FF2B5EF4-FFF2-40B4-BE49-F238E27FC236}">
                <a16:creationId xmlns:a16="http://schemas.microsoft.com/office/drawing/2014/main" id="{720DB60B-D44E-469C-B487-1D30FF664CFE}"/>
              </a:ext>
            </a:extLst>
          </p:cNvPr>
          <p:cNvSpPr txBox="1">
            <a:spLocks/>
          </p:cNvSpPr>
          <p:nvPr/>
        </p:nvSpPr>
        <p:spPr>
          <a:xfrm>
            <a:off x="1407102" y="207264"/>
            <a:ext cx="9565698" cy="74978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BINARY LOGISTIC REGRESSION MODEL: EXAMPLE (cont.)</a:t>
            </a:r>
          </a:p>
        </p:txBody>
      </p:sp>
    </p:spTree>
    <p:extLst>
      <p:ext uri="{BB962C8B-B14F-4D97-AF65-F5344CB8AC3E}">
        <p14:creationId xmlns:p14="http://schemas.microsoft.com/office/powerpoint/2010/main" val="518361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E71EA-C0CD-452C-8483-A0E0F9FAE2BD}"/>
                  </a:ext>
                </a:extLst>
              </p:cNvPr>
              <p:cNvSpPr>
                <a:spLocks noGrp="1"/>
              </p:cNvSpPr>
              <p:nvPr>
                <p:ph idx="1"/>
              </p:nvPr>
            </p:nvSpPr>
            <p:spPr>
              <a:xfrm>
                <a:off x="694944" y="957049"/>
                <a:ext cx="10802112" cy="5134389"/>
              </a:xfrm>
            </p:spPr>
            <p:txBody>
              <a:bodyPr>
                <a:noAutofit/>
              </a:bodyPr>
              <a:lstStyle/>
              <a:p>
                <a:pPr marL="0" indent="0" algn="ctr">
                  <a:buNone/>
                </a:pPr>
                <a:r>
                  <a:rPr lang="en-US" sz="2800" dirty="0">
                    <a:solidFill>
                      <a:schemeClr val="tx1">
                        <a:lumMod val="95000"/>
                        <a:lumOff val="5000"/>
                      </a:schemeClr>
                    </a:solidFill>
                  </a:rPr>
                  <a:t> </a:t>
                </a:r>
                <a14:m>
                  <m:oMath xmlns:m="http://schemas.openxmlformats.org/officeDocument/2006/math">
                    <m:acc>
                      <m:accPr>
                        <m:chr m:val="̂"/>
                        <m:ctrlPr>
                          <a:rPr lang="en-US" sz="1800" i="1">
                            <a:solidFill>
                              <a:schemeClr val="tx1">
                                <a:lumMod val="95000"/>
                                <a:lumOff val="5000"/>
                              </a:schemeClr>
                            </a:solidFill>
                            <a:latin typeface="Cambria Math" panose="02040503050406030204" pitchFamily="18" charset="0"/>
                          </a:rPr>
                        </m:ctrlPr>
                      </m:accPr>
                      <m:e>
                        <m:r>
                          <a:rPr lang="en-US" sz="1800" i="1">
                            <a:solidFill>
                              <a:schemeClr val="tx1">
                                <a:lumMod val="95000"/>
                                <a:lumOff val="5000"/>
                              </a:schemeClr>
                            </a:solidFill>
                            <a:latin typeface="Cambria Math" panose="02040503050406030204" pitchFamily="18" charset="0"/>
                          </a:rPr>
                          <m:t>𝑃</m:t>
                        </m:r>
                      </m:e>
                    </m:acc>
                    <m:r>
                      <a:rPr lang="en-US" sz="1800" i="1">
                        <a:solidFill>
                          <a:schemeClr val="tx1">
                            <a:lumMod val="95000"/>
                            <a:lumOff val="5000"/>
                          </a:schemeClr>
                        </a:solidFill>
                        <a:latin typeface="Cambria Math"/>
                      </a:rPr>
                      <m:t>(</m:t>
                    </m:r>
                    <m:r>
                      <a:rPr lang="en-US" sz="1800" i="1">
                        <a:solidFill>
                          <a:schemeClr val="tx1">
                            <a:lumMod val="95000"/>
                            <a:lumOff val="5000"/>
                          </a:schemeClr>
                        </a:solidFill>
                        <a:latin typeface="Cambria Math"/>
                      </a:rPr>
                      <m:t>𝑐𝑜𝑙𝑙𝑎𝑏𝑜𝑟𝑎𝑡𝑖𝑜𝑛</m:t>
                    </m:r>
                    <m:r>
                      <a:rPr lang="en-US" sz="1800" i="1">
                        <a:solidFill>
                          <a:schemeClr val="tx1">
                            <a:lumMod val="95000"/>
                            <a:lumOff val="5000"/>
                          </a:schemeClr>
                        </a:solidFill>
                        <a:latin typeface="Cambria Math" panose="02040503050406030204" pitchFamily="18" charset="0"/>
                      </a:rPr>
                      <m:t>)=</m:t>
                    </m:r>
                    <m:f>
                      <m:fPr>
                        <m:ctrlPr>
                          <a:rPr lang="en-US" sz="1800" i="1">
                            <a:solidFill>
                              <a:schemeClr val="tx1">
                                <a:lumMod val="95000"/>
                                <a:lumOff val="5000"/>
                              </a:schemeClr>
                            </a:solidFill>
                            <a:latin typeface="Cambria Math" panose="02040503050406030204" pitchFamily="18" charset="0"/>
                          </a:rPr>
                        </m:ctrlPr>
                      </m:fPr>
                      <m:num>
                        <m:r>
                          <a:rPr lang="en-US" sz="1800" b="0" i="1" smtClean="0">
                            <a:solidFill>
                              <a:schemeClr val="tx1">
                                <a:lumMod val="95000"/>
                                <a:lumOff val="5000"/>
                              </a:schemeClr>
                            </a:solidFill>
                            <a:latin typeface="Cambria Math" panose="02040503050406030204" pitchFamily="18" charset="0"/>
                          </a:rPr>
                          <m:t>𝑒</m:t>
                        </m:r>
                        <m:r>
                          <a:rPr lang="en-US" sz="1800" i="1">
                            <a:solidFill>
                              <a:schemeClr val="tx1">
                                <a:lumMod val="95000"/>
                                <a:lumOff val="5000"/>
                              </a:schemeClr>
                            </a:solidFill>
                            <a:latin typeface="Cambria Math" panose="02040503050406030204" pitchFamily="18" charset="0"/>
                          </a:rPr>
                          <m:t>𝑥𝑝</m:t>
                        </m:r>
                        <m:r>
                          <a:rPr lang="en-US" sz="1800" i="1">
                            <a:solidFill>
                              <a:schemeClr val="tx1">
                                <a:lumMod val="95000"/>
                                <a:lumOff val="5000"/>
                              </a:schemeClr>
                            </a:solidFill>
                            <a:latin typeface="Cambria Math" panose="02040503050406030204" pitchFamily="18" charset="0"/>
                          </a:rPr>
                          <m:t>(−2.5147+1.7388∙</m:t>
                        </m:r>
                        <m:r>
                          <a:rPr lang="en-US" sz="1800" i="1">
                            <a:solidFill>
                              <a:schemeClr val="tx1">
                                <a:lumMod val="95000"/>
                                <a:lumOff val="5000"/>
                              </a:schemeClr>
                            </a:solidFill>
                            <a:latin typeface="Cambria Math"/>
                          </a:rPr>
                          <m:t>𝑠𝑜𝑙𝑒</m:t>
                        </m:r>
                        <m:r>
                          <a:rPr lang="en-US" sz="1800" i="1">
                            <a:solidFill>
                              <a:schemeClr val="tx1">
                                <a:lumMod val="95000"/>
                                <a:lumOff val="5000"/>
                              </a:schemeClr>
                            </a:solidFill>
                            <a:latin typeface="Cambria Math"/>
                          </a:rPr>
                          <m:t>+0.6726∙</m:t>
                        </m:r>
                        <m:r>
                          <a:rPr lang="en-US" sz="1800" i="1">
                            <a:solidFill>
                              <a:schemeClr val="tx1">
                                <a:lumMod val="95000"/>
                                <a:lumOff val="5000"/>
                              </a:schemeClr>
                            </a:solidFill>
                            <a:latin typeface="Cambria Math"/>
                          </a:rPr>
                          <m:t>𝑠𝑡𝑜𝑐𝑘</m:t>
                        </m:r>
                        <m:r>
                          <a:rPr lang="en-US" sz="1800" i="1">
                            <a:solidFill>
                              <a:schemeClr val="tx1">
                                <a:lumMod val="95000"/>
                                <a:lumOff val="5000"/>
                              </a:schemeClr>
                            </a:solidFill>
                            <a:latin typeface="Cambria Math"/>
                          </a:rPr>
                          <m:t>+0.0241∙</m:t>
                        </m:r>
                        <m:r>
                          <a:rPr lang="en-US" sz="1800" i="1">
                            <a:solidFill>
                              <a:schemeClr val="tx1">
                                <a:lumMod val="95000"/>
                                <a:lumOff val="5000"/>
                              </a:schemeClr>
                            </a:solidFill>
                            <a:latin typeface="Cambria Math"/>
                          </a:rPr>
                          <m:t>𝑛𝑒𝑚𝑝𝑙𝑜𝑦𝑒𝑒𝑠</m:t>
                        </m:r>
                        <m:r>
                          <a:rPr lang="en-US" sz="1800" i="1">
                            <a:solidFill>
                              <a:schemeClr val="tx1">
                                <a:lumMod val="95000"/>
                                <a:lumOff val="5000"/>
                              </a:schemeClr>
                            </a:solidFill>
                            <a:latin typeface="Cambria Math" panose="02040503050406030204" pitchFamily="18" charset="0"/>
                          </a:rPr>
                          <m:t>)</m:t>
                        </m:r>
                      </m:num>
                      <m:den>
                        <m:r>
                          <a:rPr lang="en-US" sz="1800" i="1">
                            <a:solidFill>
                              <a:schemeClr val="tx1">
                                <a:lumMod val="95000"/>
                                <a:lumOff val="5000"/>
                              </a:schemeClr>
                            </a:solidFill>
                            <a:latin typeface="Cambria Math" panose="02040503050406030204" pitchFamily="18" charset="0"/>
                          </a:rPr>
                          <m:t>1+</m:t>
                        </m:r>
                        <m:r>
                          <a:rPr lang="en-US" sz="1800" b="0" i="1" smtClean="0">
                            <a:solidFill>
                              <a:schemeClr val="tx1">
                                <a:lumMod val="95000"/>
                                <a:lumOff val="5000"/>
                              </a:schemeClr>
                            </a:solidFill>
                            <a:latin typeface="Cambria Math" panose="02040503050406030204" pitchFamily="18" charset="0"/>
                          </a:rPr>
                          <m:t>𝑒</m:t>
                        </m:r>
                        <m:r>
                          <a:rPr lang="en-US" sz="1800" i="1">
                            <a:solidFill>
                              <a:schemeClr val="tx1">
                                <a:lumMod val="95000"/>
                                <a:lumOff val="5000"/>
                              </a:schemeClr>
                            </a:solidFill>
                            <a:latin typeface="Cambria Math" panose="02040503050406030204" pitchFamily="18" charset="0"/>
                          </a:rPr>
                          <m:t>𝑥𝑝</m:t>
                        </m:r>
                        <m:r>
                          <a:rPr lang="en-US" sz="1800" i="1">
                            <a:solidFill>
                              <a:schemeClr val="tx1">
                                <a:lumMod val="95000"/>
                                <a:lumOff val="5000"/>
                              </a:schemeClr>
                            </a:solidFill>
                            <a:latin typeface="Cambria Math" panose="02040503050406030204" pitchFamily="18" charset="0"/>
                          </a:rPr>
                          <m:t>(−2.5147+1.7388∙</m:t>
                        </m:r>
                        <m:r>
                          <a:rPr lang="en-US" sz="1800" i="1">
                            <a:solidFill>
                              <a:schemeClr val="tx1">
                                <a:lumMod val="95000"/>
                                <a:lumOff val="5000"/>
                              </a:schemeClr>
                            </a:solidFill>
                            <a:latin typeface="Cambria Math"/>
                          </a:rPr>
                          <m:t>𝑠𝑜𝑙𝑒</m:t>
                        </m:r>
                        <m:r>
                          <a:rPr lang="en-US" sz="1800" i="1">
                            <a:solidFill>
                              <a:schemeClr val="tx1">
                                <a:lumMod val="95000"/>
                                <a:lumOff val="5000"/>
                              </a:schemeClr>
                            </a:solidFill>
                            <a:latin typeface="Cambria Math"/>
                          </a:rPr>
                          <m:t>+0.6726∙</m:t>
                        </m:r>
                        <m:r>
                          <a:rPr lang="en-US" sz="1800" i="1">
                            <a:solidFill>
                              <a:schemeClr val="tx1">
                                <a:lumMod val="95000"/>
                                <a:lumOff val="5000"/>
                              </a:schemeClr>
                            </a:solidFill>
                            <a:latin typeface="Cambria Math"/>
                          </a:rPr>
                          <m:t>𝑠𝑡𝑜𝑐𝑘</m:t>
                        </m:r>
                        <m:r>
                          <a:rPr lang="en-US" sz="1800" i="1">
                            <a:solidFill>
                              <a:schemeClr val="tx1">
                                <a:lumMod val="95000"/>
                                <a:lumOff val="5000"/>
                              </a:schemeClr>
                            </a:solidFill>
                            <a:latin typeface="Cambria Math"/>
                          </a:rPr>
                          <m:t>+0.0241∙</m:t>
                        </m:r>
                        <m:r>
                          <a:rPr lang="en-US" sz="1800" i="1">
                            <a:solidFill>
                              <a:schemeClr val="tx1">
                                <a:lumMod val="95000"/>
                                <a:lumOff val="5000"/>
                              </a:schemeClr>
                            </a:solidFill>
                            <a:latin typeface="Cambria Math"/>
                          </a:rPr>
                          <m:t>𝑛𝑒𝑚𝑝𝑙𝑜𝑦𝑒𝑒𝑠</m:t>
                        </m:r>
                        <m:r>
                          <a:rPr lang="en-US" sz="1800" i="1">
                            <a:solidFill>
                              <a:schemeClr val="tx1">
                                <a:lumMod val="95000"/>
                                <a:lumOff val="5000"/>
                              </a:schemeClr>
                            </a:solidFill>
                            <a:latin typeface="Cambria Math"/>
                          </a:rPr>
                          <m:t>)</m:t>
                        </m:r>
                      </m:den>
                    </m:f>
                  </m:oMath>
                </a14:m>
                <a:endParaRPr lang="en-US" sz="1800" dirty="0"/>
              </a:p>
              <a:p>
                <a:pPr marL="0" indent="0" algn="ctr">
                  <a:buNone/>
                </a:pPr>
                <a:endParaRPr lang="en-US" sz="1200" dirty="0"/>
              </a:p>
              <a:p>
                <a:pPr>
                  <a:buFont typeface="Wingdings" panose="05000000000000000000" pitchFamily="2" charset="2"/>
                  <a:buChar char="q"/>
                </a:pPr>
                <a:r>
                  <a:rPr lang="en-US" sz="2600" dirty="0"/>
                  <a:t>  Suppose the professor would like predict the probability of the</a:t>
                </a:r>
              </a:p>
              <a:p>
                <a:pPr marL="0" indent="0">
                  <a:buNone/>
                </a:pPr>
                <a:r>
                  <a:rPr lang="en-US" sz="2600" dirty="0"/>
                  <a:t>       collaborative approach in a solely owned company with 40 employees.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chemeClr val="tx1">
                              <a:lumMod val="95000"/>
                              <a:lumOff val="5000"/>
                            </a:schemeClr>
                          </a:solidFill>
                          <a:latin typeface="Cambria Math" panose="02040503050406030204" pitchFamily="18" charset="0"/>
                        </a:rPr>
                        <m:t>  </m:t>
                      </m:r>
                    </m:oMath>
                  </m:oMathPara>
                </a14:m>
                <a:endParaRPr lang="en-US" sz="2400" b="0" i="1" dirty="0">
                  <a:solidFill>
                    <a:schemeClr val="tx1">
                      <a:lumMod val="95000"/>
                      <a:lumOff val="5000"/>
                    </a:schemeClr>
                  </a:solidFill>
                  <a:latin typeface="Cambria Math" panose="02040503050406030204" pitchFamily="18" charset="0"/>
                </a:endParaRPr>
              </a:p>
              <a:p>
                <a:pPr marL="0" indent="0">
                  <a:buNone/>
                </a:pPr>
                <a:r>
                  <a:rPr lang="en-US" sz="2400" dirty="0">
                    <a:solidFill>
                      <a:schemeClr val="tx1">
                        <a:lumMod val="95000"/>
                        <a:lumOff val="5000"/>
                      </a:schemeClr>
                    </a:solidFill>
                  </a:rPr>
                  <a:t>                  </a:t>
                </a:r>
                <a14:m>
                  <m:oMath xmlns:m="http://schemas.openxmlformats.org/officeDocument/2006/math">
                    <m:sSup>
                      <m:sSupPr>
                        <m:ctrlPr>
                          <a:rPr lang="en-US" sz="2400" i="1" smtClean="0">
                            <a:solidFill>
                              <a:schemeClr val="tx1">
                                <a:lumMod val="95000"/>
                                <a:lumOff val="5000"/>
                              </a:schemeClr>
                            </a:solidFill>
                            <a:latin typeface="Cambria Math" panose="02040503050406030204" pitchFamily="18" charset="0"/>
                          </a:rPr>
                        </m:ctrlPr>
                      </m:sSupPr>
                      <m:e>
                        <m:r>
                          <a:rPr lang="en-US" sz="2400" b="0" i="1" smtClean="0">
                            <a:solidFill>
                              <a:schemeClr val="tx1">
                                <a:lumMod val="95000"/>
                                <a:lumOff val="5000"/>
                              </a:schemeClr>
                            </a:solidFill>
                            <a:latin typeface="Cambria Math"/>
                          </a:rPr>
                          <m:t>𝑃</m:t>
                        </m:r>
                      </m:e>
                      <m:sup>
                        <m:r>
                          <a:rPr lang="en-US" sz="2400" b="0" i="1" smtClean="0">
                            <a:solidFill>
                              <a:schemeClr val="tx1">
                                <a:lumMod val="95000"/>
                                <a:lumOff val="5000"/>
                              </a:schemeClr>
                            </a:solidFill>
                            <a:latin typeface="Cambria Math"/>
                          </a:rPr>
                          <m:t>0</m:t>
                        </m:r>
                      </m:sup>
                    </m:sSup>
                    <m:d>
                      <m:dPr>
                        <m:ctrlPr>
                          <a:rPr lang="en-US" sz="2400" b="0" i="1" smtClean="0">
                            <a:solidFill>
                              <a:schemeClr val="tx1">
                                <a:lumMod val="95000"/>
                                <a:lumOff val="5000"/>
                              </a:schemeClr>
                            </a:solidFill>
                            <a:latin typeface="Cambria Math" panose="02040503050406030204" pitchFamily="18" charset="0"/>
                          </a:rPr>
                        </m:ctrlPr>
                      </m:dPr>
                      <m:e>
                        <m:r>
                          <a:rPr lang="en-US" sz="2400" i="1">
                            <a:solidFill>
                              <a:schemeClr val="tx1">
                                <a:lumMod val="95000"/>
                                <a:lumOff val="5000"/>
                              </a:schemeClr>
                            </a:solidFill>
                            <a:latin typeface="Cambria Math"/>
                          </a:rPr>
                          <m:t>𝑐𝑜𝑙𝑙𝑎𝑏𝑜𝑟𝑎𝑡𝑖𝑜𝑛</m:t>
                        </m:r>
                      </m:e>
                    </m:d>
                    <m:r>
                      <a:rPr lang="en-US" sz="2400" b="0" i="1" smtClean="0">
                        <a:solidFill>
                          <a:schemeClr val="tx1">
                            <a:lumMod val="95000"/>
                            <a:lumOff val="5000"/>
                          </a:schemeClr>
                        </a:solidFill>
                        <a:latin typeface="Cambria Math" panose="02040503050406030204" pitchFamily="18" charset="0"/>
                      </a:rPr>
                      <m:t>=</m:t>
                    </m:r>
                    <m:r>
                      <m:rPr>
                        <m:nor/>
                      </m:rPr>
                      <a:rPr lang="en-US" sz="2400" dirty="0">
                        <a:solidFill>
                          <a:schemeClr val="tx1">
                            <a:lumMod val="95000"/>
                            <a:lumOff val="5000"/>
                          </a:schemeClr>
                        </a:solidFill>
                      </a:rPr>
                      <m:t> </m:t>
                    </m:r>
                    <m:f>
                      <m:fPr>
                        <m:ctrlPr>
                          <a:rPr lang="en-US" sz="2400" i="1">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𝑒</m:t>
                        </m:r>
                        <m:r>
                          <a:rPr lang="en-US" sz="2400" i="1">
                            <a:solidFill>
                              <a:schemeClr val="tx1">
                                <a:lumMod val="95000"/>
                                <a:lumOff val="5000"/>
                              </a:schemeClr>
                            </a:solidFill>
                            <a:latin typeface="Cambria Math" panose="02040503050406030204" pitchFamily="18" charset="0"/>
                          </a:rPr>
                          <m:t>𝑥𝑝</m:t>
                        </m:r>
                        <m:r>
                          <a:rPr lang="en-US" sz="2400" i="1">
                            <a:solidFill>
                              <a:schemeClr val="tx1">
                                <a:lumMod val="95000"/>
                                <a:lumOff val="5000"/>
                              </a:schemeClr>
                            </a:solidFill>
                            <a:latin typeface="Cambria Math" panose="02040503050406030204" pitchFamily="18" charset="0"/>
                          </a:rPr>
                          <m:t>(−2.5147+1.7388+0.0241∙40)</m:t>
                        </m:r>
                      </m:num>
                      <m:den>
                        <m:r>
                          <a:rPr lang="en-US" sz="2400" i="1">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𝑒</m:t>
                        </m:r>
                        <m:r>
                          <a:rPr lang="en-US" sz="2400" i="1">
                            <a:solidFill>
                              <a:schemeClr val="tx1">
                                <a:lumMod val="95000"/>
                                <a:lumOff val="5000"/>
                              </a:schemeClr>
                            </a:solidFill>
                            <a:latin typeface="Cambria Math" panose="02040503050406030204" pitchFamily="18" charset="0"/>
                          </a:rPr>
                          <m:t>𝑥𝑝</m:t>
                        </m:r>
                        <m:r>
                          <a:rPr lang="en-US" sz="2400" i="1">
                            <a:solidFill>
                              <a:schemeClr val="tx1">
                                <a:lumMod val="95000"/>
                                <a:lumOff val="5000"/>
                              </a:schemeClr>
                            </a:solidFill>
                            <a:latin typeface="Cambria Math" panose="02040503050406030204" pitchFamily="18" charset="0"/>
                          </a:rPr>
                          <m:t>(−2.5147+1.7388+0.0241∙40)</m:t>
                        </m:r>
                      </m:den>
                    </m:f>
                    <m:r>
                      <a:rPr lang="en-US" sz="2400" b="0" i="1" smtClean="0">
                        <a:solidFill>
                          <a:schemeClr val="tx1">
                            <a:lumMod val="95000"/>
                            <a:lumOff val="5000"/>
                          </a:schemeClr>
                        </a:solidFill>
                        <a:latin typeface="Cambria Math" panose="02040503050406030204" pitchFamily="18" charset="0"/>
                      </a:rPr>
                      <m:t>=</m:t>
                    </m:r>
                    <m:r>
                      <m:rPr>
                        <m:nor/>
                      </m:rPr>
                      <a:rPr lang="en-US" sz="2400" dirty="0" smtClean="0">
                        <a:solidFill>
                          <a:schemeClr val="tx1">
                            <a:lumMod val="95000"/>
                            <a:lumOff val="5000"/>
                          </a:schemeClr>
                        </a:solidFill>
                      </a:rPr>
                      <m:t>0.5469</m:t>
                    </m:r>
                  </m:oMath>
                </a14:m>
                <a:r>
                  <a:rPr lang="en-US" sz="2400" dirty="0"/>
                  <a:t>.</a:t>
                </a:r>
              </a:p>
              <a:p>
                <a:pPr marL="0" indent="0">
                  <a:buNone/>
                </a:pPr>
                <a:endParaRPr lang="en-US" sz="800" dirty="0"/>
              </a:p>
              <a:p>
                <a:pPr marL="0" indent="0">
                  <a:buNone/>
                </a:pPr>
                <a:r>
                  <a:rPr lang="en-US" sz="24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print(predict(</a:t>
                </a:r>
                <a:r>
                  <a:rPr lang="en-US" sz="1600" dirty="0" err="1">
                    <a:latin typeface="Courier New" panose="02070309020205020404" pitchFamily="49" charset="0"/>
                    <a:cs typeface="Courier New" panose="02070309020205020404" pitchFamily="49" charset="0"/>
                  </a:rPr>
                  <a:t>fitted.model</a:t>
                </a:r>
                <a:r>
                  <a:rPr lang="en-US" sz="1600" dirty="0">
                    <a:latin typeface="Courier New" panose="02070309020205020404" pitchFamily="49" charset="0"/>
                    <a:cs typeface="Courier New" panose="02070309020205020404" pitchFamily="49" charset="0"/>
                  </a:rPr>
                  <a:t>, type="response", </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(ownership="sole",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nemployees</a:t>
                </a:r>
                <a:r>
                  <a:rPr lang="en-US" sz="1600" dirty="0">
                    <a:latin typeface="Courier New" panose="02070309020205020404" pitchFamily="49" charset="0"/>
                    <a:cs typeface="Courier New" panose="02070309020205020404" pitchFamily="49" charset="0"/>
                  </a:rPr>
                  <a:t>=40)))</a:t>
                </a:r>
              </a:p>
              <a:p>
                <a:pPr marL="0" indent="0">
                  <a:buNone/>
                </a:pPr>
                <a:r>
                  <a:rPr lang="en-US" sz="400" dirty="0"/>
                  <a:t>  </a:t>
                </a:r>
              </a:p>
              <a:p>
                <a:pPr marL="0" indent="0">
                  <a:buNone/>
                </a:pPr>
                <a:r>
                  <a:rPr lang="en-US" sz="400" dirty="0"/>
                  <a:t>                                          </a:t>
                </a:r>
                <a:r>
                  <a:rPr lang="en-US" sz="2000" dirty="0"/>
                  <a:t>0.5468756</a:t>
                </a:r>
              </a:p>
            </p:txBody>
          </p:sp>
        </mc:Choice>
        <mc:Fallback xmlns="">
          <p:sp>
            <p:nvSpPr>
              <p:cNvPr id="3" name="Content Placeholder 2">
                <a:extLst>
                  <a:ext uri="{FF2B5EF4-FFF2-40B4-BE49-F238E27FC236}">
                    <a16:creationId xmlns:a16="http://schemas.microsoft.com/office/drawing/2014/main" id="{019E71EA-C0CD-452C-8483-A0E0F9FAE2BD}"/>
                  </a:ext>
                </a:extLst>
              </p:cNvPr>
              <p:cNvSpPr>
                <a:spLocks noGrp="1" noRot="1" noChangeAspect="1" noMove="1" noResize="1" noEditPoints="1" noAdjustHandles="1" noChangeArrowheads="1" noChangeShapeType="1" noTextEdit="1"/>
              </p:cNvSpPr>
              <p:nvPr>
                <p:ph idx="1"/>
              </p:nvPr>
            </p:nvSpPr>
            <p:spPr>
              <a:xfrm>
                <a:off x="694944" y="957049"/>
                <a:ext cx="10802112" cy="5134389"/>
              </a:xfrm>
              <a:blipFill>
                <a:blip r:embed="rId2"/>
                <a:stretch>
                  <a:fillRect l="-8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0972800" y="5900951"/>
            <a:ext cx="544774" cy="365125"/>
          </a:xfrm>
        </p:spPr>
        <p:txBody>
          <a:bodyPr/>
          <a:lstStyle/>
          <a:p>
            <a:fld id="{3A98EE3D-8CD1-4C3F-BD1C-C98C9596463C}" type="slidenum">
              <a:rPr lang="en-US" sz="1800" smtClean="0">
                <a:solidFill>
                  <a:srgbClr val="00B0F0"/>
                </a:solidFill>
              </a:rPr>
              <a:t>39</a:t>
            </a:fld>
            <a:endParaRPr lang="en-US" sz="1800" dirty="0">
              <a:solidFill>
                <a:srgbClr val="00B0F0"/>
              </a:solidFill>
            </a:endParaRPr>
          </a:p>
        </p:txBody>
      </p:sp>
      <p:sp>
        <p:nvSpPr>
          <p:cNvPr id="5" name="Title 1">
            <a:extLst>
              <a:ext uri="{FF2B5EF4-FFF2-40B4-BE49-F238E27FC236}">
                <a16:creationId xmlns:a16="http://schemas.microsoft.com/office/drawing/2014/main" id="{720DB60B-D44E-469C-B487-1D30FF664CFE}"/>
              </a:ext>
            </a:extLst>
          </p:cNvPr>
          <p:cNvSpPr txBox="1">
            <a:spLocks/>
          </p:cNvSpPr>
          <p:nvPr/>
        </p:nvSpPr>
        <p:spPr>
          <a:xfrm>
            <a:off x="1407102" y="207264"/>
            <a:ext cx="9565698" cy="74978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BINARY LOGISTIC REGRESSION MODEL: EXAMPLE (cont.)</a:t>
            </a:r>
          </a:p>
        </p:txBody>
      </p:sp>
    </p:spTree>
    <p:extLst>
      <p:ext uri="{BB962C8B-B14F-4D97-AF65-F5344CB8AC3E}">
        <p14:creationId xmlns:p14="http://schemas.microsoft.com/office/powerpoint/2010/main" val="20866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E5FCD-6C60-45FE-8BE7-EF831D67AC01}"/>
              </a:ext>
            </a:extLst>
          </p:cNvPr>
          <p:cNvSpPr>
            <a:spLocks noGrp="1"/>
          </p:cNvSpPr>
          <p:nvPr>
            <p:ph type="title"/>
          </p:nvPr>
        </p:nvSpPr>
        <p:spPr/>
        <p:txBody>
          <a:bodyPr/>
          <a:lstStyle/>
          <a:p>
            <a:r>
              <a:rPr lang="en-US" dirty="0">
                <a:solidFill>
                  <a:srgbClr val="00B0F0"/>
                </a:solidFill>
              </a:rPr>
              <a:t>Greek Letters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3D754B-9162-4773-94DE-C28AA169607E}"/>
                  </a:ext>
                </a:extLst>
              </p:cNvPr>
              <p:cNvSpPr>
                <a:spLocks noGrp="1"/>
              </p:cNvSpPr>
              <p:nvPr>
                <p:ph idx="1"/>
              </p:nvPr>
            </p:nvSpPr>
            <p:spPr/>
            <p:txBody>
              <a:bodyPr/>
              <a:lstStyle/>
              <a:p>
                <a:pPr>
                  <a:buFont typeface="Wingdings" panose="05000000000000000000" pitchFamily="2" charset="2"/>
                  <a:buChar char="q"/>
                </a:pPr>
                <a:r>
                  <a:rPr lang="en-US" dirty="0"/>
                  <a:t> Alpha                              </a:t>
                </a:r>
                <a14:m>
                  <m:oMath xmlns:m="http://schemas.openxmlformats.org/officeDocument/2006/math">
                    <m:r>
                      <a:rPr lang="en-US" sz="3200" i="1" smtClean="0">
                        <a:latin typeface="Cambria Math" panose="02040503050406030204" pitchFamily="18" charset="0"/>
                        <a:ea typeface="Cambria Math" panose="02040503050406030204" pitchFamily="18" charset="0"/>
                      </a:rPr>
                      <m:t>𝛼</m:t>
                    </m:r>
                  </m:oMath>
                </a14:m>
                <a:endParaRPr lang="en-US" sz="3200" dirty="0"/>
              </a:p>
              <a:p>
                <a:pPr>
                  <a:buFont typeface="Wingdings" panose="05000000000000000000" pitchFamily="2" charset="2"/>
                  <a:buChar char="q"/>
                </a:pPr>
                <a:r>
                  <a:rPr lang="en-US" dirty="0"/>
                  <a:t> Beta                                </a:t>
                </a:r>
                <a14:m>
                  <m:oMath xmlns:m="http://schemas.openxmlformats.org/officeDocument/2006/math">
                    <m:r>
                      <a:rPr lang="en-US" sz="3200" i="1" smtClean="0">
                        <a:latin typeface="Cambria Math" panose="02040503050406030204" pitchFamily="18" charset="0"/>
                        <a:ea typeface="Cambria Math" panose="02040503050406030204" pitchFamily="18" charset="0"/>
                      </a:rPr>
                      <m:t>𝛽</m:t>
                    </m:r>
                  </m:oMath>
                </a14:m>
                <a:endParaRPr lang="en-US" sz="3200" dirty="0"/>
              </a:p>
              <a:p>
                <a:pPr>
                  <a:buFont typeface="Wingdings" panose="05000000000000000000" pitchFamily="2" charset="2"/>
                  <a:buChar char="q"/>
                </a:pPr>
                <a:r>
                  <a:rPr lang="en-US" dirty="0"/>
                  <a:t> Epsilon                           </a:t>
                </a:r>
                <a14:m>
                  <m:oMath xmlns:m="http://schemas.openxmlformats.org/officeDocument/2006/math">
                    <m:r>
                      <a:rPr lang="en-US" sz="3200" i="1" smtClean="0">
                        <a:latin typeface="Cambria Math" panose="02040503050406030204" pitchFamily="18" charset="0"/>
                        <a:ea typeface="Cambria Math" panose="02040503050406030204" pitchFamily="18" charset="0"/>
                      </a:rPr>
                      <m:t>𝜀</m:t>
                    </m:r>
                  </m:oMath>
                </a14:m>
                <a:r>
                  <a:rPr lang="en-US" dirty="0"/>
                  <a:t>                   </a:t>
                </a:r>
              </a:p>
              <a:p>
                <a:pPr>
                  <a:buFont typeface="Wingdings" panose="05000000000000000000" pitchFamily="2" charset="2"/>
                  <a:buChar char="q"/>
                </a:pPr>
                <a:r>
                  <a:rPr lang="en-US" dirty="0"/>
                  <a:t> Lambda /lam-da/         </a:t>
                </a:r>
                <a14:m>
                  <m:oMath xmlns:m="http://schemas.openxmlformats.org/officeDocument/2006/math">
                    <m:r>
                      <a:rPr lang="en-US" sz="3200" i="1">
                        <a:latin typeface="Cambria Math" panose="02040503050406030204" pitchFamily="18" charset="0"/>
                        <a:ea typeface="Cambria Math" panose="02040503050406030204" pitchFamily="18" charset="0"/>
                      </a:rPr>
                      <m:t>𝜆</m:t>
                    </m:r>
                  </m:oMath>
                </a14:m>
                <a:endParaRPr lang="en-US" sz="3200" dirty="0"/>
              </a:p>
              <a:p>
                <a:pPr>
                  <a:buFont typeface="Wingdings" panose="05000000000000000000" pitchFamily="2" charset="2"/>
                  <a:buChar char="q"/>
                </a:pPr>
                <a:r>
                  <a:rPr lang="en-US" dirty="0"/>
                  <a:t>  Pi                                   </a:t>
                </a:r>
                <a14:m>
                  <m:oMath xmlns:m="http://schemas.openxmlformats.org/officeDocument/2006/math">
                    <m:r>
                      <a:rPr lang="en-US" sz="3200" i="1" smtClean="0">
                        <a:latin typeface="Cambria Math" panose="02040503050406030204" pitchFamily="18" charset="0"/>
                        <a:ea typeface="Cambria Math" panose="02040503050406030204" pitchFamily="18" charset="0"/>
                      </a:rPr>
                      <m:t>𝜋</m:t>
                    </m:r>
                  </m:oMath>
                </a14:m>
                <a:endParaRPr lang="en-US" sz="3200" dirty="0"/>
              </a:p>
              <a:p>
                <a:pPr>
                  <a:buFont typeface="Wingdings" panose="05000000000000000000" pitchFamily="2" charset="2"/>
                  <a:buChar char="q"/>
                </a:pPr>
                <a:r>
                  <a:rPr lang="en-US" dirty="0"/>
                  <a:t>  Sigma                           </a:t>
                </a:r>
                <a14:m>
                  <m:oMath xmlns:m="http://schemas.openxmlformats.org/officeDocument/2006/math">
                    <m:r>
                      <a:rPr lang="en-US" sz="3200" b="0" i="0" smtClean="0">
                        <a:latin typeface="Cambria Math" panose="02040503050406030204" pitchFamily="18" charset="0"/>
                        <a:ea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𝜎</m:t>
                    </m:r>
                  </m:oMath>
                </a14:m>
                <a:endParaRPr lang="en-US" sz="3200" dirty="0"/>
              </a:p>
            </p:txBody>
          </p:sp>
        </mc:Choice>
        <mc:Fallback xmlns="">
          <p:sp>
            <p:nvSpPr>
              <p:cNvPr id="3" name="Content Placeholder 2">
                <a:extLst>
                  <a:ext uri="{FF2B5EF4-FFF2-40B4-BE49-F238E27FC236}">
                    <a16:creationId xmlns:a16="http://schemas.microsoft.com/office/drawing/2014/main" id="{623D754B-9162-4773-94DE-C28AA169607E}"/>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835399D-1299-41AC-A604-60DE6ADBF441}"/>
              </a:ext>
            </a:extLst>
          </p:cNvPr>
          <p:cNvSpPr>
            <a:spLocks noGrp="1"/>
          </p:cNvSpPr>
          <p:nvPr>
            <p:ph type="sldNum" sz="quarter" idx="12"/>
          </p:nvPr>
        </p:nvSpPr>
        <p:spPr>
          <a:xfrm flipH="1">
            <a:off x="11353800" y="5950423"/>
            <a:ext cx="328684" cy="600455"/>
          </a:xfrm>
        </p:spPr>
        <p:txBody>
          <a:bodyPr/>
          <a:lstStyle/>
          <a:p>
            <a:fld id="{3A98EE3D-8CD1-4C3F-BD1C-C98C9596463C}" type="slidenum">
              <a:rPr lang="en-US" sz="1800" smtClean="0">
                <a:solidFill>
                  <a:srgbClr val="00B0F0"/>
                </a:solidFill>
              </a:rPr>
              <a:t>4</a:t>
            </a:fld>
            <a:endParaRPr lang="en-US" sz="1800" dirty="0">
              <a:solidFill>
                <a:srgbClr val="00B0F0"/>
              </a:solidFill>
            </a:endParaRPr>
          </a:p>
        </p:txBody>
      </p:sp>
    </p:spTree>
    <p:extLst>
      <p:ext uri="{BB962C8B-B14F-4D97-AF65-F5344CB8AC3E}">
        <p14:creationId xmlns:p14="http://schemas.microsoft.com/office/powerpoint/2010/main" val="3392152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E71EA-C0CD-452C-8483-A0E0F9FAE2BD}"/>
              </a:ext>
            </a:extLst>
          </p:cNvPr>
          <p:cNvSpPr>
            <a:spLocks noGrp="1"/>
          </p:cNvSpPr>
          <p:nvPr>
            <p:ph idx="1"/>
          </p:nvPr>
        </p:nvSpPr>
        <p:spPr>
          <a:xfrm>
            <a:off x="731520" y="1013428"/>
            <a:ext cx="10802112" cy="5134389"/>
          </a:xfrm>
        </p:spPr>
        <p:txBody>
          <a:bodyPr>
            <a:noAutofit/>
          </a:bodyPr>
          <a:lstStyle/>
          <a:p>
            <a:pPr>
              <a:buFont typeface="Wingdings" panose="05000000000000000000" pitchFamily="2" charset="2"/>
              <a:buChar char="q"/>
            </a:pPr>
            <a:r>
              <a:rPr lang="en-US" sz="2600" dirty="0"/>
              <a:t>  A bank needs to estimate the default rate of customers' home equity loans. The selected variables are loan-to-value (LTV) ratio defined as the ratio of a loan to the value of an asset purchased (in percent), age (in years), income (high/low), and response (yes=default, no=payoff). The </a:t>
            </a:r>
            <a:r>
              <a:rPr lang="en-US" sz="2600" dirty="0">
                <a:hlinkClick r:id="rId2" action="ppaction://hlinkfile"/>
              </a:rPr>
              <a:t>data</a:t>
            </a:r>
            <a:r>
              <a:rPr lang="en-US" sz="2600" dirty="0"/>
              <a:t> for 35 customers are available.</a:t>
            </a:r>
          </a:p>
          <a:p>
            <a:pPr marL="0" indent="0">
              <a:buNone/>
            </a:pPr>
            <a:r>
              <a:rPr lang="en-US" sz="2600" dirty="0"/>
              <a:t>(1) Fit a binary logistic regression to model default.</a:t>
            </a:r>
          </a:p>
          <a:p>
            <a:pPr marL="0" indent="0">
              <a:buNone/>
            </a:pPr>
            <a:r>
              <a:rPr lang="en-US" sz="2600" dirty="0"/>
              <a:t>(2) Give interpretation of the estimated regression coefficients.</a:t>
            </a:r>
          </a:p>
          <a:p>
            <a:pPr marL="0" indent="0">
              <a:buNone/>
            </a:pPr>
            <a:r>
              <a:rPr lang="en-US" sz="2600" dirty="0"/>
              <a:t>(3) Find predicted probability of loan default if the LTV ratio is 50%, and the borrower is a 50-year old man with a high income.</a:t>
            </a:r>
          </a:p>
          <a:p>
            <a:pPr marL="0" indent="0">
              <a:buNone/>
            </a:pPr>
            <a:endParaRPr lang="en-US" sz="2600" dirty="0"/>
          </a:p>
        </p:txBody>
      </p:sp>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116101" y="6021633"/>
            <a:ext cx="517478" cy="365125"/>
          </a:xfrm>
        </p:spPr>
        <p:txBody>
          <a:bodyPr/>
          <a:lstStyle/>
          <a:p>
            <a:fld id="{3A98EE3D-8CD1-4C3F-BD1C-C98C9596463C}" type="slidenum">
              <a:rPr lang="en-US" sz="1800" smtClean="0">
                <a:solidFill>
                  <a:srgbClr val="00B0F0"/>
                </a:solidFill>
              </a:rPr>
              <a:t>40</a:t>
            </a:fld>
            <a:endParaRPr lang="en-US" sz="1800" dirty="0">
              <a:solidFill>
                <a:srgbClr val="00B0F0"/>
              </a:solidFill>
            </a:endParaRPr>
          </a:p>
        </p:txBody>
      </p:sp>
      <p:sp>
        <p:nvSpPr>
          <p:cNvPr id="5" name="Title 1">
            <a:extLst>
              <a:ext uri="{FF2B5EF4-FFF2-40B4-BE49-F238E27FC236}">
                <a16:creationId xmlns:a16="http://schemas.microsoft.com/office/drawing/2014/main" id="{720DB60B-D44E-469C-B487-1D30FF664CFE}"/>
              </a:ext>
            </a:extLst>
          </p:cNvPr>
          <p:cNvSpPr txBox="1">
            <a:spLocks/>
          </p:cNvSpPr>
          <p:nvPr/>
        </p:nvSpPr>
        <p:spPr>
          <a:xfrm>
            <a:off x="1407102" y="207264"/>
            <a:ext cx="9565698" cy="74978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BINARY LOGISTIC REGRESSION MODEL: exercise</a:t>
            </a:r>
          </a:p>
        </p:txBody>
      </p:sp>
    </p:spTree>
    <p:extLst>
      <p:ext uri="{BB962C8B-B14F-4D97-AF65-F5344CB8AC3E}">
        <p14:creationId xmlns:p14="http://schemas.microsoft.com/office/powerpoint/2010/main" val="1784667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E71EA-C0CD-452C-8483-A0E0F9FAE2BD}"/>
              </a:ext>
            </a:extLst>
          </p:cNvPr>
          <p:cNvSpPr>
            <a:spLocks noGrp="1"/>
          </p:cNvSpPr>
          <p:nvPr>
            <p:ph idx="1"/>
          </p:nvPr>
        </p:nvSpPr>
        <p:spPr>
          <a:xfrm>
            <a:off x="731520" y="1013428"/>
            <a:ext cx="10802112" cy="5134389"/>
          </a:xfrm>
        </p:spPr>
        <p:txBody>
          <a:bodyPr>
            <a:noAutofit/>
          </a:bodyPr>
          <a:lstStyle/>
          <a:p>
            <a:pPr marL="0" indent="0">
              <a:buNone/>
            </a:pPr>
            <a:r>
              <a:rPr lang="en-US" sz="1600" dirty="0" err="1">
                <a:latin typeface="Courier New" panose="02070309020205020404" pitchFamily="49" charset="0"/>
                <a:cs typeface="Courier New" panose="02070309020205020404" pitchFamily="49" charset="0"/>
              </a:rPr>
              <a:t>rate.data</a:t>
            </a:r>
            <a:r>
              <a:rPr lang="en-US" sz="1600" dirty="0">
                <a:latin typeface="Courier New" panose="02070309020205020404" pitchFamily="49" charset="0"/>
                <a:cs typeface="Courier New" panose="02070309020205020404" pitchFamily="49" charset="0"/>
              </a:rPr>
              <a:t>&lt;- read.csv(file="./LogisticExerciseData.csv", header=TRUE, </a:t>
            </a:r>
            <a:r>
              <a:rPr lang="en-US" sz="1600" dirty="0" err="1">
                <a:latin typeface="Courier New" panose="02070309020205020404" pitchFamily="49" charset="0"/>
                <a:cs typeface="Courier New" panose="02070309020205020404" pitchFamily="49" charset="0"/>
              </a:rPr>
              <a:t>sep</a:t>
            </a:r>
            <a:r>
              <a:rPr lang="en-US" sz="1600" dirty="0">
                <a:latin typeface="Courier New" panose="02070309020205020404" pitchFamily="49" charset="0"/>
                <a:cs typeface="Courier New" panose="02070309020205020404" pitchFamily="49" charset="0"/>
              </a:rPr>
              <a:t>=",")</a:t>
            </a:r>
          </a:p>
          <a:p>
            <a:pPr marL="0" indent="0">
              <a:buNone/>
            </a:pPr>
            <a:endParaRPr lang="en-US" sz="2200" dirty="0"/>
          </a:p>
          <a:p>
            <a:pPr>
              <a:buFont typeface="Wingdings" panose="05000000000000000000" pitchFamily="2" charset="2"/>
              <a:buChar char="q"/>
            </a:pPr>
            <a:r>
              <a:rPr lang="en-US" sz="2600" dirty="0"/>
              <a:t> Fitting a binary logistic model.</a:t>
            </a:r>
          </a:p>
          <a:p>
            <a:pPr marL="0" indent="0">
              <a:buNone/>
            </a:pPr>
            <a:endParaRPr lang="en-US" sz="1200" dirty="0"/>
          </a:p>
          <a:p>
            <a:pPr marL="0" indent="0">
              <a:buNone/>
            </a:pPr>
            <a:r>
              <a:rPr lang="en-US" sz="1600" dirty="0">
                <a:latin typeface="Courier New" panose="02070309020205020404" pitchFamily="49" charset="0"/>
                <a:cs typeface="Courier New" panose="02070309020205020404" pitchFamily="49" charset="0"/>
              </a:rPr>
              <a:t>#specifying reference category</a:t>
            </a:r>
          </a:p>
          <a:p>
            <a:pPr marL="0" indent="0">
              <a:buNone/>
            </a:pPr>
            <a:r>
              <a:rPr lang="en-US" sz="1600" dirty="0" err="1">
                <a:latin typeface="Courier New" panose="02070309020205020404" pitchFamily="49" charset="0"/>
                <a:cs typeface="Courier New" panose="02070309020205020404" pitchFamily="49" charset="0"/>
              </a:rPr>
              <a:t>default.rel</a:t>
            </a:r>
            <a:r>
              <a:rPr lang="en-US" sz="1600" dirty="0">
                <a:latin typeface="Courier New" panose="02070309020205020404" pitchFamily="49" charset="0"/>
                <a:cs typeface="Courier New" panose="02070309020205020404" pitchFamily="49" charset="0"/>
              </a:rPr>
              <a:t>&lt;- relevel(</a:t>
            </a:r>
            <a:r>
              <a:rPr lang="en-US" sz="1600" dirty="0" err="1">
                <a:latin typeface="Courier New" panose="02070309020205020404" pitchFamily="49" charset="0"/>
                <a:cs typeface="Courier New" panose="02070309020205020404" pitchFamily="49" charset="0"/>
              </a:rPr>
              <a:t>rate.data$default</a:t>
            </a:r>
            <a:r>
              <a:rPr lang="en-US" sz="1600" dirty="0">
                <a:latin typeface="Courier New" panose="02070309020205020404" pitchFamily="49" charset="0"/>
                <a:cs typeface="Courier New" panose="02070309020205020404" pitchFamily="49" charset="0"/>
              </a:rPr>
              <a:t>, ref="No")</a:t>
            </a:r>
          </a:p>
          <a:p>
            <a:pPr marL="0" indent="0">
              <a:buNone/>
            </a:pPr>
            <a:endParaRPr lang="en-US" sz="4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summary(</a:t>
            </a:r>
            <a:r>
              <a:rPr lang="en-US" sz="1600" dirty="0" err="1">
                <a:latin typeface="Courier New" panose="02070309020205020404" pitchFamily="49" charset="0"/>
                <a:cs typeface="Courier New" panose="02070309020205020404" pitchFamily="49" charset="0"/>
              </a:rPr>
              <a:t>fitted.model.logit</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glm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default.rel</a:t>
            </a:r>
            <a:r>
              <a:rPr lang="en-US" sz="1600" dirty="0">
                <a:latin typeface="Courier New" panose="02070309020205020404" pitchFamily="49" charset="0"/>
                <a:cs typeface="Courier New" panose="02070309020205020404" pitchFamily="49" charset="0"/>
              </a:rPr>
              <a:t> ~ LTV + age + income, data=</a:t>
            </a:r>
            <a:r>
              <a:rPr lang="en-US" sz="1600" dirty="0" err="1">
                <a:latin typeface="Courier New" panose="02070309020205020404" pitchFamily="49" charset="0"/>
                <a:cs typeface="Courier New" panose="02070309020205020404" pitchFamily="49" charset="0"/>
              </a:rPr>
              <a:t>rate.data</a:t>
            </a:r>
            <a:r>
              <a:rPr lang="en-US" sz="1600" dirty="0">
                <a:latin typeface="Courier New" panose="02070309020205020404" pitchFamily="49" charset="0"/>
                <a:cs typeface="Courier New" panose="02070309020205020404" pitchFamily="49" charset="0"/>
              </a:rPr>
              <a:t>, family=binomial(link=logit)))</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marL="0" indent="0">
              <a:buNone/>
            </a:pPr>
            <a:endParaRPr lang="en-US" sz="2400" dirty="0"/>
          </a:p>
          <a:p>
            <a:pPr>
              <a:buFont typeface="Wingdings" panose="05000000000000000000" pitchFamily="2" charset="2"/>
              <a:buChar char="q"/>
            </a:pPr>
            <a:endParaRPr lang="en-US" sz="2400" dirty="0"/>
          </a:p>
        </p:txBody>
      </p:sp>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191164" y="6015492"/>
            <a:ext cx="442416" cy="365125"/>
          </a:xfrm>
        </p:spPr>
        <p:txBody>
          <a:bodyPr/>
          <a:lstStyle/>
          <a:p>
            <a:fld id="{3A98EE3D-8CD1-4C3F-BD1C-C98C9596463C}" type="slidenum">
              <a:rPr lang="en-US" sz="1800" smtClean="0">
                <a:solidFill>
                  <a:srgbClr val="00B0F0"/>
                </a:solidFill>
              </a:rPr>
              <a:t>41</a:t>
            </a:fld>
            <a:endParaRPr lang="en-US" sz="1800" dirty="0">
              <a:solidFill>
                <a:srgbClr val="00B0F0"/>
              </a:solidFill>
            </a:endParaRPr>
          </a:p>
        </p:txBody>
      </p:sp>
      <p:sp>
        <p:nvSpPr>
          <p:cNvPr id="5" name="Title 1">
            <a:extLst>
              <a:ext uri="{FF2B5EF4-FFF2-40B4-BE49-F238E27FC236}">
                <a16:creationId xmlns:a16="http://schemas.microsoft.com/office/drawing/2014/main" id="{720DB60B-D44E-469C-B487-1D30FF664CFE}"/>
              </a:ext>
            </a:extLst>
          </p:cNvPr>
          <p:cNvSpPr txBox="1">
            <a:spLocks/>
          </p:cNvSpPr>
          <p:nvPr/>
        </p:nvSpPr>
        <p:spPr>
          <a:xfrm>
            <a:off x="1407102" y="207264"/>
            <a:ext cx="9565698" cy="749785"/>
          </a:xfrm>
          <a:prstGeom prst="rect">
            <a:avLst/>
          </a:prstGeom>
          <a:effectLst/>
        </p:spPr>
        <p:txBody>
          <a:bodyPr vert="horz" lIns="91440" tIns="45720" rIns="91440" bIns="45720" rtlCol="0" anchor="b">
            <a:normAutofit fontScale="92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BINARY LOGISTIC REGRESSION MODEL: exercise solution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222" y="4185653"/>
            <a:ext cx="5896798" cy="1486108"/>
          </a:xfrm>
          <a:prstGeom prst="rect">
            <a:avLst/>
          </a:prstGeom>
        </p:spPr>
      </p:pic>
      <p:sp>
        <p:nvSpPr>
          <p:cNvPr id="6" name="Oval 5"/>
          <p:cNvSpPr/>
          <p:nvPr/>
        </p:nvSpPr>
        <p:spPr>
          <a:xfrm>
            <a:off x="3781888" y="4275983"/>
            <a:ext cx="1426464" cy="1565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747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E71EA-C0CD-452C-8483-A0E0F9FAE2BD}"/>
                  </a:ext>
                </a:extLst>
              </p:cNvPr>
              <p:cNvSpPr>
                <a:spLocks noGrp="1"/>
              </p:cNvSpPr>
              <p:nvPr>
                <p:ph idx="1"/>
              </p:nvPr>
            </p:nvSpPr>
            <p:spPr>
              <a:xfrm>
                <a:off x="731520" y="1013428"/>
                <a:ext cx="10802112" cy="5134389"/>
              </a:xfrm>
            </p:spPr>
            <p:txBody>
              <a:bodyPr>
                <a:noAutofit/>
              </a:bodyPr>
              <a:lstStyle/>
              <a:p>
                <a:pPr>
                  <a:buFont typeface="Wingdings" panose="05000000000000000000" pitchFamily="2" charset="2"/>
                  <a:buChar char="q"/>
                </a:pPr>
                <a:r>
                  <a:rPr lang="en-US" sz="2600" dirty="0"/>
                  <a:t>  The fitted model is</a:t>
                </a:r>
              </a:p>
              <a:p>
                <a:pPr marL="0" indent="0">
                  <a:buNone/>
                </a:pPr>
                <a:endParaRPr lang="en-US" sz="1800" dirty="0"/>
              </a:p>
              <a:p>
                <a:pPr marL="0" indent="0">
                  <a:buNone/>
                </a:pPr>
                <a:r>
                  <a:rPr lang="en-US" sz="2400" dirty="0">
                    <a:solidFill>
                      <a:schemeClr val="tx1">
                        <a:lumMod val="95000"/>
                        <a:lumOff val="5000"/>
                      </a:schemeClr>
                    </a:solidFill>
                  </a:rPr>
                  <a:t>       </a:t>
                </a:r>
                <a14:m>
                  <m:oMath xmlns:m="http://schemas.openxmlformats.org/officeDocument/2006/math">
                    <m:acc>
                      <m:accPr>
                        <m:chr m:val="̂"/>
                        <m:ctrlPr>
                          <a:rPr lang="en-US" sz="2200" i="1">
                            <a:solidFill>
                              <a:schemeClr val="tx1">
                                <a:lumMod val="95000"/>
                                <a:lumOff val="5000"/>
                              </a:schemeClr>
                            </a:solidFill>
                            <a:latin typeface="Cambria Math" panose="02040503050406030204" pitchFamily="18" charset="0"/>
                          </a:rPr>
                        </m:ctrlPr>
                      </m:accPr>
                      <m:e>
                        <m:r>
                          <a:rPr lang="en-US" sz="2200" i="1">
                            <a:solidFill>
                              <a:schemeClr val="tx1">
                                <a:lumMod val="95000"/>
                                <a:lumOff val="5000"/>
                              </a:schemeClr>
                            </a:solidFill>
                            <a:latin typeface="Cambria Math" panose="02040503050406030204" pitchFamily="18" charset="0"/>
                          </a:rPr>
                          <m:t>𝑃</m:t>
                        </m:r>
                      </m:e>
                    </m:acc>
                    <m:r>
                      <a:rPr lang="en-US" sz="2200" i="1">
                        <a:solidFill>
                          <a:schemeClr val="tx1">
                            <a:lumMod val="95000"/>
                            <a:lumOff val="5000"/>
                          </a:schemeClr>
                        </a:solidFill>
                        <a:latin typeface="Cambria Math"/>
                      </a:rPr>
                      <m:t>(</m:t>
                    </m:r>
                    <m:r>
                      <a:rPr lang="en-US" sz="2200" b="0" i="1" smtClean="0">
                        <a:solidFill>
                          <a:schemeClr val="tx1">
                            <a:lumMod val="95000"/>
                            <a:lumOff val="5000"/>
                          </a:schemeClr>
                        </a:solidFill>
                        <a:latin typeface="Cambria Math"/>
                      </a:rPr>
                      <m:t>𝑑𝑒𝑓𝑎𝑢𝑙𝑡</m:t>
                    </m:r>
                    <m:r>
                      <a:rPr lang="en-US" sz="2200" i="1">
                        <a:solidFill>
                          <a:schemeClr val="tx1">
                            <a:lumMod val="95000"/>
                            <a:lumOff val="5000"/>
                          </a:schemeClr>
                        </a:solidFill>
                        <a:latin typeface="Cambria Math" panose="02040503050406030204" pitchFamily="18" charset="0"/>
                      </a:rPr>
                      <m:t>)=</m:t>
                    </m:r>
                    <m:f>
                      <m:fPr>
                        <m:ctrlPr>
                          <a:rPr lang="en-US" sz="2200" i="1">
                            <a:solidFill>
                              <a:schemeClr val="tx1">
                                <a:lumMod val="95000"/>
                                <a:lumOff val="5000"/>
                              </a:schemeClr>
                            </a:solidFill>
                            <a:latin typeface="Cambria Math" panose="02040503050406030204" pitchFamily="18" charset="0"/>
                          </a:rPr>
                        </m:ctrlPr>
                      </m:fPr>
                      <m:num>
                        <m:r>
                          <a:rPr lang="en-US" sz="2200" b="0" i="1" smtClean="0">
                            <a:solidFill>
                              <a:schemeClr val="tx1">
                                <a:lumMod val="95000"/>
                                <a:lumOff val="5000"/>
                              </a:schemeClr>
                            </a:solidFill>
                            <a:latin typeface="Cambria Math" panose="02040503050406030204" pitchFamily="18" charset="0"/>
                          </a:rPr>
                          <m:t>𝑒</m:t>
                        </m:r>
                        <m:r>
                          <a:rPr lang="en-US" sz="2200" i="1">
                            <a:solidFill>
                              <a:schemeClr val="tx1">
                                <a:lumMod val="95000"/>
                                <a:lumOff val="5000"/>
                              </a:schemeClr>
                            </a:solidFill>
                            <a:latin typeface="Cambria Math" panose="02040503050406030204" pitchFamily="18" charset="0"/>
                          </a:rPr>
                          <m:t>𝑥𝑝</m:t>
                        </m:r>
                        <m:r>
                          <a:rPr lang="en-US" sz="2200" i="1">
                            <a:solidFill>
                              <a:schemeClr val="tx1">
                                <a:lumMod val="95000"/>
                                <a:lumOff val="5000"/>
                              </a:schemeClr>
                            </a:solidFill>
                            <a:latin typeface="Cambria Math" panose="02040503050406030204" pitchFamily="18" charset="0"/>
                          </a:rPr>
                          <m:t>(−3.0087+0.1059∙</m:t>
                        </m:r>
                        <m:r>
                          <a:rPr lang="en-US" sz="2200" b="0" i="1" smtClean="0">
                            <a:solidFill>
                              <a:schemeClr val="tx1">
                                <a:lumMod val="95000"/>
                                <a:lumOff val="5000"/>
                              </a:schemeClr>
                            </a:solidFill>
                            <a:latin typeface="Cambria Math"/>
                          </a:rPr>
                          <m:t>𝐿𝑇𝑉</m:t>
                        </m:r>
                        <m:r>
                          <a:rPr lang="en-US" sz="2200" b="0" i="1" smtClean="0">
                            <a:solidFill>
                              <a:schemeClr val="tx1">
                                <a:lumMod val="95000"/>
                                <a:lumOff val="5000"/>
                              </a:schemeClr>
                            </a:solidFill>
                            <a:latin typeface="Cambria Math"/>
                          </a:rPr>
                          <m:t>−0.1616∙</m:t>
                        </m:r>
                        <m:r>
                          <a:rPr lang="en-US" sz="2200" b="0" i="1" smtClean="0">
                            <a:solidFill>
                              <a:schemeClr val="tx1">
                                <a:lumMod val="95000"/>
                                <a:lumOff val="5000"/>
                              </a:schemeClr>
                            </a:solidFill>
                            <a:latin typeface="Cambria Math"/>
                          </a:rPr>
                          <m:t>𝑎𝑔𝑒</m:t>
                        </m:r>
                        <m:r>
                          <a:rPr lang="en-US" sz="2200" i="1">
                            <a:solidFill>
                              <a:schemeClr val="tx1">
                                <a:lumMod val="95000"/>
                                <a:lumOff val="5000"/>
                              </a:schemeClr>
                            </a:solidFill>
                            <a:latin typeface="Cambria Math"/>
                          </a:rPr>
                          <m:t>+</m:t>
                        </m:r>
                        <m:r>
                          <a:rPr lang="en-US" sz="2200" b="0" i="1" smtClean="0">
                            <a:solidFill>
                              <a:schemeClr val="tx1">
                                <a:lumMod val="95000"/>
                                <a:lumOff val="5000"/>
                              </a:schemeClr>
                            </a:solidFill>
                            <a:latin typeface="Cambria Math"/>
                          </a:rPr>
                          <m:t>1.1162</m:t>
                        </m:r>
                        <m:r>
                          <a:rPr lang="en-US" sz="2200" b="0"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200" b="0" i="1" smtClean="0">
                            <a:solidFill>
                              <a:schemeClr val="tx1">
                                <a:lumMod val="95000"/>
                                <a:lumOff val="5000"/>
                              </a:schemeClr>
                            </a:solidFill>
                            <a:latin typeface="Cambria Math"/>
                          </a:rPr>
                          <m:t>𝑙𝑜𝑤</m:t>
                        </m:r>
                        <m:r>
                          <a:rPr lang="en-US" sz="2200" b="0" i="1" smtClean="0">
                            <a:solidFill>
                              <a:schemeClr val="tx1">
                                <a:lumMod val="95000"/>
                                <a:lumOff val="5000"/>
                              </a:schemeClr>
                            </a:solidFill>
                            <a:latin typeface="Cambria Math"/>
                          </a:rPr>
                          <m:t>_</m:t>
                        </m:r>
                        <m:r>
                          <a:rPr lang="en-US" sz="2200" b="0" i="1" smtClean="0">
                            <a:solidFill>
                              <a:schemeClr val="tx1">
                                <a:lumMod val="95000"/>
                                <a:lumOff val="5000"/>
                              </a:schemeClr>
                            </a:solidFill>
                            <a:latin typeface="Cambria Math"/>
                          </a:rPr>
                          <m:t>𝑖𝑛𝑐𝑜𝑚𝑒</m:t>
                        </m:r>
                        <m:r>
                          <a:rPr lang="en-US" sz="2200" i="1">
                            <a:solidFill>
                              <a:schemeClr val="tx1">
                                <a:lumMod val="95000"/>
                                <a:lumOff val="5000"/>
                              </a:schemeClr>
                            </a:solidFill>
                            <a:latin typeface="Cambria Math" panose="02040503050406030204" pitchFamily="18" charset="0"/>
                          </a:rPr>
                          <m:t>)</m:t>
                        </m:r>
                      </m:num>
                      <m:den>
                        <m:r>
                          <a:rPr lang="en-US" sz="2200" i="1">
                            <a:solidFill>
                              <a:schemeClr val="tx1">
                                <a:lumMod val="95000"/>
                                <a:lumOff val="5000"/>
                              </a:schemeClr>
                            </a:solidFill>
                            <a:latin typeface="Cambria Math" panose="02040503050406030204" pitchFamily="18" charset="0"/>
                          </a:rPr>
                          <m:t>1+</m:t>
                        </m:r>
                        <m:r>
                          <a:rPr lang="en-US" sz="2200" b="0" i="1" smtClean="0">
                            <a:solidFill>
                              <a:schemeClr val="tx1">
                                <a:lumMod val="95000"/>
                                <a:lumOff val="5000"/>
                              </a:schemeClr>
                            </a:solidFill>
                            <a:latin typeface="Cambria Math" panose="02040503050406030204" pitchFamily="18" charset="0"/>
                          </a:rPr>
                          <m:t>𝑒</m:t>
                        </m:r>
                        <m:r>
                          <a:rPr lang="en-US" sz="2200" i="1">
                            <a:solidFill>
                              <a:schemeClr val="tx1">
                                <a:lumMod val="95000"/>
                                <a:lumOff val="5000"/>
                              </a:schemeClr>
                            </a:solidFill>
                            <a:latin typeface="Cambria Math" panose="02040503050406030204" pitchFamily="18" charset="0"/>
                          </a:rPr>
                          <m:t>𝑥𝑝</m:t>
                        </m:r>
                        <m:r>
                          <a:rPr lang="en-US" sz="2200" i="1">
                            <a:solidFill>
                              <a:schemeClr val="tx1">
                                <a:lumMod val="95000"/>
                                <a:lumOff val="5000"/>
                              </a:schemeClr>
                            </a:solidFill>
                            <a:latin typeface="Cambria Math" panose="02040503050406030204" pitchFamily="18" charset="0"/>
                          </a:rPr>
                          <m:t>(−3.0087+0.1059∙</m:t>
                        </m:r>
                        <m:r>
                          <a:rPr lang="en-US" sz="2200" i="1">
                            <a:solidFill>
                              <a:schemeClr val="tx1">
                                <a:lumMod val="95000"/>
                                <a:lumOff val="5000"/>
                              </a:schemeClr>
                            </a:solidFill>
                            <a:latin typeface="Cambria Math"/>
                          </a:rPr>
                          <m:t>𝐿𝑇𝑉</m:t>
                        </m:r>
                        <m:r>
                          <a:rPr lang="en-US" sz="2200" i="1">
                            <a:solidFill>
                              <a:schemeClr val="tx1">
                                <a:lumMod val="95000"/>
                                <a:lumOff val="5000"/>
                              </a:schemeClr>
                            </a:solidFill>
                            <a:latin typeface="Cambria Math"/>
                          </a:rPr>
                          <m:t>−0.1616∙</m:t>
                        </m:r>
                        <m:r>
                          <a:rPr lang="en-US" sz="2200" i="1">
                            <a:solidFill>
                              <a:schemeClr val="tx1">
                                <a:lumMod val="95000"/>
                                <a:lumOff val="5000"/>
                              </a:schemeClr>
                            </a:solidFill>
                            <a:latin typeface="Cambria Math"/>
                          </a:rPr>
                          <m:t>𝑎𝑔𝑒</m:t>
                        </m:r>
                        <m:r>
                          <a:rPr lang="en-US" sz="2200" i="1">
                            <a:solidFill>
                              <a:schemeClr val="tx1">
                                <a:lumMod val="95000"/>
                                <a:lumOff val="5000"/>
                              </a:schemeClr>
                            </a:solidFill>
                            <a:latin typeface="Cambria Math"/>
                          </a:rPr>
                          <m:t>+1.1162∙</m:t>
                        </m:r>
                        <m:r>
                          <a:rPr lang="en-US" sz="2200" i="1">
                            <a:solidFill>
                              <a:schemeClr val="tx1">
                                <a:lumMod val="95000"/>
                                <a:lumOff val="5000"/>
                              </a:schemeClr>
                            </a:solidFill>
                            <a:latin typeface="Cambria Math"/>
                          </a:rPr>
                          <m:t>𝑙𝑜𝑤</m:t>
                        </m:r>
                        <m:r>
                          <a:rPr lang="en-US" sz="2200" i="1">
                            <a:solidFill>
                              <a:schemeClr val="tx1">
                                <a:lumMod val="95000"/>
                                <a:lumOff val="5000"/>
                              </a:schemeClr>
                            </a:solidFill>
                            <a:latin typeface="Cambria Math"/>
                          </a:rPr>
                          <m:t>_</m:t>
                        </m:r>
                        <m:r>
                          <a:rPr lang="en-US" sz="2200" i="1">
                            <a:solidFill>
                              <a:schemeClr val="tx1">
                                <a:lumMod val="95000"/>
                                <a:lumOff val="5000"/>
                              </a:schemeClr>
                            </a:solidFill>
                            <a:latin typeface="Cambria Math"/>
                          </a:rPr>
                          <m:t>𝑖𝑛𝑐𝑜𝑚𝑒</m:t>
                        </m:r>
                        <m:r>
                          <a:rPr lang="en-US" sz="2200" i="1">
                            <a:solidFill>
                              <a:schemeClr val="tx1">
                                <a:lumMod val="95000"/>
                                <a:lumOff val="5000"/>
                              </a:schemeClr>
                            </a:solidFill>
                            <a:latin typeface="Cambria Math"/>
                          </a:rPr>
                          <m:t>)</m:t>
                        </m:r>
                      </m:den>
                    </m:f>
                  </m:oMath>
                </a14:m>
                <a:r>
                  <a:rPr lang="en-US" sz="2400" dirty="0">
                    <a:solidFill>
                      <a:schemeClr val="tx1">
                        <a:lumMod val="95000"/>
                        <a:lumOff val="5000"/>
                      </a:schemeClr>
                    </a:solidFill>
                  </a:rPr>
                  <a:t>.</a:t>
                </a:r>
              </a:p>
              <a:p>
                <a:pPr marL="0" indent="0">
                  <a:buNone/>
                </a:pPr>
                <a:endParaRPr lang="en-US" sz="2400" dirty="0">
                  <a:solidFill>
                    <a:schemeClr val="tx1">
                      <a:lumMod val="95000"/>
                      <a:lumOff val="5000"/>
                    </a:schemeClr>
                  </a:solidFill>
                </a:endParaRPr>
              </a:p>
              <a:p>
                <a:pPr>
                  <a:buFont typeface="Wingdings" panose="05000000000000000000" pitchFamily="2" charset="2"/>
                  <a:buChar char="q"/>
                </a:pPr>
                <a:r>
                  <a:rPr lang="en-US" sz="2600" dirty="0"/>
                  <a:t>  Interpretation of estimated regression coefficients. For example,</a:t>
                </a:r>
              </a:p>
              <a:p>
                <a:pPr marL="0" indent="0">
                  <a:buNone/>
                </a:pPr>
                <a:endParaRPr lang="en-US" sz="1200" dirty="0"/>
              </a:p>
              <a:p>
                <a:pPr indent="58738">
                  <a:buFont typeface="Wingdings" panose="05000000000000000000" pitchFamily="2" charset="2"/>
                  <a:buChar char="§"/>
                </a:pPr>
                <a:r>
                  <a:rPr lang="en-US" sz="2200" dirty="0">
                    <a:latin typeface="Segoe UI"/>
                    <a:cs typeface="Segoe UI"/>
                  </a:rPr>
                  <a:t>  </a:t>
                </a:r>
                <a:r>
                  <a:rPr lang="en-US" sz="2200" dirty="0"/>
                  <a:t>As the LTV ratio increases by one percent, the estimated odds in favor of default </a:t>
                </a:r>
              </a:p>
              <a:p>
                <a:pPr indent="0">
                  <a:buNone/>
                </a:pPr>
                <a:r>
                  <a:rPr lang="en-US" sz="2200" dirty="0"/>
                  <a:t>    increase  by </a:t>
                </a:r>
                <a:r>
                  <a:rPr lang="en-US" sz="2200" b="0" dirty="0"/>
                  <a:t>(</a:t>
                </a:r>
                <a14:m>
                  <m:oMath xmlns:m="http://schemas.openxmlformats.org/officeDocument/2006/math">
                    <m:r>
                      <m:rPr>
                        <m:sty m:val="p"/>
                      </m:rPr>
                      <a:rPr lang="en-US" sz="2200" b="0" i="0" smtClean="0">
                        <a:latin typeface="Cambria Math"/>
                      </a:rPr>
                      <m:t>exp</m:t>
                    </m:r>
                    <m:r>
                      <a:rPr lang="en-US" sz="2200" b="0" i="1" smtClean="0">
                        <a:latin typeface="Cambria Math"/>
                      </a:rPr>
                      <m:t>⁡</m:t>
                    </m:r>
                    <m:r>
                      <a:rPr lang="en-US" sz="2200" b="0" i="1" smtClean="0">
                        <a:latin typeface="Cambria Math" panose="02040503050406030204" pitchFamily="18" charset="0"/>
                      </a:rPr>
                      <m:t>(</m:t>
                    </m:r>
                    <m:r>
                      <a:rPr lang="en-US" sz="2200" b="0" i="1" smtClean="0">
                        <a:latin typeface="Cambria Math"/>
                      </a:rPr>
                      <m:t>0.1059</m:t>
                    </m:r>
                    <m:r>
                      <a:rPr lang="en-US" sz="2200" b="0" i="1" smtClean="0">
                        <a:latin typeface="Cambria Math" panose="02040503050406030204" pitchFamily="18" charset="0"/>
                      </a:rPr>
                      <m:t>)</m:t>
                    </m:r>
                    <m:r>
                      <a:rPr lang="en-US" sz="2200" b="0" i="1" smtClean="0">
                        <a:latin typeface="Cambria Math"/>
                      </a:rPr>
                      <m:t>−1)</m:t>
                    </m:r>
                    <m:r>
                      <a:rPr lang="en-US" sz="2200" i="1">
                        <a:latin typeface="Cambria Math"/>
                        <a:ea typeface="Cambria Math" panose="02040503050406030204" pitchFamily="18" charset="0"/>
                      </a:rPr>
                      <m:t>∙</m:t>
                    </m:r>
                    <m:r>
                      <a:rPr lang="en-US" sz="2200" i="1">
                        <a:latin typeface="Cambria Math"/>
                      </a:rPr>
                      <m:t>100%=</m:t>
                    </m:r>
                    <m:r>
                      <a:rPr lang="en-US" sz="2200" b="0" i="1" smtClean="0">
                        <a:latin typeface="Cambria Math"/>
                      </a:rPr>
                      <m:t>11.17</m:t>
                    </m:r>
                    <m:r>
                      <a:rPr lang="en-US" sz="2200" i="1">
                        <a:latin typeface="Cambria Math"/>
                      </a:rPr>
                      <m:t>%</m:t>
                    </m:r>
                  </m:oMath>
                </a14:m>
                <a:r>
                  <a:rPr lang="en-US" sz="2200" dirty="0"/>
                  <a:t> .</a:t>
                </a:r>
              </a:p>
              <a:p>
                <a:pPr indent="58738">
                  <a:buFont typeface="Wingdings" panose="05000000000000000000" pitchFamily="2" charset="2"/>
                  <a:buChar char="§"/>
                </a:pPr>
                <a:r>
                  <a:rPr lang="en-US" sz="2200" dirty="0">
                    <a:latin typeface="Segoe UI"/>
                    <a:ea typeface="Segoe UI"/>
                    <a:cs typeface="Segoe UI"/>
                  </a:rPr>
                  <a:t>  </a:t>
                </a:r>
                <a:r>
                  <a:rPr lang="en-US" sz="2200" dirty="0"/>
                  <a:t>For people with low income, the estimated odds in favor of default are </a:t>
                </a:r>
              </a:p>
              <a:p>
                <a:pPr marL="0" indent="0">
                  <a:buNone/>
                </a:pPr>
                <a:r>
                  <a:rPr lang="en-US" sz="2200" b="0" dirty="0"/>
                  <a:t>        </a:t>
                </a:r>
                <a14:m>
                  <m:oMath xmlns:m="http://schemas.openxmlformats.org/officeDocument/2006/math">
                    <m:r>
                      <m:rPr>
                        <m:sty m:val="p"/>
                      </m:rPr>
                      <a:rPr lang="en-US" sz="2200" b="0" i="0" smtClean="0">
                        <a:latin typeface="Cambria Math"/>
                      </a:rPr>
                      <m:t>exp</m:t>
                    </m:r>
                    <m:r>
                      <a:rPr lang="en-US" sz="2200" b="0" i="1" smtClean="0">
                        <a:latin typeface="Cambria Math"/>
                      </a:rPr>
                      <m:t>⁡</m:t>
                    </m:r>
                    <m:r>
                      <a:rPr lang="en-US" sz="2200" b="0" i="1" smtClean="0">
                        <a:latin typeface="Cambria Math" panose="02040503050406030204" pitchFamily="18" charset="0"/>
                      </a:rPr>
                      <m:t>(</m:t>
                    </m:r>
                    <m:r>
                      <a:rPr lang="en-US" sz="2200" b="0" i="1" smtClean="0">
                        <a:latin typeface="Cambria Math"/>
                      </a:rPr>
                      <m:t>1.1162</m:t>
                    </m:r>
                    <m:r>
                      <a:rPr lang="en-US" sz="2200" b="0" i="1" smtClean="0">
                        <a:latin typeface="Cambria Math" panose="02040503050406030204" pitchFamily="18" charset="0"/>
                      </a:rPr>
                      <m:t>)</m:t>
                    </m:r>
                    <m:r>
                      <a:rPr lang="en-US" sz="2200" b="0" i="1" smtClean="0">
                        <a:latin typeface="Cambria Math"/>
                        <a:ea typeface="Cambria Math"/>
                      </a:rPr>
                      <m:t>∙</m:t>
                    </m:r>
                    <m:r>
                      <a:rPr lang="en-US" sz="2200" i="1">
                        <a:latin typeface="Cambria Math"/>
                      </a:rPr>
                      <m:t>100%=</m:t>
                    </m:r>
                    <m:r>
                      <a:rPr lang="en-US" sz="2200" b="0" i="1" smtClean="0">
                        <a:latin typeface="Cambria Math"/>
                      </a:rPr>
                      <m:t>305.32</m:t>
                    </m:r>
                    <m:r>
                      <a:rPr lang="en-US" sz="2200" i="1">
                        <a:latin typeface="Cambria Math"/>
                      </a:rPr>
                      <m:t>%</m:t>
                    </m:r>
                    <m:r>
                      <a:rPr lang="en-US" sz="2200" b="0" i="1" smtClean="0">
                        <a:latin typeface="Cambria Math"/>
                      </a:rPr>
                      <m:t> </m:t>
                    </m:r>
                  </m:oMath>
                </a14:m>
                <a:r>
                  <a:rPr lang="en-US" sz="2200" dirty="0"/>
                  <a:t> of those for people with high income.</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p:txBody>
          </p:sp>
        </mc:Choice>
        <mc:Fallback xmlns="">
          <p:sp>
            <p:nvSpPr>
              <p:cNvPr id="3" name="Content Placeholder 2">
                <a:extLst>
                  <a:ext uri="{FF2B5EF4-FFF2-40B4-BE49-F238E27FC236}">
                    <a16:creationId xmlns:a16="http://schemas.microsoft.com/office/drawing/2014/main" id="{019E71EA-C0CD-452C-8483-A0E0F9FAE2BD}"/>
                  </a:ext>
                </a:extLst>
              </p:cNvPr>
              <p:cNvSpPr>
                <a:spLocks noGrp="1" noRot="1" noChangeAspect="1" noMove="1" noResize="1" noEditPoints="1" noAdjustHandles="1" noChangeArrowheads="1" noChangeShapeType="1" noTextEdit="1"/>
              </p:cNvSpPr>
              <p:nvPr>
                <p:ph idx="1"/>
              </p:nvPr>
            </p:nvSpPr>
            <p:spPr>
              <a:xfrm>
                <a:off x="731520" y="1013428"/>
                <a:ext cx="10802112" cy="5134389"/>
              </a:xfrm>
              <a:blipFill>
                <a:blip r:embed="rId2"/>
                <a:stretch>
                  <a:fillRect l="-847" t="-17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252579" y="6009441"/>
            <a:ext cx="503830" cy="365125"/>
          </a:xfrm>
        </p:spPr>
        <p:txBody>
          <a:bodyPr/>
          <a:lstStyle/>
          <a:p>
            <a:fld id="{3A98EE3D-8CD1-4C3F-BD1C-C98C9596463C}" type="slidenum">
              <a:rPr lang="en-US" sz="1800" smtClean="0">
                <a:solidFill>
                  <a:srgbClr val="00B0F0"/>
                </a:solidFill>
              </a:rPr>
              <a:t>42</a:t>
            </a:fld>
            <a:endParaRPr lang="en-US" sz="1800" dirty="0">
              <a:solidFill>
                <a:srgbClr val="00B0F0"/>
              </a:solidFill>
            </a:endParaRPr>
          </a:p>
        </p:txBody>
      </p:sp>
      <p:sp>
        <p:nvSpPr>
          <p:cNvPr id="5" name="Title 1">
            <a:extLst>
              <a:ext uri="{FF2B5EF4-FFF2-40B4-BE49-F238E27FC236}">
                <a16:creationId xmlns:a16="http://schemas.microsoft.com/office/drawing/2014/main" id="{720DB60B-D44E-469C-B487-1D30FF664CFE}"/>
              </a:ext>
            </a:extLst>
          </p:cNvPr>
          <p:cNvSpPr txBox="1">
            <a:spLocks/>
          </p:cNvSpPr>
          <p:nvPr/>
        </p:nvSpPr>
        <p:spPr>
          <a:xfrm>
            <a:off x="1102302" y="219456"/>
            <a:ext cx="10028994" cy="749785"/>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BINARY LOGISTIC REGRESSION MODEL: exercise solution (cont.)</a:t>
            </a:r>
          </a:p>
        </p:txBody>
      </p:sp>
    </p:spTree>
    <p:extLst>
      <p:ext uri="{BB962C8B-B14F-4D97-AF65-F5344CB8AC3E}">
        <p14:creationId xmlns:p14="http://schemas.microsoft.com/office/powerpoint/2010/main" val="2301241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E71EA-C0CD-452C-8483-A0E0F9FAE2BD}"/>
                  </a:ext>
                </a:extLst>
              </p:cNvPr>
              <p:cNvSpPr>
                <a:spLocks noGrp="1"/>
              </p:cNvSpPr>
              <p:nvPr>
                <p:ph idx="1"/>
              </p:nvPr>
            </p:nvSpPr>
            <p:spPr>
              <a:xfrm>
                <a:off x="799759" y="1020252"/>
                <a:ext cx="10802112" cy="5134389"/>
              </a:xfrm>
            </p:spPr>
            <p:txBody>
              <a:bodyPr>
                <a:noAutofit/>
              </a:bodyPr>
              <a:lstStyle/>
              <a:p>
                <a:pPr marL="0" indent="0" algn="ctr">
                  <a:buNone/>
                </a:pPr>
                <a:r>
                  <a:rPr lang="en-US" sz="1800" dirty="0">
                    <a:solidFill>
                      <a:schemeClr val="tx1">
                        <a:lumMod val="95000"/>
                        <a:lumOff val="5000"/>
                      </a:schemeClr>
                    </a:solidFill>
                  </a:rPr>
                  <a:t> </a:t>
                </a:r>
                <a14:m>
                  <m:oMath xmlns:m="http://schemas.openxmlformats.org/officeDocument/2006/math">
                    <m:acc>
                      <m:accPr>
                        <m:chr m:val="̂"/>
                        <m:ctrlPr>
                          <a:rPr lang="en-US" sz="1800" i="1">
                            <a:solidFill>
                              <a:schemeClr val="tx1">
                                <a:lumMod val="95000"/>
                                <a:lumOff val="5000"/>
                              </a:schemeClr>
                            </a:solidFill>
                            <a:latin typeface="Cambria Math" panose="02040503050406030204" pitchFamily="18" charset="0"/>
                          </a:rPr>
                        </m:ctrlPr>
                      </m:accPr>
                      <m:e>
                        <m:r>
                          <a:rPr lang="en-US" sz="1800" i="1">
                            <a:solidFill>
                              <a:schemeClr val="tx1">
                                <a:lumMod val="95000"/>
                                <a:lumOff val="5000"/>
                              </a:schemeClr>
                            </a:solidFill>
                            <a:latin typeface="Cambria Math" panose="02040503050406030204" pitchFamily="18" charset="0"/>
                          </a:rPr>
                          <m:t>𝑃</m:t>
                        </m:r>
                      </m:e>
                    </m:acc>
                    <m:r>
                      <a:rPr lang="en-US" sz="1800" i="1">
                        <a:solidFill>
                          <a:schemeClr val="tx1">
                            <a:lumMod val="95000"/>
                            <a:lumOff val="5000"/>
                          </a:schemeClr>
                        </a:solidFill>
                        <a:latin typeface="Cambria Math"/>
                      </a:rPr>
                      <m:t>(</m:t>
                    </m:r>
                    <m:r>
                      <a:rPr lang="en-US" sz="1800" i="1">
                        <a:solidFill>
                          <a:schemeClr val="tx1">
                            <a:lumMod val="95000"/>
                            <a:lumOff val="5000"/>
                          </a:schemeClr>
                        </a:solidFill>
                        <a:latin typeface="Cambria Math"/>
                      </a:rPr>
                      <m:t>𝑑𝑒𝑓𝑎𝑢𝑙𝑡</m:t>
                    </m:r>
                    <m:r>
                      <a:rPr lang="en-US" sz="1800" i="1">
                        <a:solidFill>
                          <a:schemeClr val="tx1">
                            <a:lumMod val="95000"/>
                            <a:lumOff val="5000"/>
                          </a:schemeClr>
                        </a:solidFill>
                        <a:latin typeface="Cambria Math" panose="02040503050406030204" pitchFamily="18" charset="0"/>
                      </a:rPr>
                      <m:t>)=</m:t>
                    </m:r>
                    <m:f>
                      <m:fPr>
                        <m:ctrlPr>
                          <a:rPr lang="en-US" sz="1800" i="1">
                            <a:solidFill>
                              <a:schemeClr val="tx1">
                                <a:lumMod val="95000"/>
                                <a:lumOff val="5000"/>
                              </a:schemeClr>
                            </a:solidFill>
                            <a:latin typeface="Cambria Math" panose="02040503050406030204" pitchFamily="18" charset="0"/>
                          </a:rPr>
                        </m:ctrlPr>
                      </m:fPr>
                      <m:num>
                        <m:r>
                          <a:rPr lang="en-US" sz="1800" b="0" i="1" smtClean="0">
                            <a:solidFill>
                              <a:schemeClr val="tx1">
                                <a:lumMod val="95000"/>
                                <a:lumOff val="5000"/>
                              </a:schemeClr>
                            </a:solidFill>
                            <a:latin typeface="Cambria Math" panose="02040503050406030204" pitchFamily="18" charset="0"/>
                          </a:rPr>
                          <m:t>𝑒</m:t>
                        </m:r>
                        <m:r>
                          <a:rPr lang="en-US" sz="1800" i="1">
                            <a:solidFill>
                              <a:schemeClr val="tx1">
                                <a:lumMod val="95000"/>
                                <a:lumOff val="5000"/>
                              </a:schemeClr>
                            </a:solidFill>
                            <a:latin typeface="Cambria Math" panose="02040503050406030204" pitchFamily="18" charset="0"/>
                          </a:rPr>
                          <m:t>𝑥𝑝</m:t>
                        </m:r>
                        <m:r>
                          <a:rPr lang="en-US" sz="1800" i="1">
                            <a:solidFill>
                              <a:schemeClr val="tx1">
                                <a:lumMod val="95000"/>
                                <a:lumOff val="5000"/>
                              </a:schemeClr>
                            </a:solidFill>
                            <a:latin typeface="Cambria Math" panose="02040503050406030204" pitchFamily="18" charset="0"/>
                          </a:rPr>
                          <m:t>(−3.0087+0.1059∙</m:t>
                        </m:r>
                        <m:r>
                          <a:rPr lang="en-US" sz="1800" i="1">
                            <a:solidFill>
                              <a:schemeClr val="tx1">
                                <a:lumMod val="95000"/>
                                <a:lumOff val="5000"/>
                              </a:schemeClr>
                            </a:solidFill>
                            <a:latin typeface="Cambria Math"/>
                          </a:rPr>
                          <m:t>𝐿𝑇𝑉</m:t>
                        </m:r>
                        <m:r>
                          <a:rPr lang="en-US" sz="1800" i="1">
                            <a:solidFill>
                              <a:schemeClr val="tx1">
                                <a:lumMod val="95000"/>
                                <a:lumOff val="5000"/>
                              </a:schemeClr>
                            </a:solidFill>
                            <a:latin typeface="Cambria Math"/>
                          </a:rPr>
                          <m:t>−0.1616∙</m:t>
                        </m:r>
                        <m:r>
                          <a:rPr lang="en-US" sz="1800" i="1">
                            <a:solidFill>
                              <a:schemeClr val="tx1">
                                <a:lumMod val="95000"/>
                                <a:lumOff val="5000"/>
                              </a:schemeClr>
                            </a:solidFill>
                            <a:latin typeface="Cambria Math"/>
                          </a:rPr>
                          <m:t>𝑎𝑔𝑒</m:t>
                        </m:r>
                        <m:r>
                          <a:rPr lang="en-US" sz="1800" i="1">
                            <a:solidFill>
                              <a:schemeClr val="tx1">
                                <a:lumMod val="95000"/>
                                <a:lumOff val="5000"/>
                              </a:schemeClr>
                            </a:solidFill>
                            <a:latin typeface="Cambria Math"/>
                          </a:rPr>
                          <m:t>+1.1162∙</m:t>
                        </m:r>
                        <m:r>
                          <a:rPr lang="en-US" sz="1800" i="1">
                            <a:solidFill>
                              <a:schemeClr val="tx1">
                                <a:lumMod val="95000"/>
                                <a:lumOff val="5000"/>
                              </a:schemeClr>
                            </a:solidFill>
                            <a:latin typeface="Cambria Math"/>
                          </a:rPr>
                          <m:t>𝑙𝑜𝑤</m:t>
                        </m:r>
                        <m:r>
                          <a:rPr lang="en-US" sz="1800" i="1">
                            <a:solidFill>
                              <a:schemeClr val="tx1">
                                <a:lumMod val="95000"/>
                                <a:lumOff val="5000"/>
                              </a:schemeClr>
                            </a:solidFill>
                            <a:latin typeface="Cambria Math"/>
                          </a:rPr>
                          <m:t>_</m:t>
                        </m:r>
                        <m:r>
                          <a:rPr lang="en-US" sz="1800" i="1">
                            <a:solidFill>
                              <a:schemeClr val="tx1">
                                <a:lumMod val="95000"/>
                                <a:lumOff val="5000"/>
                              </a:schemeClr>
                            </a:solidFill>
                            <a:latin typeface="Cambria Math"/>
                          </a:rPr>
                          <m:t>𝑖𝑛𝑐𝑜𝑚𝑒</m:t>
                        </m:r>
                        <m:r>
                          <a:rPr lang="en-US" sz="1800" i="1">
                            <a:solidFill>
                              <a:schemeClr val="tx1">
                                <a:lumMod val="95000"/>
                                <a:lumOff val="5000"/>
                              </a:schemeClr>
                            </a:solidFill>
                            <a:latin typeface="Cambria Math" panose="02040503050406030204" pitchFamily="18" charset="0"/>
                          </a:rPr>
                          <m:t>)</m:t>
                        </m:r>
                      </m:num>
                      <m:den>
                        <m:r>
                          <a:rPr lang="en-US" sz="1800" i="1">
                            <a:solidFill>
                              <a:schemeClr val="tx1">
                                <a:lumMod val="95000"/>
                                <a:lumOff val="5000"/>
                              </a:schemeClr>
                            </a:solidFill>
                            <a:latin typeface="Cambria Math" panose="02040503050406030204" pitchFamily="18" charset="0"/>
                          </a:rPr>
                          <m:t>1+</m:t>
                        </m:r>
                        <m:r>
                          <a:rPr lang="en-US" sz="1800" b="0" i="1" smtClean="0">
                            <a:solidFill>
                              <a:schemeClr val="tx1">
                                <a:lumMod val="95000"/>
                                <a:lumOff val="5000"/>
                              </a:schemeClr>
                            </a:solidFill>
                            <a:latin typeface="Cambria Math" panose="02040503050406030204" pitchFamily="18" charset="0"/>
                          </a:rPr>
                          <m:t>𝑒</m:t>
                        </m:r>
                        <m:r>
                          <a:rPr lang="en-US" sz="1800" i="1">
                            <a:solidFill>
                              <a:schemeClr val="tx1">
                                <a:lumMod val="95000"/>
                                <a:lumOff val="5000"/>
                              </a:schemeClr>
                            </a:solidFill>
                            <a:latin typeface="Cambria Math" panose="02040503050406030204" pitchFamily="18" charset="0"/>
                          </a:rPr>
                          <m:t>𝑥𝑝</m:t>
                        </m:r>
                        <m:r>
                          <a:rPr lang="en-US" sz="1800" i="1">
                            <a:solidFill>
                              <a:schemeClr val="tx1">
                                <a:lumMod val="95000"/>
                                <a:lumOff val="5000"/>
                              </a:schemeClr>
                            </a:solidFill>
                            <a:latin typeface="Cambria Math" panose="02040503050406030204" pitchFamily="18" charset="0"/>
                          </a:rPr>
                          <m:t>(−3.0087+0.1059∙</m:t>
                        </m:r>
                        <m:r>
                          <a:rPr lang="en-US" sz="1800" i="1">
                            <a:solidFill>
                              <a:schemeClr val="tx1">
                                <a:lumMod val="95000"/>
                                <a:lumOff val="5000"/>
                              </a:schemeClr>
                            </a:solidFill>
                            <a:latin typeface="Cambria Math"/>
                          </a:rPr>
                          <m:t>𝐿𝑇𝑉</m:t>
                        </m:r>
                        <m:r>
                          <a:rPr lang="en-US" sz="1800" i="1">
                            <a:solidFill>
                              <a:schemeClr val="tx1">
                                <a:lumMod val="95000"/>
                                <a:lumOff val="5000"/>
                              </a:schemeClr>
                            </a:solidFill>
                            <a:latin typeface="Cambria Math"/>
                          </a:rPr>
                          <m:t>−0.1616∙</m:t>
                        </m:r>
                        <m:r>
                          <a:rPr lang="en-US" sz="1800" i="1">
                            <a:solidFill>
                              <a:schemeClr val="tx1">
                                <a:lumMod val="95000"/>
                                <a:lumOff val="5000"/>
                              </a:schemeClr>
                            </a:solidFill>
                            <a:latin typeface="Cambria Math"/>
                          </a:rPr>
                          <m:t>𝑎𝑔𝑒</m:t>
                        </m:r>
                        <m:r>
                          <a:rPr lang="en-US" sz="1800" i="1">
                            <a:solidFill>
                              <a:schemeClr val="tx1">
                                <a:lumMod val="95000"/>
                                <a:lumOff val="5000"/>
                              </a:schemeClr>
                            </a:solidFill>
                            <a:latin typeface="Cambria Math"/>
                          </a:rPr>
                          <m:t>+1.1162∙</m:t>
                        </m:r>
                        <m:r>
                          <a:rPr lang="en-US" sz="1800" i="1">
                            <a:solidFill>
                              <a:schemeClr val="tx1">
                                <a:lumMod val="95000"/>
                                <a:lumOff val="5000"/>
                              </a:schemeClr>
                            </a:solidFill>
                            <a:latin typeface="Cambria Math"/>
                          </a:rPr>
                          <m:t>𝑙𝑜𝑤</m:t>
                        </m:r>
                        <m:r>
                          <a:rPr lang="en-US" sz="1800" i="1">
                            <a:solidFill>
                              <a:schemeClr val="tx1">
                                <a:lumMod val="95000"/>
                                <a:lumOff val="5000"/>
                              </a:schemeClr>
                            </a:solidFill>
                            <a:latin typeface="Cambria Math"/>
                          </a:rPr>
                          <m:t>_</m:t>
                        </m:r>
                        <m:r>
                          <a:rPr lang="en-US" sz="1800" i="1">
                            <a:solidFill>
                              <a:schemeClr val="tx1">
                                <a:lumMod val="95000"/>
                                <a:lumOff val="5000"/>
                              </a:schemeClr>
                            </a:solidFill>
                            <a:latin typeface="Cambria Math"/>
                          </a:rPr>
                          <m:t>𝑖𝑛𝑐𝑜𝑚𝑒</m:t>
                        </m:r>
                        <m:r>
                          <a:rPr lang="en-US" sz="1800" i="1">
                            <a:solidFill>
                              <a:schemeClr val="tx1">
                                <a:lumMod val="95000"/>
                                <a:lumOff val="5000"/>
                              </a:schemeClr>
                            </a:solidFill>
                            <a:latin typeface="Cambria Math"/>
                          </a:rPr>
                          <m:t>)</m:t>
                        </m:r>
                      </m:den>
                    </m:f>
                  </m:oMath>
                </a14:m>
                <a:endParaRPr lang="en-US" sz="1800" dirty="0"/>
              </a:p>
              <a:p>
                <a:pPr marL="0" indent="0" algn="ctr">
                  <a:buNone/>
                </a:pPr>
                <a:endParaRPr lang="en-US" sz="1800" dirty="0"/>
              </a:p>
              <a:p>
                <a:pPr>
                  <a:buFont typeface="Wingdings" panose="05000000000000000000" pitchFamily="2" charset="2"/>
                  <a:buChar char="q"/>
                </a:pPr>
                <a:r>
                  <a:rPr lang="en-US" sz="2600" dirty="0"/>
                  <a:t>  Find predicted probability of loan default if LTV ratio is 50%, and the borrower is a 50-year old men with a high income.</a:t>
                </a:r>
                <a:endParaRPr lang="en-US" sz="1200" dirty="0"/>
              </a:p>
              <a:p>
                <a:pPr marL="0" indent="0">
                  <a:buNone/>
                </a:pPr>
                <a:endParaRPr lang="en-US" sz="1200" dirty="0"/>
              </a:p>
              <a:p>
                <a:pPr marL="0" indent="0">
                  <a:buNone/>
                </a:pPr>
                <a:r>
                  <a:rPr lang="en-US" sz="2400" dirty="0">
                    <a:solidFill>
                      <a:schemeClr val="tx1">
                        <a:lumMod val="95000"/>
                        <a:lumOff val="5000"/>
                      </a:schemeClr>
                    </a:solidFill>
                  </a:rPr>
                  <a:t>       </a:t>
                </a:r>
                <a14:m>
                  <m:oMath xmlns:m="http://schemas.openxmlformats.org/officeDocument/2006/math">
                    <m:sSup>
                      <m:sSupPr>
                        <m:ctrlPr>
                          <a:rPr lang="en-US" sz="2400" i="1" smtClean="0">
                            <a:solidFill>
                              <a:schemeClr val="tx1">
                                <a:lumMod val="95000"/>
                                <a:lumOff val="5000"/>
                              </a:schemeClr>
                            </a:solidFill>
                            <a:latin typeface="Cambria Math" panose="02040503050406030204" pitchFamily="18" charset="0"/>
                          </a:rPr>
                        </m:ctrlPr>
                      </m:sSupPr>
                      <m:e>
                        <m:r>
                          <a:rPr lang="en-US" sz="2400" b="0" i="1" smtClean="0">
                            <a:solidFill>
                              <a:schemeClr val="tx1">
                                <a:lumMod val="95000"/>
                                <a:lumOff val="5000"/>
                              </a:schemeClr>
                            </a:solidFill>
                            <a:latin typeface="Cambria Math"/>
                          </a:rPr>
                          <m:t>𝑃</m:t>
                        </m:r>
                      </m:e>
                      <m:sup>
                        <m:r>
                          <a:rPr lang="en-US" sz="2400" b="0" i="1" smtClean="0">
                            <a:solidFill>
                              <a:schemeClr val="tx1">
                                <a:lumMod val="95000"/>
                                <a:lumOff val="5000"/>
                              </a:schemeClr>
                            </a:solidFill>
                            <a:latin typeface="Cambria Math"/>
                          </a:rPr>
                          <m:t>0</m:t>
                        </m:r>
                      </m:sup>
                    </m:sSup>
                    <m:r>
                      <a:rPr lang="en-US" sz="2400" i="1">
                        <a:solidFill>
                          <a:schemeClr val="tx1">
                            <a:lumMod val="95000"/>
                            <a:lumOff val="5000"/>
                          </a:schemeClr>
                        </a:solidFill>
                        <a:latin typeface="Cambria Math"/>
                      </a:rPr>
                      <m:t>(</m:t>
                    </m:r>
                    <m:r>
                      <a:rPr lang="en-US" sz="2400" b="0" i="1" smtClean="0">
                        <a:solidFill>
                          <a:schemeClr val="tx1">
                            <a:lumMod val="95000"/>
                            <a:lumOff val="5000"/>
                          </a:schemeClr>
                        </a:solidFill>
                        <a:latin typeface="Cambria Math"/>
                      </a:rPr>
                      <m:t>𝑑𝑒𝑓𝑎𝑢𝑙𝑡</m:t>
                    </m:r>
                    <m:r>
                      <a:rPr lang="en-US" sz="2400" i="1">
                        <a:solidFill>
                          <a:schemeClr val="tx1">
                            <a:lumMod val="95000"/>
                            <a:lumOff val="5000"/>
                          </a:schemeClr>
                        </a:solidFill>
                        <a:latin typeface="Cambria Math" panose="02040503050406030204" pitchFamily="18" charset="0"/>
                      </a:rPr>
                      <m:t>)=</m:t>
                    </m:r>
                    <m:f>
                      <m:fPr>
                        <m:ctrlPr>
                          <a:rPr lang="en-US" sz="2400" i="1">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𝑒</m:t>
                        </m:r>
                        <m:r>
                          <a:rPr lang="en-US" sz="2400" i="1">
                            <a:solidFill>
                              <a:schemeClr val="tx1">
                                <a:lumMod val="95000"/>
                                <a:lumOff val="5000"/>
                              </a:schemeClr>
                            </a:solidFill>
                            <a:latin typeface="Cambria Math" panose="02040503050406030204" pitchFamily="18" charset="0"/>
                          </a:rPr>
                          <m:t>𝑥𝑝</m:t>
                        </m:r>
                        <m:d>
                          <m:dPr>
                            <m:ctrlPr>
                              <a:rPr lang="en-US" sz="2400" i="1">
                                <a:solidFill>
                                  <a:schemeClr val="tx1">
                                    <a:lumMod val="95000"/>
                                    <a:lumOff val="5000"/>
                                  </a:schemeClr>
                                </a:solidFill>
                                <a:latin typeface="Cambria Math" panose="02040503050406030204" pitchFamily="18" charset="0"/>
                              </a:rPr>
                            </m:ctrlPr>
                          </m:dPr>
                          <m:e>
                            <m:r>
                              <a:rPr lang="en-US" sz="2400" i="1">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a:rPr>
                              <m:t>3.0087</m:t>
                            </m:r>
                            <m:r>
                              <a:rPr lang="en-US" sz="2400" i="1">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a:rPr>
                              <m:t>0.1059</m:t>
                            </m:r>
                            <m:r>
                              <a:rPr lang="en-US" sz="2400" i="1">
                                <a:solidFill>
                                  <a:schemeClr val="tx1">
                                    <a:lumMod val="95000"/>
                                    <a:lumOff val="5000"/>
                                  </a:schemeClr>
                                </a:solidFill>
                                <a:latin typeface="Cambria Math"/>
                                <a:ea typeface="Cambria Math" panose="02040503050406030204" pitchFamily="18" charset="0"/>
                              </a:rPr>
                              <m:t>∙</m:t>
                            </m:r>
                            <m:r>
                              <a:rPr lang="en-US" sz="2400" b="0" i="1" smtClean="0">
                                <a:solidFill>
                                  <a:schemeClr val="tx1">
                                    <a:lumMod val="95000"/>
                                    <a:lumOff val="5000"/>
                                  </a:schemeClr>
                                </a:solidFill>
                                <a:latin typeface="Cambria Math"/>
                              </a:rPr>
                              <m:t>50−0.1616</m:t>
                            </m:r>
                            <m:r>
                              <a:rPr lang="en-US" sz="2400" b="0"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400" b="0" i="1" smtClean="0">
                                <a:solidFill>
                                  <a:schemeClr val="tx1">
                                    <a:lumMod val="95000"/>
                                    <a:lumOff val="5000"/>
                                  </a:schemeClr>
                                </a:solidFill>
                                <a:latin typeface="Cambria Math"/>
                              </a:rPr>
                              <m:t>50</m:t>
                            </m:r>
                          </m:e>
                        </m:d>
                      </m:num>
                      <m:den>
                        <m:r>
                          <a:rPr lang="en-US" sz="2400" i="1">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𝑒</m:t>
                        </m:r>
                        <m:r>
                          <a:rPr lang="en-US" sz="2400" i="1">
                            <a:solidFill>
                              <a:schemeClr val="tx1">
                                <a:lumMod val="95000"/>
                                <a:lumOff val="5000"/>
                              </a:schemeClr>
                            </a:solidFill>
                            <a:latin typeface="Cambria Math" panose="02040503050406030204" pitchFamily="18" charset="0"/>
                          </a:rPr>
                          <m:t>𝑥𝑝</m:t>
                        </m:r>
                        <m:d>
                          <m:dPr>
                            <m:ctrlPr>
                              <a:rPr lang="en-US" sz="2400" i="1">
                                <a:solidFill>
                                  <a:schemeClr val="tx1">
                                    <a:lumMod val="95000"/>
                                    <a:lumOff val="5000"/>
                                  </a:schemeClr>
                                </a:solidFill>
                                <a:latin typeface="Cambria Math" panose="02040503050406030204" pitchFamily="18" charset="0"/>
                              </a:rPr>
                            </m:ctrlPr>
                          </m:dPr>
                          <m:e>
                            <m:r>
                              <a:rPr lang="en-US" sz="2400" b="0" i="1" smtClean="0">
                                <a:solidFill>
                                  <a:schemeClr val="tx1">
                                    <a:lumMod val="95000"/>
                                    <a:lumOff val="5000"/>
                                  </a:schemeClr>
                                </a:solidFill>
                                <a:latin typeface="Cambria Math"/>
                              </a:rPr>
                              <m:t>−</m:t>
                            </m:r>
                            <m:r>
                              <a:rPr lang="en-US" sz="2400" i="1">
                                <a:solidFill>
                                  <a:schemeClr val="tx1">
                                    <a:lumMod val="95000"/>
                                    <a:lumOff val="5000"/>
                                  </a:schemeClr>
                                </a:solidFill>
                                <a:latin typeface="Cambria Math"/>
                              </a:rPr>
                              <m:t>3.0087</m:t>
                            </m:r>
                            <m:r>
                              <a:rPr lang="en-US" sz="2400" i="1">
                                <a:solidFill>
                                  <a:schemeClr val="tx1">
                                    <a:lumMod val="95000"/>
                                    <a:lumOff val="5000"/>
                                  </a:schemeClr>
                                </a:solidFill>
                                <a:latin typeface="Cambria Math" panose="02040503050406030204" pitchFamily="18" charset="0"/>
                              </a:rPr>
                              <m:t>+</m:t>
                            </m:r>
                            <m:r>
                              <a:rPr lang="en-US" sz="2400" i="1">
                                <a:solidFill>
                                  <a:schemeClr val="tx1">
                                    <a:lumMod val="95000"/>
                                    <a:lumOff val="5000"/>
                                  </a:schemeClr>
                                </a:solidFill>
                                <a:latin typeface="Cambria Math"/>
                              </a:rPr>
                              <m:t>0.1059</m:t>
                            </m:r>
                            <m:r>
                              <a:rPr lang="en-US" sz="2400"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400" i="1">
                                <a:solidFill>
                                  <a:schemeClr val="tx1">
                                    <a:lumMod val="95000"/>
                                    <a:lumOff val="5000"/>
                                  </a:schemeClr>
                                </a:solidFill>
                                <a:latin typeface="Cambria Math"/>
                              </a:rPr>
                              <m:t>50−0.1616</m:t>
                            </m:r>
                            <m:r>
                              <a:rPr lang="en-US" sz="2400" i="1" smtClean="0">
                                <a:solidFill>
                                  <a:schemeClr val="tx1">
                                    <a:lumMod val="95000"/>
                                    <a:lumOff val="5000"/>
                                  </a:schemeClr>
                                </a:solidFill>
                                <a:latin typeface="Cambria Math" panose="02040503050406030204" pitchFamily="18" charset="0"/>
                                <a:ea typeface="Cambria Math" panose="02040503050406030204" pitchFamily="18" charset="0"/>
                              </a:rPr>
                              <m:t>∙</m:t>
                            </m:r>
                            <m:r>
                              <a:rPr lang="en-US" sz="2400" i="1">
                                <a:solidFill>
                                  <a:schemeClr val="tx1">
                                    <a:lumMod val="95000"/>
                                    <a:lumOff val="5000"/>
                                  </a:schemeClr>
                                </a:solidFill>
                                <a:latin typeface="Cambria Math"/>
                              </a:rPr>
                              <m:t>50</m:t>
                            </m:r>
                          </m:e>
                        </m:d>
                      </m:den>
                    </m:f>
                    <m:r>
                      <a:rPr lang="en-US" sz="2400" b="0" i="1" dirty="0" smtClean="0">
                        <a:solidFill>
                          <a:schemeClr val="tx1">
                            <a:lumMod val="95000"/>
                            <a:lumOff val="5000"/>
                          </a:schemeClr>
                        </a:solidFill>
                        <a:latin typeface="Cambria Math"/>
                      </a:rPr>
                      <m:t>=0.0030.</m:t>
                    </m:r>
                  </m:oMath>
                </a14:m>
                <a:endParaRPr lang="en-US" sz="2400" dirty="0">
                  <a:solidFill>
                    <a:schemeClr val="tx1">
                      <a:lumMod val="95000"/>
                      <a:lumOff val="5000"/>
                    </a:schemeClr>
                  </a:solidFill>
                </a:endParaRPr>
              </a:p>
              <a:p>
                <a:pPr marL="0" indent="0">
                  <a:buNone/>
                </a:pPr>
                <a:endParaRPr lang="en-US" sz="800" dirty="0">
                  <a:solidFill>
                    <a:schemeClr val="tx1">
                      <a:lumMod val="95000"/>
                      <a:lumOff val="5000"/>
                    </a:schemeClr>
                  </a:solidFill>
                </a:endParaRPr>
              </a:p>
              <a:p>
                <a:pPr marL="0" indent="0">
                  <a:buNone/>
                </a:pPr>
                <a:r>
                  <a:rPr lang="en-US" sz="1600" dirty="0">
                    <a:latin typeface="Courier New" panose="02070309020205020404" pitchFamily="49" charset="0"/>
                    <a:cs typeface="Courier New" panose="02070309020205020404" pitchFamily="49" charset="0"/>
                  </a:rPr>
                  <a:t>  print(predict(</a:t>
                </a:r>
                <a:r>
                  <a:rPr lang="en-US" sz="1600" dirty="0" err="1">
                    <a:latin typeface="Courier New" panose="02070309020205020404" pitchFamily="49" charset="0"/>
                    <a:cs typeface="Courier New" panose="02070309020205020404" pitchFamily="49" charset="0"/>
                  </a:rPr>
                  <a:t>fitted.model.logit</a:t>
                </a:r>
                <a:r>
                  <a:rPr lang="en-US" sz="1600" dirty="0">
                    <a:latin typeface="Courier New" panose="02070309020205020404" pitchFamily="49" charset="0"/>
                    <a:cs typeface="Courier New" panose="02070309020205020404" pitchFamily="49" charset="0"/>
                  </a:rPr>
                  <a:t>, type="response", </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(LTV=50, age=50,     </a:t>
                </a:r>
              </a:p>
              <a:p>
                <a:pPr marL="0" indent="0">
                  <a:buNone/>
                </a:pPr>
                <a:r>
                  <a:rPr lang="en-US" sz="1600" dirty="0">
                    <a:latin typeface="Courier New" panose="02070309020205020404" pitchFamily="49" charset="0"/>
                    <a:cs typeface="Courier New" panose="02070309020205020404" pitchFamily="49" charset="0"/>
                  </a:rPr>
                  <a:t>  income="high")))</a:t>
                </a:r>
              </a:p>
              <a:p>
                <a:pPr marL="0" indent="0">
                  <a:buNone/>
                </a:pPr>
                <a:endParaRPr lang="en-US" sz="1200" dirty="0"/>
              </a:p>
              <a:p>
                <a:pPr marL="0" indent="0">
                  <a:buNone/>
                </a:pPr>
                <a:r>
                  <a:rPr lang="en-US" sz="2400" dirty="0"/>
                  <a:t>     </a:t>
                </a:r>
                <a:r>
                  <a:rPr lang="en-US" sz="2000" dirty="0"/>
                  <a:t>0.00303576</a:t>
                </a:r>
              </a:p>
            </p:txBody>
          </p:sp>
        </mc:Choice>
        <mc:Fallback xmlns="">
          <p:sp>
            <p:nvSpPr>
              <p:cNvPr id="3" name="Content Placeholder 2">
                <a:extLst>
                  <a:ext uri="{FF2B5EF4-FFF2-40B4-BE49-F238E27FC236}">
                    <a16:creationId xmlns:a16="http://schemas.microsoft.com/office/drawing/2014/main" id="{019E71EA-C0CD-452C-8483-A0E0F9FAE2BD}"/>
                  </a:ext>
                </a:extLst>
              </p:cNvPr>
              <p:cNvSpPr>
                <a:spLocks noGrp="1" noRot="1" noChangeAspect="1" noMove="1" noResize="1" noEditPoints="1" noAdjustHandles="1" noChangeArrowheads="1" noChangeShapeType="1" noTextEdit="1"/>
              </p:cNvSpPr>
              <p:nvPr>
                <p:ph idx="1"/>
              </p:nvPr>
            </p:nvSpPr>
            <p:spPr>
              <a:xfrm>
                <a:off x="799759" y="1020252"/>
                <a:ext cx="10802112" cy="5134389"/>
              </a:xfrm>
              <a:blipFill>
                <a:blip r:embed="rId2"/>
                <a:stretch>
                  <a:fillRect l="-8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131296" y="6090218"/>
            <a:ext cx="550050" cy="365125"/>
          </a:xfrm>
        </p:spPr>
        <p:txBody>
          <a:bodyPr/>
          <a:lstStyle/>
          <a:p>
            <a:fld id="{3A98EE3D-8CD1-4C3F-BD1C-C98C9596463C}" type="slidenum">
              <a:rPr lang="en-US" sz="1800" smtClean="0">
                <a:solidFill>
                  <a:srgbClr val="00B0F0"/>
                </a:solidFill>
              </a:rPr>
              <a:t>43</a:t>
            </a:fld>
            <a:endParaRPr lang="en-US" sz="1800" dirty="0">
              <a:solidFill>
                <a:srgbClr val="00B0F0"/>
              </a:solidFill>
            </a:endParaRPr>
          </a:p>
        </p:txBody>
      </p:sp>
      <p:sp>
        <p:nvSpPr>
          <p:cNvPr id="5" name="Title 1">
            <a:extLst>
              <a:ext uri="{FF2B5EF4-FFF2-40B4-BE49-F238E27FC236}">
                <a16:creationId xmlns:a16="http://schemas.microsoft.com/office/drawing/2014/main" id="{720DB60B-D44E-469C-B487-1D30FF664CFE}"/>
              </a:ext>
            </a:extLst>
          </p:cNvPr>
          <p:cNvSpPr txBox="1">
            <a:spLocks/>
          </p:cNvSpPr>
          <p:nvPr/>
        </p:nvSpPr>
        <p:spPr>
          <a:xfrm>
            <a:off x="1102302" y="219456"/>
            <a:ext cx="10028994" cy="749785"/>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BINARY LOGISTIC REGRESSION MODEL: exercise solution (cont.)</a:t>
            </a:r>
          </a:p>
        </p:txBody>
      </p:sp>
    </p:spTree>
    <p:extLst>
      <p:ext uri="{BB962C8B-B14F-4D97-AF65-F5344CB8AC3E}">
        <p14:creationId xmlns:p14="http://schemas.microsoft.com/office/powerpoint/2010/main" val="3856466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2D6A-EB0F-4F67-8847-35AECB8A3F6B}"/>
              </a:ext>
            </a:extLst>
          </p:cNvPr>
          <p:cNvSpPr>
            <a:spLocks noGrp="1"/>
          </p:cNvSpPr>
          <p:nvPr>
            <p:ph type="ctrTitle"/>
          </p:nvPr>
        </p:nvSpPr>
        <p:spPr>
          <a:xfrm>
            <a:off x="832436" y="263394"/>
            <a:ext cx="10527128" cy="1023731"/>
          </a:xfrm>
        </p:spPr>
        <p:txBody>
          <a:bodyPr>
            <a:normAutofit/>
          </a:bodyPr>
          <a:lstStyle/>
          <a:p>
            <a:r>
              <a:rPr lang="en-US" sz="3200" dirty="0">
                <a:solidFill>
                  <a:srgbClr val="00B0F0"/>
                </a:solidFill>
              </a:rPr>
              <a:t>POISSON REGRESSION MODEL: THEORY</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407195" y="1234359"/>
                <a:ext cx="11347484" cy="4055498"/>
              </a:xfrm>
            </p:spPr>
            <p:txBody>
              <a:bodyPr>
                <a:noAutofit/>
              </a:bodyPr>
              <a:lstStyle/>
              <a:p>
                <a:pPr marL="342900" indent="-342900" algn="l">
                  <a:buFont typeface="Wingdings" panose="05000000000000000000" pitchFamily="2" charset="2"/>
                  <a:buChar char="q"/>
                </a:pPr>
                <a:r>
                  <a:rPr lang="en-US" sz="2400" dirty="0">
                    <a:solidFill>
                      <a:schemeClr val="tx1"/>
                    </a:solidFill>
                  </a:rPr>
                  <a:t>Suppose the response </a:t>
                </a:r>
                <a14:m>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 </m:t>
                    </m:r>
                  </m:oMath>
                </a14:m>
                <a:r>
                  <a:rPr lang="en-US" sz="2400" dirty="0">
                    <a:solidFill>
                      <a:schemeClr val="tx1"/>
                    </a:solidFill>
                  </a:rPr>
                  <a:t>assumes values 0, 1, 2, etc. The measurements like these are called </a:t>
                </a:r>
                <a:r>
                  <a:rPr lang="en-US" sz="2400" i="1" dirty="0">
                    <a:solidFill>
                      <a:srgbClr val="00B0F0"/>
                    </a:solidFill>
                  </a:rPr>
                  <a:t>count data</a:t>
                </a:r>
                <a:r>
                  <a:rPr lang="en-US" sz="2400" dirty="0">
                    <a:solidFill>
                      <a:schemeClr val="tx1"/>
                    </a:solidFill>
                  </a:rPr>
                  <a:t>.</a:t>
                </a:r>
              </a:p>
              <a:p>
                <a:pPr marL="342900" indent="-342900" algn="l">
                  <a:buFont typeface="Wingdings" panose="05000000000000000000" pitchFamily="2" charset="2"/>
                  <a:buChar char="q"/>
                </a:pPr>
                <a:r>
                  <a:rPr lang="en-US" sz="2400" dirty="0">
                    <a:solidFill>
                      <a:schemeClr val="tx1"/>
                    </a:solidFill>
                  </a:rPr>
                  <a:t> We can  model </a:t>
                </a:r>
                <a14:m>
                  <m:oMath xmlns:m="http://schemas.openxmlformats.org/officeDocument/2006/math">
                    <m:r>
                      <a:rPr lang="en-US" sz="2400" b="0" i="1" smtClean="0">
                        <a:solidFill>
                          <a:schemeClr val="tx1"/>
                        </a:solidFill>
                        <a:latin typeface="Cambria Math" panose="02040503050406030204" pitchFamily="18" charset="0"/>
                      </a:rPr>
                      <m:t>𝑦</m:t>
                    </m:r>
                  </m:oMath>
                </a14:m>
                <a:r>
                  <a:rPr lang="en-US" sz="2400" dirty="0">
                    <a:solidFill>
                      <a:schemeClr val="tx1"/>
                    </a:solidFill>
                  </a:rPr>
                  <a:t> as having a Poisson distribution with mean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𝜆</m:t>
                    </m:r>
                  </m:oMath>
                </a14:m>
                <a:r>
                  <a:rPr lang="en-US" sz="2400" dirty="0">
                    <a:solidFill>
                      <a:schemeClr val="tx1"/>
                    </a:solidFill>
                  </a:rPr>
                  <a:t> and probability mass function</a:t>
                </a:r>
                <a:r>
                  <a:rPr lang="en-US" sz="2400" b="0" dirty="0">
                    <a:solidFill>
                      <a:schemeClr val="tx1"/>
                    </a:solidFill>
                  </a:rPr>
                  <a:t> </a:t>
                </a:r>
              </a:p>
              <a:p>
                <a:pPr algn="l"/>
                <a:r>
                  <a:rPr lang="en-US" dirty="0"/>
                  <a:t>     </a:t>
                </a:r>
                <a:r>
                  <a:rPr lang="en-US" sz="2400" b="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𝑃</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𝑌</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e>
                    </m:d>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ea typeface="Cambria Math" panose="02040503050406030204" pitchFamily="18" charset="0"/>
                              </a:rPr>
                              <m:t>𝜆</m:t>
                            </m:r>
                          </m:e>
                          <m:sup>
                            <m:r>
                              <a:rPr lang="en-US" sz="2400" b="0" i="1" smtClean="0">
                                <a:solidFill>
                                  <a:schemeClr val="tx1"/>
                                </a:solidFill>
                                <a:latin typeface="Cambria Math" panose="02040503050406030204" pitchFamily="18" charset="0"/>
                              </a:rPr>
                              <m:t>𝑦</m:t>
                            </m:r>
                          </m:sup>
                        </m:sSup>
                      </m:num>
                      <m:den>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den>
                    </m:f>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𝑒</m:t>
                        </m:r>
                      </m:e>
                      <m: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𝜆</m:t>
                        </m:r>
                      </m:sup>
                    </m:sSup>
                  </m:oMath>
                </a14:m>
                <a:r>
                  <a:rPr lang="en-US" sz="240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=0, 1, 2, ….</m:t>
                    </m:r>
                  </m:oMath>
                </a14:m>
                <a:endParaRPr lang="en-US" sz="2400" dirty="0">
                  <a:solidFill>
                    <a:schemeClr val="tx1"/>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407195" y="1234359"/>
                <a:ext cx="11347484" cy="4055498"/>
              </a:xfrm>
              <a:blipFill>
                <a:blip r:embed="rId2"/>
                <a:stretch>
                  <a:fillRect l="-752" t="-21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136573" y="6078259"/>
            <a:ext cx="544774" cy="365125"/>
          </a:xfrm>
        </p:spPr>
        <p:txBody>
          <a:bodyPr/>
          <a:lstStyle/>
          <a:p>
            <a:fld id="{3A98EE3D-8CD1-4C3F-BD1C-C98C9596463C}" type="slidenum">
              <a:rPr lang="en-US" sz="1800" smtClean="0">
                <a:solidFill>
                  <a:srgbClr val="00B0F0"/>
                </a:solidFill>
              </a:rPr>
              <a:t>44</a:t>
            </a:fld>
            <a:endParaRPr lang="en-US" sz="1800" dirty="0">
              <a:solidFill>
                <a:srgbClr val="00B0F0"/>
              </a:solidFill>
            </a:endParaRPr>
          </a:p>
        </p:txBody>
      </p:sp>
      <p:pic>
        <p:nvPicPr>
          <p:cNvPr id="6" name="Picture 5">
            <a:extLst>
              <a:ext uri="{FF2B5EF4-FFF2-40B4-BE49-F238E27FC236}">
                <a16:creationId xmlns:a16="http://schemas.microsoft.com/office/drawing/2014/main" id="{A9D0209A-F6AF-4E5C-9216-1493E7BE1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499" y="2638658"/>
            <a:ext cx="4629796" cy="2781688"/>
          </a:xfrm>
          <a:prstGeom prst="rect">
            <a:avLst/>
          </a:prstGeom>
        </p:spPr>
      </p:pic>
    </p:spTree>
    <p:extLst>
      <p:ext uri="{BB962C8B-B14F-4D97-AF65-F5344CB8AC3E}">
        <p14:creationId xmlns:p14="http://schemas.microsoft.com/office/powerpoint/2010/main" val="2506749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2D6A-EB0F-4F67-8847-35AECB8A3F6B}"/>
              </a:ext>
            </a:extLst>
          </p:cNvPr>
          <p:cNvSpPr>
            <a:spLocks noGrp="1"/>
          </p:cNvSpPr>
          <p:nvPr>
            <p:ph type="ctrTitle"/>
          </p:nvPr>
        </p:nvSpPr>
        <p:spPr>
          <a:xfrm>
            <a:off x="832436" y="263394"/>
            <a:ext cx="10527128" cy="1023731"/>
          </a:xfrm>
        </p:spPr>
        <p:txBody>
          <a:bodyPr>
            <a:normAutofit/>
          </a:bodyPr>
          <a:lstStyle/>
          <a:p>
            <a:r>
              <a:rPr lang="en-US" sz="3200" dirty="0">
                <a:solidFill>
                  <a:srgbClr val="00B0F0"/>
                </a:solidFill>
              </a:rPr>
              <a:t>POISSON REGRESSION MODEL: THEORY</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407195" y="1234359"/>
                <a:ext cx="11347484" cy="4055498"/>
              </a:xfrm>
            </p:spPr>
            <p:txBody>
              <a:bodyPr>
                <a:noAutofit/>
              </a:bodyPr>
              <a:lstStyle/>
              <a:p>
                <a:pPr marL="342900" indent="-342900" algn="l">
                  <a:buFont typeface="Wingdings" panose="05000000000000000000" pitchFamily="2" charset="2"/>
                  <a:buChar char="q"/>
                </a:pPr>
                <a:r>
                  <a:rPr lang="en-US" sz="2400" dirty="0">
                    <a:solidFill>
                      <a:schemeClr val="tx1"/>
                    </a:solidFill>
                  </a:rPr>
                  <a:t>We know that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𝜆</m:t>
                    </m:r>
                  </m:oMath>
                </a14:m>
                <a:r>
                  <a:rPr lang="en-US" sz="2400" dirty="0">
                    <a:solidFill>
                      <a:schemeClr val="tx1"/>
                    </a:solidFill>
                  </a:rPr>
                  <a:t> must be positive, thus we can model</a:t>
                </a:r>
              </a:p>
              <a:p>
                <a:pPr algn="l"/>
                <a:endParaRPr lang="en-US" sz="800" dirty="0">
                  <a:solidFill>
                    <a:schemeClr val="tx1"/>
                  </a:solidFill>
                </a:endParaRPr>
              </a:p>
              <a:p>
                <a:pPr algn="l"/>
                <a:r>
                  <a:rPr lang="en-US" sz="2400" b="0" dirty="0">
                    <a:solidFill>
                      <a:schemeClr val="tx1"/>
                    </a:solidFill>
                    <a:ea typeface="Cambria Math" panose="02040503050406030204" pitchFamily="18" charset="0"/>
                  </a:rPr>
                  <a:t>   </a:t>
                </a:r>
                <a14:m>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rPr>
                      <m:t>                                           </m:t>
                    </m:r>
                    <m:r>
                      <a:rPr lang="en-US" sz="2400" i="1" smtClean="0">
                        <a:solidFill>
                          <a:schemeClr val="tx1"/>
                        </a:solidFill>
                        <a:latin typeface="Cambria Math" panose="02040503050406030204" pitchFamily="18" charset="0"/>
                        <a:ea typeface="Cambria Math" panose="02040503050406030204" pitchFamily="18" charset="0"/>
                      </a:rPr>
                      <m:t>𝜆</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𝐸𝑦</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𝐸𝑥𝑝</m:t>
                    </m:r>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ea typeface="Cambria Math" panose="02040503050406030204" pitchFamily="18" charset="0"/>
                          </a:rPr>
                          <m:t>1</m:t>
                        </m:r>
                      </m:sub>
                    </m:sSub>
                    <m:r>
                      <a:rPr lang="en-US" sz="2400" i="1">
                        <a:solidFill>
                          <a:schemeClr val="tx1"/>
                        </a:solidFill>
                        <a:latin typeface="Cambria Math" panose="02040503050406030204" pitchFamily="18" charset="0"/>
                      </a:rPr>
                      <m:t>+…</m:t>
                    </m:r>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ea typeface="Cambria Math" panose="02040503050406030204" pitchFamily="18" charset="0"/>
                              </a:rPr>
                              <m:t>𝑘</m:t>
                            </m:r>
                          </m:sub>
                        </m:sSub>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𝑘</m:t>
                        </m:r>
                      </m:sub>
                    </m:sSub>
                  </m:oMath>
                </a14:m>
                <a:r>
                  <a:rPr lang="en-US" sz="2400" dirty="0">
                    <a:solidFill>
                      <a:schemeClr val="tx1"/>
                    </a:solidFill>
                  </a:rPr>
                  <a:t>).</a:t>
                </a:r>
              </a:p>
              <a:p>
                <a:pPr algn="l"/>
                <a:endParaRPr lang="en-US" sz="2400" dirty="0">
                  <a:solidFill>
                    <a:schemeClr val="tx1"/>
                  </a:solidFill>
                </a:endParaRPr>
              </a:p>
              <a:p>
                <a:pPr marL="285750" indent="-285750" algn="l">
                  <a:buFont typeface="Wingdings" panose="05000000000000000000" pitchFamily="2" charset="2"/>
                  <a:buChar char="q"/>
                </a:pPr>
                <a:r>
                  <a:rPr lang="en-US" sz="2400" i="1" dirty="0">
                    <a:solidFill>
                      <a:schemeClr val="tx1"/>
                    </a:solidFill>
                  </a:rPr>
                  <a:t> </a:t>
                </a:r>
                <a:r>
                  <a:rPr lang="en-US" sz="2400" dirty="0">
                    <a:solidFill>
                      <a:schemeClr val="tx1"/>
                    </a:solidFill>
                  </a:rPr>
                  <a:t>A</a:t>
                </a:r>
                <a:r>
                  <a:rPr lang="en-US" sz="2400" i="1" dirty="0">
                    <a:solidFill>
                      <a:schemeClr val="tx1"/>
                    </a:solidFill>
                  </a:rPr>
                  <a:t> </a:t>
                </a:r>
                <a:r>
                  <a:rPr lang="en-US" sz="2400" i="1" dirty="0">
                    <a:solidFill>
                      <a:srgbClr val="00B0F0"/>
                    </a:solidFill>
                  </a:rPr>
                  <a:t>Poisson regression </a:t>
                </a:r>
                <a:r>
                  <a:rPr lang="en-US" sz="2400" dirty="0">
                    <a:solidFill>
                      <a:schemeClr val="tx1"/>
                    </a:solidFill>
                  </a:rPr>
                  <a:t>models </a:t>
                </a:r>
                <a14:m>
                  <m:oMath xmlns:m="http://schemas.openxmlformats.org/officeDocument/2006/math">
                    <m:r>
                      <a:rPr lang="en-US" sz="2400" b="0" i="1" smtClean="0">
                        <a:solidFill>
                          <a:schemeClr val="tx1"/>
                        </a:solidFill>
                        <a:latin typeface="Cambria Math" panose="02040503050406030204" pitchFamily="18" charset="0"/>
                      </a:rPr>
                      <m:t>𝑦</m:t>
                    </m:r>
                  </m:oMath>
                </a14:m>
                <a:r>
                  <a:rPr lang="en-US" sz="2400" dirty="0">
                    <a:solidFill>
                      <a:schemeClr val="tx1"/>
                    </a:solidFill>
                  </a:rPr>
                  <a:t> as having Poisson distribution, and the mean relating to the linear regression term through the </a:t>
                </a:r>
                <a:r>
                  <a:rPr lang="en-US" sz="2400" i="1" dirty="0">
                    <a:solidFill>
                      <a:schemeClr val="tx1"/>
                    </a:solidFill>
                  </a:rPr>
                  <a:t>log</a:t>
                </a:r>
                <a:r>
                  <a:rPr lang="en-US" sz="2400" dirty="0">
                    <a:solidFill>
                      <a:schemeClr val="tx1"/>
                    </a:solidFill>
                  </a:rPr>
                  <a:t> link function</a:t>
                </a:r>
              </a:p>
              <a:p>
                <a:pPr algn="l"/>
                <a:endParaRPr lang="en-US" sz="800" dirty="0">
                  <a:solidFill>
                    <a:schemeClr val="tx1"/>
                  </a:solidFill>
                </a:endParaRPr>
              </a:p>
              <a:p>
                <a14:m>
                  <m:oMath xmlns:m="http://schemas.openxmlformats.org/officeDocument/2006/math">
                    <m:func>
                      <m:funcPr>
                        <m:ctrlPr>
                          <a:rPr lang="en-US" sz="2400" b="0" i="1" smtClean="0">
                            <a:solidFill>
                              <a:schemeClr val="tx1"/>
                            </a:solidFill>
                            <a:latin typeface="Cambria Math" panose="02040503050406030204" pitchFamily="18" charset="0"/>
                          </a:rPr>
                        </m:ctrlPr>
                      </m:funcPr>
                      <m:fName>
                        <m:r>
                          <a:rPr lang="en-US" sz="2400" b="0" i="1" smtClean="0">
                            <a:solidFill>
                              <a:schemeClr val="tx1"/>
                            </a:solidFill>
                            <a:latin typeface="Cambria Math" panose="02040503050406030204" pitchFamily="18" charset="0"/>
                          </a:rPr>
                          <m:t>𝑙𝑛</m:t>
                        </m:r>
                      </m:fName>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𝜆</m:t>
                            </m:r>
                          </m:e>
                        </m:d>
                      </m:e>
                    </m:func>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ea typeface="Cambria Math" panose="02040503050406030204" pitchFamily="18" charset="0"/>
                          </a:rPr>
                          <m:t>1</m:t>
                        </m:r>
                      </m:sub>
                    </m:sSub>
                    <m:r>
                      <a:rPr lang="en-US" sz="2400" i="1">
                        <a:solidFill>
                          <a:schemeClr val="tx1"/>
                        </a:solidFill>
                        <a:latin typeface="Cambria Math" panose="02040503050406030204" pitchFamily="18" charset="0"/>
                      </a:rPr>
                      <m:t>+…</m:t>
                    </m:r>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ea typeface="Cambria Math" panose="02040503050406030204" pitchFamily="18" charset="0"/>
                              </a:rPr>
                              <m:t>𝑘</m:t>
                            </m:r>
                          </m:sub>
                        </m:sSub>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𝑘</m:t>
                        </m:r>
                      </m:sub>
                    </m:sSub>
                  </m:oMath>
                </a14:m>
                <a:r>
                  <a:rPr lang="en-US" sz="2400" dirty="0">
                    <a:solidFill>
                      <a:schemeClr val="tx1"/>
                    </a:solidFill>
                  </a:rPr>
                  <a:t>.      </a:t>
                </a: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407195" y="1234359"/>
                <a:ext cx="11347484" cy="4055498"/>
              </a:xfrm>
              <a:blipFill>
                <a:blip r:embed="rId2"/>
                <a:stretch>
                  <a:fillRect l="-752" t="-2102" r="-2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136573" y="6078259"/>
            <a:ext cx="544774" cy="365125"/>
          </a:xfrm>
        </p:spPr>
        <p:txBody>
          <a:bodyPr/>
          <a:lstStyle/>
          <a:p>
            <a:fld id="{3A98EE3D-8CD1-4C3F-BD1C-C98C9596463C}" type="slidenum">
              <a:rPr lang="en-US" sz="1800" smtClean="0">
                <a:solidFill>
                  <a:srgbClr val="00B0F0"/>
                </a:solidFill>
              </a:rPr>
              <a:t>45</a:t>
            </a:fld>
            <a:endParaRPr lang="en-US" sz="1800" dirty="0">
              <a:solidFill>
                <a:srgbClr val="00B0F0"/>
              </a:solidFill>
            </a:endParaRPr>
          </a:p>
        </p:txBody>
      </p:sp>
    </p:spTree>
    <p:extLst>
      <p:ext uri="{BB962C8B-B14F-4D97-AF65-F5344CB8AC3E}">
        <p14:creationId xmlns:p14="http://schemas.microsoft.com/office/powerpoint/2010/main" val="1715580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2D6A-EB0F-4F67-8847-35AECB8A3F6B}"/>
              </a:ext>
            </a:extLst>
          </p:cNvPr>
          <p:cNvSpPr>
            <a:spLocks noGrp="1"/>
          </p:cNvSpPr>
          <p:nvPr>
            <p:ph type="ctrTitle"/>
          </p:nvPr>
        </p:nvSpPr>
        <p:spPr>
          <a:xfrm>
            <a:off x="731017" y="458922"/>
            <a:ext cx="10527128" cy="669925"/>
          </a:xfrm>
        </p:spPr>
        <p:txBody>
          <a:bodyPr>
            <a:normAutofit/>
          </a:bodyPr>
          <a:lstStyle/>
          <a:p>
            <a:r>
              <a:rPr lang="en-US" sz="3200" dirty="0">
                <a:solidFill>
                  <a:srgbClr val="00B0F0"/>
                </a:solidFill>
              </a:rPr>
              <a:t>POISSON REGRESSION MODEL: THEORY (CONT.)</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447558" y="1316356"/>
                <a:ext cx="11744447" cy="5189410"/>
              </a:xfrm>
            </p:spPr>
            <p:txBody>
              <a:bodyPr>
                <a:normAutofit/>
              </a:bodyPr>
              <a:lstStyle/>
              <a:p>
                <a:pPr marL="342900" indent="-342900" algn="l">
                  <a:buFont typeface="Wingdings" panose="05000000000000000000" pitchFamily="2" charset="2"/>
                  <a:buChar char="q"/>
                </a:pPr>
                <a:r>
                  <a:rPr lang="en-US" sz="2400" dirty="0">
                    <a:solidFill>
                      <a:schemeClr val="tx1"/>
                    </a:solidFill>
                  </a:rPr>
                  <a:t> </a:t>
                </a:r>
                <a:r>
                  <a:rPr lang="en-US" sz="2600" dirty="0">
                    <a:solidFill>
                      <a:schemeClr val="tx1"/>
                    </a:solidFill>
                  </a:rPr>
                  <a:t>The fitted model is </a:t>
                </a: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ea typeface="Cambria Math" panose="02040503050406030204" pitchFamily="18" charset="0"/>
                          </a:rPr>
                          <m:t>𝜆</m:t>
                        </m:r>
                      </m:e>
                    </m:acc>
                    <m:r>
                      <a:rPr lang="en-US" sz="2400" b="0" i="1" smtClean="0">
                        <a:solidFill>
                          <a:schemeClr val="tx1"/>
                        </a:solidFill>
                        <a:latin typeface="Cambria Math" panose="02040503050406030204" pitchFamily="18" charset="0"/>
                      </a:rPr>
                      <m:t>=</m:t>
                    </m:r>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𝐸</m:t>
                        </m:r>
                      </m:e>
                    </m:acc>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𝐸𝑥𝑝</m:t>
                    </m:r>
                    <m:d>
                      <m:dPr>
                        <m:ctrlPr>
                          <a:rPr lang="en-US" sz="2400" b="0" i="1" smtClean="0">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ea typeface="Cambria Math" panose="02040503050406030204" pitchFamily="18" charset="0"/>
                                  </a:rPr>
                                  <m:t>𝛽</m:t>
                                </m:r>
                              </m:e>
                            </m:acc>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ea typeface="Cambria Math" panose="02040503050406030204" pitchFamily="18" charset="0"/>
                                  </a:rPr>
                                  <m:t>𝛽</m:t>
                                </m:r>
                              </m:e>
                            </m:acc>
                          </m:e>
                          <m:sub>
                            <m:r>
                              <a:rPr lang="en-US" sz="2400" i="1">
                                <a:solidFill>
                                  <a:schemeClr val="tx1"/>
                                </a:solidFill>
                                <a:latin typeface="Cambria Math" panose="02040503050406030204" pitchFamily="18" charset="0"/>
                              </a:rPr>
                              <m:t>1</m:t>
                            </m:r>
                          </m:sub>
                        </m:s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ea typeface="Cambria Math" panose="02040503050406030204" pitchFamily="18" charset="0"/>
                                  </a:rPr>
                                  <m:t>𝛽</m:t>
                                </m:r>
                              </m:e>
                            </m:acc>
                          </m:e>
                          <m:sub>
                            <m:r>
                              <a:rPr lang="en-US" sz="2400" i="1">
                                <a:solidFill>
                                  <a:schemeClr val="tx1"/>
                                </a:solidFill>
                                <a:latin typeface="Cambria Math" panose="02040503050406030204" pitchFamily="18" charset="0"/>
                                <a:ea typeface="Cambria Math" panose="02040503050406030204" pitchFamily="18" charset="0"/>
                              </a:rPr>
                              <m:t>𝑘</m:t>
                            </m:r>
                          </m:sub>
                        </m:sSub>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𝑥</m:t>
                            </m:r>
                          </m:e>
                          <m:sub>
                            <m:r>
                              <a:rPr lang="en-US" sz="2400" i="1">
                                <a:solidFill>
                                  <a:schemeClr val="tx1"/>
                                </a:solidFill>
                                <a:latin typeface="Cambria Math" panose="02040503050406030204" pitchFamily="18" charset="0"/>
                                <a:ea typeface="Cambria Math" panose="02040503050406030204" pitchFamily="18" charset="0"/>
                              </a:rPr>
                              <m:t>𝑘</m:t>
                            </m:r>
                          </m:sub>
                        </m:sSub>
                      </m:e>
                    </m:d>
                    <m:r>
                      <a:rPr lang="en-US" sz="2400" b="0" i="1" smtClean="0">
                        <a:solidFill>
                          <a:schemeClr val="tx1"/>
                        </a:solidFill>
                        <a:latin typeface="Cambria Math" panose="02040503050406030204" pitchFamily="18" charset="0"/>
                      </a:rPr>
                      <m:t>.</m:t>
                    </m:r>
                  </m:oMath>
                </a14:m>
                <a:endParaRPr lang="en-US" sz="2400" dirty="0">
                  <a:solidFill>
                    <a:schemeClr val="tx1"/>
                  </a:solidFill>
                </a:endParaRPr>
              </a:p>
              <a:p>
                <a:pPr marL="342900" indent="-342900" algn="l">
                  <a:buFont typeface="Wingdings" panose="05000000000000000000" pitchFamily="2" charset="2"/>
                  <a:buChar char="q"/>
                </a:pPr>
                <a:endParaRPr lang="en-US" sz="800" dirty="0">
                  <a:solidFill>
                    <a:schemeClr val="tx1"/>
                  </a:solidFill>
                </a:endParaRPr>
              </a:p>
              <a:p>
                <a:pPr marL="342900" indent="-342900" algn="l">
                  <a:buFont typeface="Wingdings" panose="05000000000000000000" pitchFamily="2" charset="2"/>
                  <a:buChar char="q"/>
                </a:pPr>
                <a:r>
                  <a:rPr lang="en-US" sz="2600" dirty="0">
                    <a:solidFill>
                      <a:schemeClr val="tx1"/>
                    </a:solidFill>
                  </a:rPr>
                  <a:t> Prediction:   </a:t>
                </a:r>
                <a14:m>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𝑦</m:t>
                        </m:r>
                      </m:e>
                      <m:sup>
                        <m:r>
                          <a:rPr lang="en-US" sz="2400" i="1">
                            <a:solidFill>
                              <a:schemeClr val="tx1"/>
                            </a:solidFill>
                            <a:latin typeface="Cambria Math" panose="02040503050406030204" pitchFamily="18" charset="0"/>
                          </a:rPr>
                          <m:t>0</m:t>
                        </m:r>
                      </m:sup>
                    </m:sSup>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𝐸𝑥𝑝</m:t>
                    </m:r>
                    <m:r>
                      <a:rPr lang="en-US" sz="2400" i="0" smtClean="0">
                        <a:solidFill>
                          <a:schemeClr val="tx1"/>
                        </a:solidFill>
                        <a:latin typeface="Cambria Math" panose="02040503050406030204" pitchFamily="18" charset="0"/>
                      </a:rPr>
                      <m:t> </m:t>
                    </m:r>
                  </m:oMath>
                </a14:m>
                <a:r>
                  <a:rPr lang="en-US" sz="2400" dirty="0">
                    <a:solidFill>
                      <a:schemeClr val="tx1"/>
                    </a:solidFill>
                  </a:rPr>
                  <a:t>(</a:t>
                </a:r>
                <a14:m>
                  <m:oMath xmlns:m="http://schemas.openxmlformats.org/officeDocument/2006/math">
                    <m:sSub>
                      <m:sSubPr>
                        <m:ctrlPr>
                          <a:rPr lang="en-US" sz="2400" i="1" smtClean="0">
                            <a:solidFill>
                              <a:schemeClr val="tx1"/>
                            </a:solidFill>
                            <a:latin typeface="Cambria Math" panose="02040503050406030204" pitchFamily="18" charset="0"/>
                          </a:rPr>
                        </m:ctrlPr>
                      </m:sSubPr>
                      <m:e>
                        <m:acc>
                          <m:accPr>
                            <m:chr m:val="̂"/>
                            <m:ctrlPr>
                              <a:rPr lang="en-US" sz="2400" i="1" smtClean="0">
                                <a:solidFill>
                                  <a:schemeClr val="tx1"/>
                                </a:solidFill>
                                <a:latin typeface="Cambria Math" panose="02040503050406030204" pitchFamily="18" charset="0"/>
                              </a:rPr>
                            </m:ctrlPr>
                          </m:accPr>
                          <m:e>
                            <m:r>
                              <a:rPr lang="en-US" sz="2400" i="1" smtClean="0">
                                <a:solidFill>
                                  <a:schemeClr val="tx1"/>
                                </a:solidFill>
                                <a:latin typeface="Cambria Math"/>
                                <a:ea typeface="Cambria Math"/>
                              </a:rPr>
                              <m:t>𝛽</m:t>
                            </m:r>
                          </m:e>
                        </m:acc>
                      </m:e>
                      <m:sub>
                        <m:r>
                          <a:rPr lang="en-US" sz="2400" b="0" i="1" smtClean="0">
                            <a:solidFill>
                              <a:schemeClr val="tx1"/>
                            </a:solidFill>
                            <a:latin typeface="Cambria Math"/>
                          </a:rPr>
                          <m:t>0</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ea typeface="Cambria Math" panose="02040503050406030204" pitchFamily="18" charset="0"/>
                              </a:rPr>
                              <m:t>𝛽</m:t>
                            </m:r>
                          </m:e>
                        </m:acc>
                      </m:e>
                      <m:sub>
                        <m:r>
                          <a:rPr lang="en-US" sz="2400" i="1">
                            <a:solidFill>
                              <a:schemeClr val="tx1"/>
                            </a:solidFill>
                            <a:latin typeface="Cambria Math" panose="02040503050406030204" pitchFamily="18" charset="0"/>
                          </a:rPr>
                          <m:t>1</m:t>
                        </m:r>
                      </m:sub>
                    </m:sSub>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0</m:t>
                        </m:r>
                      </m:sup>
                    </m:sSubSup>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ea typeface="Cambria Math" panose="02040503050406030204" pitchFamily="18" charset="0"/>
                              </a:rPr>
                              <m:t>𝛽</m:t>
                            </m:r>
                          </m:e>
                        </m:acc>
                      </m:e>
                      <m:sub>
                        <m:r>
                          <a:rPr lang="en-US" sz="2400" i="1">
                            <a:solidFill>
                              <a:schemeClr val="tx1"/>
                            </a:solidFill>
                            <a:latin typeface="Cambria Math" panose="02040503050406030204" pitchFamily="18" charset="0"/>
                            <a:ea typeface="Cambria Math" panose="02040503050406030204" pitchFamily="18" charset="0"/>
                          </a:rPr>
                          <m:t>𝑘</m:t>
                        </m:r>
                      </m:sub>
                    </m:sSub>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𝑘</m:t>
                        </m:r>
                      </m:sub>
                      <m:sup>
                        <m:r>
                          <a:rPr lang="en-US" sz="2400" i="1">
                            <a:solidFill>
                              <a:schemeClr val="tx1"/>
                            </a:solidFill>
                            <a:latin typeface="Cambria Math" panose="02040503050406030204" pitchFamily="18" charset="0"/>
                          </a:rPr>
                          <m:t>0</m:t>
                        </m:r>
                      </m:sup>
                    </m:sSubSup>
                  </m:oMath>
                </a14:m>
                <a:r>
                  <a:rPr lang="en-US" sz="2400" dirty="0">
                    <a:solidFill>
                      <a:schemeClr val="tx1"/>
                    </a:solidFill>
                  </a:rPr>
                  <a:t>)</a:t>
                </a:r>
                <a:r>
                  <a:rPr lang="en-US" sz="2400" i="1" dirty="0">
                    <a:solidFill>
                      <a:schemeClr val="tx1"/>
                    </a:solidFill>
                  </a:rPr>
                  <a:t>. </a:t>
                </a:r>
              </a:p>
              <a:p>
                <a:pPr marL="342900" indent="-342900" algn="l">
                  <a:buFont typeface="Wingdings" panose="05000000000000000000" pitchFamily="2" charset="2"/>
                  <a:buChar char="q"/>
                </a:pPr>
                <a:endParaRPr lang="en-US" sz="900" i="1" dirty="0">
                  <a:solidFill>
                    <a:schemeClr val="tx1"/>
                  </a:solidFill>
                </a:endParaRPr>
              </a:p>
              <a:p>
                <a:pPr marL="342900" indent="-342900" algn="l">
                  <a:buFont typeface="Wingdings" panose="05000000000000000000" pitchFamily="2" charset="2"/>
                  <a:buChar char="q"/>
                </a:pPr>
                <a:r>
                  <a:rPr lang="en-US" sz="2600" dirty="0">
                    <a:solidFill>
                      <a:schemeClr val="tx1"/>
                    </a:solidFill>
                  </a:rPr>
                  <a:t> Interpretation of estimated regression coefficients:</a:t>
                </a:r>
              </a:p>
              <a:p>
                <a:pPr marL="342900" indent="114300" algn="l">
                  <a:buFont typeface="Wingdings" panose="05000000000000000000" pitchFamily="2" charset="2"/>
                  <a:buChar char="§"/>
                </a:pPr>
                <a:r>
                  <a:rPr lang="en-US" sz="2400" dirty="0">
                    <a:solidFill>
                      <a:schemeClr val="tx1"/>
                    </a:solidFill>
                  </a:rPr>
                  <a:t>    If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oMath>
                </a14:m>
                <a:r>
                  <a:rPr lang="en-US" sz="2400" dirty="0">
                    <a:solidFill>
                      <a:schemeClr val="tx1"/>
                    </a:solidFill>
                  </a:rPr>
                  <a:t> is continuous, as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oMath>
                </a14:m>
                <a:r>
                  <a:rPr lang="en-US" sz="2400" dirty="0">
                    <a:solidFill>
                      <a:schemeClr val="tx1"/>
                    </a:solidFill>
                  </a:rPr>
                  <a:t> increases by one unit, the estimated mean response</a:t>
                </a:r>
              </a:p>
              <a:p>
                <a:pPr algn="l"/>
                <a:r>
                  <a:rPr lang="en-US" sz="2400" dirty="0">
                    <a:solidFill>
                      <a:schemeClr val="tx1"/>
                    </a:solidFill>
                  </a:rPr>
                  <a:t>            changes by   </a:t>
                </a:r>
                <a:r>
                  <a:rPr lang="en-US" sz="2200" dirty="0">
                    <a:solidFill>
                      <a:schemeClr val="tx1"/>
                    </a:solidFill>
                  </a:rPr>
                  <a:t> </a:t>
                </a:r>
                <a14:m>
                  <m:oMath xmlns:m="http://schemas.openxmlformats.org/officeDocument/2006/math">
                    <m:f>
                      <m:fPr>
                        <m:ctrlPr>
                          <a:rPr lang="en-US" sz="2400" i="1">
                            <a:solidFill>
                              <a:schemeClr val="tx1"/>
                            </a:solidFill>
                            <a:latin typeface="Cambria Math" panose="02040503050406030204" pitchFamily="18" charset="0"/>
                          </a:rPr>
                        </m:ctrlPr>
                      </m:fPr>
                      <m:num>
                        <m:sSub>
                          <m:sSubPr>
                            <m:ctrlPr>
                              <a:rPr lang="en-US" sz="2400" i="1">
                                <a:solidFill>
                                  <a:schemeClr val="tx1"/>
                                </a:solidFill>
                                <a:latin typeface="Cambria Math" panose="02040503050406030204" pitchFamily="18" charset="0"/>
                              </a:rPr>
                            </m:ctrlPr>
                          </m:sSubPr>
                          <m:e>
                            <m:acc>
                              <m:accPr>
                                <m:chr m:val="̂"/>
                                <m:ctrlPr>
                                  <a:rPr lang="en-US" sz="2400" i="1" smtClean="0">
                                    <a:solidFill>
                                      <a:schemeClr val="tx1"/>
                                    </a:solidFill>
                                    <a:latin typeface="Cambria Math" panose="02040503050406030204" pitchFamily="18" charset="0"/>
                                  </a:rPr>
                                </m:ctrlPr>
                              </m:accPr>
                              <m:e>
                                <m:r>
                                  <a:rPr lang="en-US" sz="2400" i="1" smtClean="0">
                                    <a:solidFill>
                                      <a:schemeClr val="tx1"/>
                                    </a:solidFill>
                                    <a:latin typeface="Cambria Math" panose="02040503050406030204" pitchFamily="18" charset="0"/>
                                    <a:ea typeface="Cambria Math" panose="02040503050406030204" pitchFamily="18" charset="0"/>
                                  </a:rPr>
                                  <m:t>𝜆</m:t>
                                </m:r>
                              </m:e>
                            </m:acc>
                          </m:e>
                          <m: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smtClean="0">
                                    <a:solidFill>
                                      <a:schemeClr val="tx1"/>
                                    </a:solidFill>
                                    <a:latin typeface="Cambria Math" panose="02040503050406030204" pitchFamily="18" charset="0"/>
                                  </a:rPr>
                                </m:ctrlPr>
                              </m:accPr>
                              <m:e>
                                <m:r>
                                  <a:rPr lang="en-US" sz="2400" i="1" smtClean="0">
                                    <a:solidFill>
                                      <a:schemeClr val="tx1"/>
                                    </a:solidFill>
                                    <a:latin typeface="Cambria Math" panose="02040503050406030204" pitchFamily="18" charset="0"/>
                                    <a:ea typeface="Cambria Math" panose="02040503050406030204" pitchFamily="18" charset="0"/>
                                  </a:rPr>
                                  <m:t>𝜆</m:t>
                                </m:r>
                              </m:e>
                            </m:acc>
                          </m:e>
                          <m: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sub>
                        </m:sSub>
                      </m:num>
                      <m:den>
                        <m:sSub>
                          <m:sSubPr>
                            <m:ctrlPr>
                              <a:rPr lang="en-US" sz="2400" i="1">
                                <a:solidFill>
                                  <a:schemeClr val="tx1"/>
                                </a:solidFill>
                                <a:latin typeface="Cambria Math" panose="02040503050406030204" pitchFamily="18" charset="0"/>
                              </a:rPr>
                            </m:ctrlPr>
                          </m:sSubPr>
                          <m:e>
                            <m:acc>
                              <m:accPr>
                                <m:chr m:val="̂"/>
                                <m:ctrlPr>
                                  <a:rPr lang="en-US" sz="2400" i="1" smtClean="0">
                                    <a:solidFill>
                                      <a:schemeClr val="tx1"/>
                                    </a:solidFill>
                                    <a:latin typeface="Cambria Math" panose="02040503050406030204" pitchFamily="18" charset="0"/>
                                  </a:rPr>
                                </m:ctrlPr>
                              </m:accPr>
                              <m:e>
                                <m:r>
                                  <a:rPr lang="en-US" sz="2400" i="1" smtClean="0">
                                    <a:solidFill>
                                      <a:schemeClr val="tx1"/>
                                    </a:solidFill>
                                    <a:latin typeface="Cambria Math" panose="02040503050406030204" pitchFamily="18" charset="0"/>
                                    <a:ea typeface="Cambria Math" panose="02040503050406030204" pitchFamily="18" charset="0"/>
                                  </a:rPr>
                                  <m:t>𝜆</m:t>
                                </m:r>
                              </m:e>
                            </m:acc>
                          </m:e>
                          <m: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sub>
                        </m:sSub>
                      </m:den>
                    </m:f>
                    <m:r>
                      <a:rPr lang="en-US" sz="2400" i="1">
                        <a:solidFill>
                          <a:schemeClr val="tx1"/>
                        </a:solidFill>
                        <a:latin typeface="Cambria Math" panose="02040503050406030204" pitchFamily="18" charset="0"/>
                        <a:ea typeface="Cambria Math" panose="02040503050406030204" pitchFamily="18" charset="0"/>
                      </a:rPr>
                      <m:t>∙</m:t>
                    </m:r>
                    <m:r>
                      <a:rPr lang="en-US" sz="2400">
                        <a:solidFill>
                          <a:schemeClr val="tx1"/>
                        </a:solidFill>
                        <a:latin typeface="Cambria Math" panose="02040503050406030204" pitchFamily="18" charset="0"/>
                        <a:ea typeface="Cambria Math" panose="02040503050406030204" pitchFamily="18" charset="0"/>
                      </a:rPr>
                      <m:t>100%=</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𝐸𝑥𝑝</m:t>
                        </m:r>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ea typeface="Cambria Math" panose="02040503050406030204" pitchFamily="18" charset="0"/>
                                      </a:rPr>
                                      <m:t>𝛽</m:t>
                                    </m:r>
                                  </m:e>
                                </m:acc>
                              </m:e>
                              <m:sub>
                                <m:r>
                                  <a:rPr lang="en-US" sz="2400" i="1">
                                    <a:solidFill>
                                      <a:schemeClr val="tx1"/>
                                    </a:solidFill>
                                    <a:latin typeface="Cambria Math" panose="02040503050406030204" pitchFamily="18" charset="0"/>
                                    <a:ea typeface="Cambria Math" panose="02040503050406030204" pitchFamily="18" charset="0"/>
                                  </a:rPr>
                                  <m:t>1</m:t>
                                </m:r>
                              </m:sub>
                            </m:sSub>
                          </m:e>
                        </m:d>
                        <m:r>
                          <a:rPr lang="en-US" sz="2400" i="1">
                            <a:solidFill>
                              <a:schemeClr val="tx1"/>
                            </a:solidFill>
                            <a:latin typeface="Cambria Math" panose="02040503050406030204" pitchFamily="18" charset="0"/>
                          </a:rPr>
                          <m:t>−1</m:t>
                        </m:r>
                      </m:e>
                    </m:d>
                    <m:r>
                      <a:rPr lang="en-US" sz="2400" i="1">
                        <a:solidFill>
                          <a:schemeClr val="tx1"/>
                        </a:solidFill>
                        <a:latin typeface="Cambria Math" panose="02040503050406030204" pitchFamily="18" charset="0"/>
                        <a:ea typeface="Cambria Math" panose="02040503050406030204" pitchFamily="18" charset="0"/>
                      </a:rPr>
                      <m:t>∙100%.</m:t>
                    </m:r>
                  </m:oMath>
                </a14:m>
                <a:endParaRPr lang="en-US" sz="2400" dirty="0">
                  <a:solidFill>
                    <a:schemeClr val="tx1"/>
                  </a:solidFill>
                  <a:ea typeface="Cambria Math" panose="02040503050406030204" pitchFamily="18" charset="0"/>
                </a:endParaRPr>
              </a:p>
              <a:p>
                <a:pPr marL="342900" indent="60325" algn="l">
                  <a:buFont typeface="Wingdings" panose="05000000000000000000" pitchFamily="2" charset="2"/>
                  <a:buChar char="§"/>
                </a:pPr>
                <a:r>
                  <a:rPr lang="en-US" sz="2400" dirty="0">
                    <a:solidFill>
                      <a:schemeClr val="tx1"/>
                    </a:solidFill>
                    <a:latin typeface="Bodoni MT Black" panose="02070A03080606020203" pitchFamily="18" charset="0"/>
                  </a:rPr>
                  <a:t>  </a:t>
                </a:r>
                <a:r>
                  <a:rPr lang="en-US" sz="2400" dirty="0">
                    <a:solidFill>
                      <a:schemeClr val="tx1"/>
                    </a:solidFill>
                  </a:rPr>
                  <a:t>If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oMath>
                </a14:m>
                <a:r>
                  <a:rPr lang="en-US" sz="2400" dirty="0">
                    <a:solidFill>
                      <a:schemeClr val="tx1"/>
                    </a:solidFill>
                  </a:rPr>
                  <a:t> is a 0 -1 variable, the ratio of estimated mean responses for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=1</m:t>
                    </m:r>
                  </m:oMath>
                </a14:m>
                <a:r>
                  <a:rPr lang="en-US" sz="2400" dirty="0">
                    <a:solidFill>
                      <a:schemeClr val="tx1"/>
                    </a:solidFill>
                  </a:rPr>
                  <a:t> and</a:t>
                </a:r>
              </a:p>
              <a:p>
                <a:pPr algn="l"/>
                <a:r>
                  <a:rPr lang="en-US" sz="2400" dirty="0">
                    <a:solidFill>
                      <a:schemeClr val="tx1"/>
                    </a:solidFill>
                  </a:rPr>
                  <a:t>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oMath>
                </a14:m>
                <a:r>
                  <a:rPr lang="en-US" sz="2400" dirty="0">
                    <a:solidFill>
                      <a:schemeClr val="tx1"/>
                    </a:solidFill>
                  </a:rPr>
                  <a:t>0 is    </a:t>
                </a:r>
                <a14:m>
                  <m:oMath xmlns:m="http://schemas.openxmlformats.org/officeDocument/2006/math">
                    <m:f>
                      <m:fPr>
                        <m:ctrlPr>
                          <a:rPr lang="en-US" sz="2400" i="1">
                            <a:solidFill>
                              <a:schemeClr val="tx1"/>
                            </a:solidFill>
                            <a:latin typeface="Cambria Math" panose="02040503050406030204" pitchFamily="18" charset="0"/>
                          </a:rPr>
                        </m:ctrlPr>
                      </m:fPr>
                      <m:num>
                        <m:sSub>
                          <m:sSubPr>
                            <m:ctrlPr>
                              <a:rPr lang="en-US" sz="2400" i="1">
                                <a:solidFill>
                                  <a:schemeClr val="tx1"/>
                                </a:solidFill>
                                <a:latin typeface="Cambria Math" panose="02040503050406030204" pitchFamily="18" charset="0"/>
                              </a:rPr>
                            </m:ctrlPr>
                          </m:sSubPr>
                          <m:e>
                            <m:acc>
                              <m:accPr>
                                <m:chr m:val="̂"/>
                                <m:ctrlPr>
                                  <a:rPr lang="en-US" sz="2400" i="1" smtClean="0">
                                    <a:solidFill>
                                      <a:schemeClr val="tx1"/>
                                    </a:solidFill>
                                    <a:latin typeface="Cambria Math" panose="02040503050406030204" pitchFamily="18" charset="0"/>
                                  </a:rPr>
                                </m:ctrlPr>
                              </m:accPr>
                              <m:e>
                                <m:r>
                                  <a:rPr lang="en-US" sz="2400" i="1" smtClean="0">
                                    <a:solidFill>
                                      <a:schemeClr val="tx1"/>
                                    </a:solidFill>
                                    <a:latin typeface="Cambria Math" panose="02040503050406030204" pitchFamily="18" charset="0"/>
                                    <a:ea typeface="Cambria Math" panose="02040503050406030204" pitchFamily="18" charset="0"/>
                                  </a:rPr>
                                  <m:t>𝜆</m:t>
                                </m:r>
                              </m:e>
                            </m:acc>
                          </m:e>
                          <m:sub>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𝑥</m:t>
                                </m:r>
                              </m:e>
                              <m:sub>
                                <m:r>
                                  <a:rPr lang="en-US" sz="2400" i="1">
                                    <a:solidFill>
                                      <a:schemeClr val="tx1"/>
                                    </a:solidFill>
                                    <a:latin typeface="Cambria Math" panose="02040503050406030204" pitchFamily="18" charset="0"/>
                                    <a:ea typeface="Cambria Math" panose="02040503050406030204" pitchFamily="18" charset="0"/>
                                  </a:rPr>
                                  <m:t>1</m:t>
                                </m:r>
                              </m:sub>
                            </m:sSub>
                            <m:r>
                              <a:rPr lang="en-US" sz="2400" i="1">
                                <a:solidFill>
                                  <a:schemeClr val="tx1"/>
                                </a:solidFill>
                                <a:latin typeface="Cambria Math" panose="02040503050406030204" pitchFamily="18" charset="0"/>
                                <a:ea typeface="Cambria Math" panose="02040503050406030204" pitchFamily="18" charset="0"/>
                              </a:rPr>
                              <m:t>=1</m:t>
                            </m:r>
                          </m:sub>
                        </m:sSub>
                      </m:num>
                      <m:den>
                        <m:sSub>
                          <m:sSubPr>
                            <m:ctrlPr>
                              <a:rPr lang="en-US" sz="2400" i="1">
                                <a:solidFill>
                                  <a:schemeClr val="tx1"/>
                                </a:solidFill>
                                <a:latin typeface="Cambria Math" panose="02040503050406030204" pitchFamily="18" charset="0"/>
                              </a:rPr>
                            </m:ctrlPr>
                          </m:sSubPr>
                          <m:e>
                            <m:acc>
                              <m:accPr>
                                <m:chr m:val="̂"/>
                                <m:ctrlPr>
                                  <a:rPr lang="en-US" sz="2400" i="1" smtClean="0">
                                    <a:solidFill>
                                      <a:schemeClr val="tx1"/>
                                    </a:solidFill>
                                    <a:latin typeface="Cambria Math" panose="02040503050406030204" pitchFamily="18" charset="0"/>
                                  </a:rPr>
                                </m:ctrlPr>
                              </m:accPr>
                              <m:e>
                                <m:r>
                                  <a:rPr lang="en-US" sz="2400" i="1" smtClean="0">
                                    <a:solidFill>
                                      <a:schemeClr val="tx1"/>
                                    </a:solidFill>
                                    <a:latin typeface="Cambria Math" panose="02040503050406030204" pitchFamily="18" charset="0"/>
                                    <a:ea typeface="Cambria Math" panose="02040503050406030204" pitchFamily="18" charset="0"/>
                                  </a:rPr>
                                  <m:t>𝜆</m:t>
                                </m:r>
                              </m:e>
                            </m:acc>
                          </m:e>
                          <m: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=0</m:t>
                            </m:r>
                          </m:sub>
                        </m:sSub>
                      </m:den>
                    </m:f>
                    <m:r>
                      <a:rPr lang="en-US" sz="2400" i="1">
                        <a:solidFill>
                          <a:schemeClr val="tx1"/>
                        </a:solidFill>
                        <a:latin typeface="Cambria Math" panose="02040503050406030204" pitchFamily="18" charset="0"/>
                        <a:ea typeface="Cambria Math" panose="02040503050406030204" pitchFamily="18" charset="0"/>
                      </a:rPr>
                      <m:t>∙</m:t>
                    </m:r>
                    <m:r>
                      <a:rPr lang="en-US" sz="2400">
                        <a:solidFill>
                          <a:schemeClr val="tx1"/>
                        </a:solidFill>
                        <a:latin typeface="Cambria Math" panose="02040503050406030204" pitchFamily="18" charset="0"/>
                        <a:ea typeface="Cambria Math" panose="02040503050406030204" pitchFamily="18" charset="0"/>
                      </a:rPr>
                      <m:t>100%=</m:t>
                    </m:r>
                    <m:r>
                      <a:rPr lang="en-US" sz="2400" i="1">
                        <a:solidFill>
                          <a:schemeClr val="tx1"/>
                        </a:solidFill>
                        <a:latin typeface="Cambria Math" panose="02040503050406030204" pitchFamily="18" charset="0"/>
                      </a:rPr>
                      <m:t>𝐸𝑥𝑝</m:t>
                    </m:r>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ea typeface="Cambria Math" panose="02040503050406030204" pitchFamily="18" charset="0"/>
                                  </a:rPr>
                                  <m:t>𝛽</m:t>
                                </m:r>
                              </m:e>
                            </m:acc>
                          </m:e>
                          <m:sub>
                            <m:r>
                              <a:rPr lang="en-US" sz="2400" i="1">
                                <a:solidFill>
                                  <a:schemeClr val="tx1"/>
                                </a:solidFill>
                                <a:latin typeface="Cambria Math" panose="02040503050406030204" pitchFamily="18" charset="0"/>
                                <a:ea typeface="Cambria Math" panose="02040503050406030204" pitchFamily="18" charset="0"/>
                              </a:rPr>
                              <m:t>1</m:t>
                            </m:r>
                          </m:sub>
                        </m:sSub>
                      </m:e>
                    </m:d>
                    <m:r>
                      <a:rPr lang="en-US" sz="2400" i="1">
                        <a:solidFill>
                          <a:schemeClr val="tx1"/>
                        </a:solidFill>
                        <a:latin typeface="Cambria Math" panose="02040503050406030204" pitchFamily="18" charset="0"/>
                        <a:ea typeface="Cambria Math" panose="02040503050406030204" pitchFamily="18" charset="0"/>
                      </a:rPr>
                      <m:t>∙100%</m:t>
                    </m:r>
                  </m:oMath>
                </a14:m>
                <a:r>
                  <a:rPr lang="en-US" sz="2400" dirty="0">
                    <a:solidFill>
                      <a:schemeClr val="tx1"/>
                    </a:solidFill>
                    <a:ea typeface="Cambria Math" panose="02040503050406030204" pitchFamily="18" charset="0"/>
                  </a:rPr>
                  <a:t>.</a:t>
                </a:r>
              </a:p>
              <a:p>
                <a:pPr algn="l"/>
                <a:endParaRPr lang="en-US" sz="2400" i="1" dirty="0"/>
              </a:p>
              <a:p>
                <a:pPr marL="342900" indent="-342900" algn="l">
                  <a:buFont typeface="Wingdings" panose="05000000000000000000" pitchFamily="2" charset="2"/>
                  <a:buChar char="q"/>
                </a:pPr>
                <a:endParaRPr lang="en-US" sz="2400" i="1" dirty="0"/>
              </a:p>
              <a:p>
                <a:endParaRPr lang="en-US" sz="2400" i="1" dirty="0"/>
              </a:p>
              <a:p>
                <a:pPr marL="342900" indent="-342900">
                  <a:buFont typeface="Wingdings" panose="05000000000000000000" pitchFamily="2" charset="2"/>
                  <a:buChar char="q"/>
                </a:pPr>
                <a:endParaRPr lang="en-US" sz="1600" dirty="0">
                  <a:solidFill>
                    <a:schemeClr val="bg2">
                      <a:lumMod val="75000"/>
                    </a:schemeClr>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447558" y="1316356"/>
                <a:ext cx="11744447" cy="5189410"/>
              </a:xfrm>
              <a:blipFill>
                <a:blip r:embed="rId2"/>
                <a:stretch>
                  <a:fillRect l="-778" t="-15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258144" y="6140641"/>
            <a:ext cx="486297" cy="365125"/>
          </a:xfrm>
        </p:spPr>
        <p:txBody>
          <a:bodyPr/>
          <a:lstStyle/>
          <a:p>
            <a:fld id="{3A98EE3D-8CD1-4C3F-BD1C-C98C9596463C}" type="slidenum">
              <a:rPr lang="en-US" sz="1800" smtClean="0">
                <a:solidFill>
                  <a:srgbClr val="00B0F0"/>
                </a:solidFill>
              </a:rPr>
              <a:t>46</a:t>
            </a:fld>
            <a:endParaRPr lang="en-US" sz="1800" dirty="0">
              <a:solidFill>
                <a:srgbClr val="00B0F0"/>
              </a:solidFill>
            </a:endParaRPr>
          </a:p>
        </p:txBody>
      </p:sp>
    </p:spTree>
    <p:extLst>
      <p:ext uri="{BB962C8B-B14F-4D97-AF65-F5344CB8AC3E}">
        <p14:creationId xmlns:p14="http://schemas.microsoft.com/office/powerpoint/2010/main" val="2556655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B60B-D44E-469C-B487-1D30FF664CFE}"/>
              </a:ext>
            </a:extLst>
          </p:cNvPr>
          <p:cNvSpPr>
            <a:spLocks noGrp="1"/>
          </p:cNvSpPr>
          <p:nvPr>
            <p:ph type="title"/>
          </p:nvPr>
        </p:nvSpPr>
        <p:spPr>
          <a:xfrm>
            <a:off x="865402" y="604846"/>
            <a:ext cx="3076295" cy="5308599"/>
          </a:xfrm>
        </p:spPr>
        <p:txBody>
          <a:bodyPr>
            <a:normAutofit/>
          </a:bodyPr>
          <a:lstStyle/>
          <a:p>
            <a:r>
              <a:rPr lang="en-US" sz="3200" dirty="0">
                <a:solidFill>
                  <a:srgbClr val="FFFFFF"/>
                </a:solidFill>
              </a:rPr>
              <a:t>EXAMPLE: POISSON REGRESSION</a:t>
            </a:r>
          </a:p>
        </p:txBody>
      </p:sp>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320817" y="6059527"/>
            <a:ext cx="476535" cy="365125"/>
          </a:xfrm>
        </p:spPr>
        <p:txBody>
          <a:bodyPr/>
          <a:lstStyle/>
          <a:p>
            <a:fld id="{3A98EE3D-8CD1-4C3F-BD1C-C98C9596463C}" type="slidenum">
              <a:rPr lang="en-US" sz="1800" smtClean="0">
                <a:solidFill>
                  <a:srgbClr val="00B0F0"/>
                </a:solidFill>
              </a:rPr>
              <a:t>47</a:t>
            </a:fld>
            <a:endParaRPr lang="en-US" sz="1800" dirty="0">
              <a:solidFill>
                <a:srgbClr val="00B0F0"/>
              </a:solidFill>
            </a:endParaRPr>
          </a:p>
        </p:txBody>
      </p:sp>
      <p:sp>
        <p:nvSpPr>
          <p:cNvPr id="5" name="TextBox 4">
            <a:extLst>
              <a:ext uri="{FF2B5EF4-FFF2-40B4-BE49-F238E27FC236}">
                <a16:creationId xmlns:a16="http://schemas.microsoft.com/office/drawing/2014/main" id="{1104FC7D-41B2-4C50-8F4E-546885F4BEAB}"/>
              </a:ext>
            </a:extLst>
          </p:cNvPr>
          <p:cNvSpPr txBox="1"/>
          <p:nvPr/>
        </p:nvSpPr>
        <p:spPr>
          <a:xfrm>
            <a:off x="634622" y="1227819"/>
            <a:ext cx="11061892" cy="3662541"/>
          </a:xfrm>
          <a:prstGeom prst="rect">
            <a:avLst/>
          </a:prstGeom>
          <a:noFill/>
        </p:spPr>
        <p:txBody>
          <a:bodyPr wrap="square" rtlCol="0">
            <a:spAutoFit/>
          </a:bodyPr>
          <a:lstStyle/>
          <a:p>
            <a:pPr marL="342900" indent="-342900">
              <a:buFont typeface="Wingdings" panose="05000000000000000000" pitchFamily="2" charset="2"/>
              <a:buChar char="q"/>
            </a:pPr>
            <a:r>
              <a:rPr lang="en-US" sz="2600" dirty="0"/>
              <a:t> Number of days of hospital stay was recorded for 45 patients along with   </a:t>
            </a:r>
          </a:p>
          <a:p>
            <a:r>
              <a:rPr lang="en-US" sz="2600" dirty="0"/>
              <a:t>      their gender, age, and history of chronical cardiac illness. The data are </a:t>
            </a:r>
            <a:r>
              <a:rPr lang="en-US" sz="2600" dirty="0">
                <a:hlinkClick r:id="rId2" action="ppaction://hlinkfile"/>
              </a:rPr>
              <a:t>here</a:t>
            </a:r>
            <a:r>
              <a:rPr lang="en-US" sz="2600" dirty="0"/>
              <a:t>.</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600" dirty="0"/>
              <a:t> We fit the Poisson regression model.</a:t>
            </a:r>
          </a:p>
          <a:p>
            <a:endParaRPr lang="en-US" sz="2400" dirty="0"/>
          </a:p>
          <a:p>
            <a:r>
              <a:rPr lang="en-US" sz="1600" dirty="0" err="1">
                <a:latin typeface="Courier New" panose="02070309020205020404" pitchFamily="49" charset="0"/>
                <a:cs typeface="Courier New" panose="02070309020205020404" pitchFamily="49" charset="0"/>
              </a:rPr>
              <a:t>hospitalstay.data</a:t>
            </a:r>
            <a:r>
              <a:rPr lang="en-US" sz="1600" dirty="0">
                <a:latin typeface="Courier New" panose="02070309020205020404" pitchFamily="49" charset="0"/>
                <a:cs typeface="Courier New" panose="02070309020205020404" pitchFamily="49" charset="0"/>
              </a:rPr>
              <a:t>&lt;- read.csv(file="./PoissonExampleData.csv", header=TRUE, </a:t>
            </a:r>
            <a:r>
              <a:rPr lang="en-US" sz="1600" dirty="0" err="1">
                <a:latin typeface="Courier New" panose="02070309020205020404" pitchFamily="49" charset="0"/>
                <a:cs typeface="Courier New" panose="02070309020205020404" pitchFamily="49" charset="0"/>
              </a:rPr>
              <a:t>sep</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summary(</a:t>
            </a:r>
            <a:r>
              <a:rPr lang="en-US" sz="1600" dirty="0" err="1">
                <a:latin typeface="Courier New" panose="02070309020205020404" pitchFamily="49" charset="0"/>
                <a:cs typeface="Courier New" panose="02070309020205020404" pitchFamily="49" charset="0"/>
              </a:rPr>
              <a:t>fitted.model</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glm</a:t>
            </a:r>
            <a:r>
              <a:rPr lang="en-US" sz="1600" dirty="0">
                <a:latin typeface="Courier New" panose="02070309020205020404" pitchFamily="49" charset="0"/>
                <a:cs typeface="Courier New" panose="02070309020205020404" pitchFamily="49" charset="0"/>
              </a:rPr>
              <a:t>(days ~ gender + age + illness, data=</a:t>
            </a:r>
            <a:r>
              <a:rPr lang="en-US" sz="1600" dirty="0" err="1">
                <a:latin typeface="Courier New" panose="02070309020205020404" pitchFamily="49" charset="0"/>
                <a:cs typeface="Courier New" panose="02070309020205020404" pitchFamily="49" charset="0"/>
              </a:rPr>
              <a:t>hospitalstay.data</a:t>
            </a:r>
            <a:r>
              <a:rPr lang="en-US" sz="1600" dirty="0">
                <a:latin typeface="Courier New" panose="02070309020205020404" pitchFamily="49" charset="0"/>
                <a:cs typeface="Courier New" panose="02070309020205020404" pitchFamily="49" charset="0"/>
              </a:rPr>
              <a:t>, family=</a:t>
            </a:r>
            <a:r>
              <a:rPr lang="en-US" sz="1600" dirty="0" err="1">
                <a:latin typeface="Courier New" panose="02070309020205020404" pitchFamily="49" charset="0"/>
                <a:cs typeface="Courier New" panose="02070309020205020404" pitchFamily="49" charset="0"/>
              </a:rPr>
              <a:t>poisson</a:t>
            </a:r>
            <a:r>
              <a:rPr lang="en-US" sz="1600" dirty="0">
                <a:latin typeface="Courier New" panose="02070309020205020404" pitchFamily="49" charset="0"/>
                <a:cs typeface="Courier New" panose="02070309020205020404" pitchFamily="49" charset="0"/>
              </a:rPr>
              <a:t>(link=log)))</a:t>
            </a:r>
          </a:p>
          <a:p>
            <a:endParaRPr lang="en-US" sz="2400" dirty="0"/>
          </a:p>
          <a:p>
            <a:endParaRPr lang="en-US" dirty="0"/>
          </a:p>
        </p:txBody>
      </p:sp>
      <p:sp>
        <p:nvSpPr>
          <p:cNvPr id="8" name="Title 1">
            <a:extLst>
              <a:ext uri="{FF2B5EF4-FFF2-40B4-BE49-F238E27FC236}">
                <a16:creationId xmlns:a16="http://schemas.microsoft.com/office/drawing/2014/main" id="{8FDE2D6A-EB0F-4F67-8847-35AECB8A3F6B}"/>
              </a:ext>
            </a:extLst>
          </p:cNvPr>
          <p:cNvSpPr txBox="1">
            <a:spLocks/>
          </p:cNvSpPr>
          <p:nvPr/>
        </p:nvSpPr>
        <p:spPr>
          <a:xfrm>
            <a:off x="731017" y="458922"/>
            <a:ext cx="10527128" cy="6699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rgbClr val="00B0F0"/>
                </a:solidFill>
              </a:rPr>
              <a:t>POISSON REGRESSION MODEL: EXAMPLE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859" y="4269414"/>
            <a:ext cx="6144483" cy="1533739"/>
          </a:xfrm>
          <a:prstGeom prst="rect">
            <a:avLst/>
          </a:prstGeom>
        </p:spPr>
      </p:pic>
      <p:sp>
        <p:nvSpPr>
          <p:cNvPr id="10" name="Oval 9"/>
          <p:cNvSpPr/>
          <p:nvPr/>
        </p:nvSpPr>
        <p:spPr>
          <a:xfrm>
            <a:off x="4382025" y="4348350"/>
            <a:ext cx="1426464" cy="1565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210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B60B-D44E-469C-B487-1D30FF664CFE}"/>
              </a:ext>
            </a:extLst>
          </p:cNvPr>
          <p:cNvSpPr>
            <a:spLocks noGrp="1"/>
          </p:cNvSpPr>
          <p:nvPr>
            <p:ph type="title"/>
          </p:nvPr>
        </p:nvSpPr>
        <p:spPr>
          <a:xfrm>
            <a:off x="310920" y="543886"/>
            <a:ext cx="1761720" cy="5308599"/>
          </a:xfrm>
        </p:spPr>
        <p:txBody>
          <a:bodyPr>
            <a:normAutofit/>
          </a:bodyPr>
          <a:lstStyle/>
          <a:p>
            <a:r>
              <a:rPr lang="en-US" sz="2000" dirty="0">
                <a:solidFill>
                  <a:srgbClr val="FFFFFF"/>
                </a:solidFill>
              </a:rPr>
              <a:t>POISSON REGRESSION</a:t>
            </a:r>
            <a:br>
              <a:rPr lang="en-US" sz="2000" dirty="0">
                <a:solidFill>
                  <a:srgbClr val="FFFFFF"/>
                </a:solidFill>
              </a:rPr>
            </a:br>
            <a:r>
              <a:rPr lang="en-US" sz="2000" dirty="0">
                <a:solidFill>
                  <a:srgbClr val="FFFFFF"/>
                </a:solidFill>
              </a:rPr>
              <a:t>example continues</a:t>
            </a:r>
          </a:p>
        </p:txBody>
      </p:sp>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163869" y="6033953"/>
            <a:ext cx="476534" cy="365125"/>
          </a:xfrm>
        </p:spPr>
        <p:txBody>
          <a:bodyPr/>
          <a:lstStyle/>
          <a:p>
            <a:fld id="{3A98EE3D-8CD1-4C3F-BD1C-C98C9596463C}" type="slidenum">
              <a:rPr lang="en-US" sz="1800" smtClean="0">
                <a:solidFill>
                  <a:srgbClr val="00B0F0"/>
                </a:solidFill>
              </a:rPr>
              <a:t>48</a:t>
            </a:fld>
            <a:endParaRPr lang="en-US" sz="1800" dirty="0">
              <a:solidFill>
                <a:srgbClr val="00B0F0"/>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04FC7D-41B2-4C50-8F4E-546885F4BEAB}"/>
                  </a:ext>
                </a:extLst>
              </p:cNvPr>
              <p:cNvSpPr txBox="1"/>
              <p:nvPr/>
            </p:nvSpPr>
            <p:spPr>
              <a:xfrm>
                <a:off x="924718" y="1257128"/>
                <a:ext cx="9886519" cy="4605876"/>
              </a:xfrm>
              <a:prstGeom prst="rect">
                <a:avLst/>
              </a:prstGeom>
              <a:noFill/>
            </p:spPr>
            <p:txBody>
              <a:bodyPr wrap="square" rtlCol="0">
                <a:spAutoFit/>
              </a:bodyPr>
              <a:lstStyle/>
              <a:p>
                <a:endParaRPr lang="en-US" sz="800" dirty="0"/>
              </a:p>
              <a:p>
                <a:pPr marL="285750" indent="-285750">
                  <a:buFont typeface="Wingdings" panose="05000000000000000000" pitchFamily="2" charset="2"/>
                  <a:buChar char="q"/>
                </a:pPr>
                <a:r>
                  <a:rPr lang="en-US" sz="2600" dirty="0"/>
                  <a:t> We write the fitted model as</a:t>
                </a:r>
              </a:p>
              <a:p>
                <a:endParaRPr lang="en-US" sz="800" dirty="0"/>
              </a:p>
              <a:p>
                <a:pPr algn="ctr"/>
                <a14:m>
                  <m:oMath xmlns:m="http://schemas.openxmlformats.org/officeDocument/2006/math">
                    <m:acc>
                      <m:accPr>
                        <m:chr m:val="̂"/>
                        <m:ctrlPr>
                          <a:rPr lang="en-US" sz="2000" i="1" smtClean="0">
                            <a:latin typeface="Cambria Math" panose="02040503050406030204" pitchFamily="18" charset="0"/>
                          </a:rPr>
                        </m:ctrlPr>
                      </m:accPr>
                      <m:e>
                        <m:r>
                          <a:rPr lang="en-US" sz="2000" i="1" smtClean="0">
                            <a:latin typeface="Cambria Math" panose="02040503050406030204" pitchFamily="18" charset="0"/>
                            <a:ea typeface="Cambria Math" panose="02040503050406030204" pitchFamily="18" charset="0"/>
                          </a:rPr>
                          <m:t>𝜆</m:t>
                        </m:r>
                      </m:e>
                    </m:acc>
                    <m:r>
                      <a:rPr lang="en-US" sz="2000" b="0" i="1" smtClean="0">
                        <a:latin typeface="Cambria Math" panose="02040503050406030204" pitchFamily="18" charset="0"/>
                      </a:rPr>
                      <m:t>=</m:t>
                    </m:r>
                    <m:r>
                      <m:rPr>
                        <m:sty m:val="p"/>
                      </m:rPr>
                      <a:rPr lang="en-US" sz="2000" b="0" i="0" smtClean="0">
                        <a:latin typeface="Cambria Math" panose="02040503050406030204" pitchFamily="18" charset="0"/>
                      </a:rPr>
                      <m:t>exp</m:t>
                    </m:r>
                    <m:r>
                      <a:rPr lang="en-US" sz="2000" b="0" i="1" smtClean="0">
                        <a:latin typeface="Cambria Math" panose="02040503050406030204" pitchFamily="18" charset="0"/>
                      </a:rPr>
                      <m:t>⁡(−0.8263+0.2264</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𝑚𝑎𝑙𝑒</m:t>
                    </m:r>
                    <m:r>
                      <a:rPr lang="en-US" sz="2000" b="0" i="1" smtClean="0">
                        <a:latin typeface="Cambria Math" panose="02040503050406030204" pitchFamily="18" charset="0"/>
                        <a:ea typeface="Cambria Math" panose="02040503050406030204" pitchFamily="18" charset="0"/>
                      </a:rPr>
                      <m:t>+0.0205∙</m:t>
                    </m:r>
                    <m:r>
                      <a:rPr lang="en-US" sz="2000" b="0" i="1" smtClean="0">
                        <a:latin typeface="Cambria Math" panose="02040503050406030204" pitchFamily="18" charset="0"/>
                        <a:ea typeface="Cambria Math" panose="02040503050406030204" pitchFamily="18" charset="0"/>
                      </a:rPr>
                      <m:t>𝑎𝑔𝑒</m:t>
                    </m:r>
                    <m:r>
                      <a:rPr lang="en-US" sz="2000" b="0" i="1" smtClean="0">
                        <a:latin typeface="Cambria Math" panose="02040503050406030204" pitchFamily="18" charset="0"/>
                        <a:ea typeface="Cambria Math" panose="02040503050406030204" pitchFamily="18" charset="0"/>
                      </a:rPr>
                      <m:t>+0.4477∙</m:t>
                    </m:r>
                    <m:r>
                      <a:rPr lang="en-US" sz="2000" b="0" i="1" smtClean="0">
                        <a:latin typeface="Cambria Math" panose="02040503050406030204" pitchFamily="18" charset="0"/>
                        <a:ea typeface="Cambria Math" panose="02040503050406030204" pitchFamily="18" charset="0"/>
                      </a:rPr>
                      <m:t>𝑖𝑙𝑙𝑛𝑒𝑠𝑠</m:t>
                    </m:r>
                    <m:r>
                      <a:rPr lang="en-US" sz="2000" b="0" i="1" smtClean="0">
                        <a:latin typeface="Cambria Math" panose="02040503050406030204" pitchFamily="18" charset="0"/>
                        <a:ea typeface="Cambria Math" panose="02040503050406030204" pitchFamily="18" charset="0"/>
                      </a:rPr>
                      <m:t>)</m:t>
                    </m:r>
                  </m:oMath>
                </a14:m>
                <a:r>
                  <a:rPr lang="en-US" sz="2000" dirty="0"/>
                  <a:t>.</a:t>
                </a:r>
              </a:p>
              <a:p>
                <a:endParaRPr lang="en-US" sz="800" dirty="0"/>
              </a:p>
              <a:p>
                <a:endParaRPr lang="en-US" sz="800" dirty="0"/>
              </a:p>
              <a:p>
                <a:endParaRPr lang="en-US" sz="800" dirty="0"/>
              </a:p>
              <a:p>
                <a:pPr marL="285750" indent="-285750">
                  <a:buFont typeface="Wingdings" panose="05000000000000000000" pitchFamily="2" charset="2"/>
                  <a:buChar char="q"/>
                </a:pPr>
                <a:r>
                  <a:rPr lang="en-US" sz="2600" dirty="0"/>
                  <a:t> We interpret the estimated regression coefficients. For example,</a:t>
                </a:r>
              </a:p>
              <a:p>
                <a:endParaRPr lang="en-US" sz="1200" dirty="0"/>
              </a:p>
              <a:p>
                <a:pPr marL="285750" indent="-285750">
                  <a:buFont typeface="Wingdings" panose="05000000000000000000" pitchFamily="2" charset="2"/>
                  <a:buChar char="q"/>
                </a:pPr>
                <a:endParaRPr lang="en-US" sz="800" dirty="0"/>
              </a:p>
              <a:p>
                <a:pPr marL="342900" indent="60325">
                  <a:buFont typeface="Wingdings" panose="05000000000000000000" pitchFamily="2" charset="2"/>
                  <a:buChar char="§"/>
                </a:pPr>
                <a:r>
                  <a:rPr lang="en-US" sz="2200" dirty="0"/>
                  <a:t>   The estimated average length of hospital stay for males is </a:t>
                </a:r>
              </a:p>
              <a:p>
                <a:r>
                  <a:rPr lang="en-US" sz="2200" dirty="0"/>
                  <a:t>           </a:t>
                </a:r>
                <a14:m>
                  <m:oMath xmlns:m="http://schemas.openxmlformats.org/officeDocument/2006/math">
                    <m:r>
                      <m:rPr>
                        <m:sty m:val="p"/>
                      </m:rPr>
                      <a:rPr lang="en-US" sz="2200" i="1" dirty="0" smtClean="0">
                        <a:latin typeface="Cambria Math" panose="02040503050406030204" pitchFamily="18" charset="0"/>
                      </a:rPr>
                      <m:t>exp</m:t>
                    </m:r>
                    <m:r>
                      <a:rPr lang="en-US" sz="2200" i="1" dirty="0">
                        <a:latin typeface="Cambria Math" panose="02040503050406030204" pitchFamily="18" charset="0"/>
                      </a:rPr>
                      <m:t>⁡(</m:t>
                    </m:r>
                    <m:r>
                      <a:rPr lang="en-US" sz="2200" i="1" dirty="0" smtClean="0">
                        <a:latin typeface="Cambria Math" panose="02040503050406030204" pitchFamily="18" charset="0"/>
                      </a:rPr>
                      <m:t>0.2264</m:t>
                    </m:r>
                    <m:r>
                      <a:rPr lang="en-US" sz="2200" i="1" dirty="0">
                        <a:latin typeface="Cambria Math" panose="02040503050406030204" pitchFamily="18" charset="0"/>
                      </a:rPr>
                      <m:t>)</m:t>
                    </m:r>
                    <m:r>
                      <a:rPr lang="en-US" sz="2200" i="1" dirty="0" smtClean="0">
                        <a:latin typeface="Cambria Math" panose="02040503050406030204" pitchFamily="18" charset="0"/>
                      </a:rPr>
                      <m:t> </m:t>
                    </m:r>
                    <m:r>
                      <a:rPr lang="en-US" sz="2200" i="1" dirty="0">
                        <a:latin typeface="Cambria Math" panose="02040503050406030204" pitchFamily="18" charset="0"/>
                      </a:rPr>
                      <m:t>· 100% = 125.41% </m:t>
                    </m:r>
                  </m:oMath>
                </a14:m>
                <a:r>
                  <a:rPr lang="en-US" sz="2200" dirty="0"/>
                  <a:t>of that for females.</a:t>
                </a:r>
              </a:p>
              <a:p>
                <a:endParaRPr lang="en-US" sz="1200" dirty="0"/>
              </a:p>
              <a:p>
                <a:pPr marL="342900" indent="-1588">
                  <a:buFont typeface="Wingdings" panose="05000000000000000000" pitchFamily="2" charset="2"/>
                  <a:buChar char="§"/>
                </a:pPr>
                <a:r>
                  <a:rPr lang="en-US" sz="2200" dirty="0"/>
                  <a:t>   For a one-year increase in patient's age, the estimated average number </a:t>
                </a:r>
              </a:p>
              <a:p>
                <a:r>
                  <a:rPr lang="en-US" sz="2200" dirty="0"/>
                  <a:t>           of days of hospital stay increases by </a:t>
                </a:r>
                <a14:m>
                  <m:oMath xmlns:m="http://schemas.openxmlformats.org/officeDocument/2006/math">
                    <m:r>
                      <a:rPr lang="en-US" sz="2200" i="1" dirty="0" smtClean="0">
                        <a:latin typeface="Cambria Math" panose="02040503050406030204" pitchFamily="18" charset="0"/>
                      </a:rPr>
                      <m:t>(</m:t>
                    </m:r>
                    <m:r>
                      <m:rPr>
                        <m:sty m:val="p"/>
                      </m:rPr>
                      <a:rPr lang="en-US" sz="2200" i="1" dirty="0" smtClean="0">
                        <a:latin typeface="Cambria Math" panose="02040503050406030204" pitchFamily="18" charset="0"/>
                      </a:rPr>
                      <m:t>exp</m:t>
                    </m:r>
                    <m:r>
                      <a:rPr lang="en-US" sz="2200" i="1" dirty="0" smtClean="0">
                        <a:latin typeface="Cambria Math" panose="02040503050406030204" pitchFamily="18" charset="0"/>
                      </a:rPr>
                      <m:t>⁡(0.0205)−1)·100% = 2.07%. </m:t>
                    </m:r>
                  </m:oMath>
                </a14:m>
                <a:endParaRPr lang="en-US" sz="2200" dirty="0"/>
              </a:p>
              <a:p>
                <a:endParaRPr lang="en-US" sz="2000" dirty="0"/>
              </a:p>
              <a:p>
                <a:pPr marL="285750" indent="-285750">
                  <a:buFont typeface="Wingdings" panose="05000000000000000000" pitchFamily="2" charset="2"/>
                  <a:buChar char="§"/>
                </a:pPr>
                <a:endParaRPr lang="en-US" sz="2200" dirty="0"/>
              </a:p>
              <a:p>
                <a:pPr marL="285750" indent="-285750">
                  <a:buFont typeface="Wingdings" panose="05000000000000000000" pitchFamily="2" charset="2"/>
                  <a:buChar char="§"/>
                </a:pPr>
                <a:endParaRPr lang="en-US" sz="1400" dirty="0"/>
              </a:p>
            </p:txBody>
          </p:sp>
        </mc:Choice>
        <mc:Fallback xmlns="">
          <p:sp>
            <p:nvSpPr>
              <p:cNvPr id="5" name="TextBox 4">
                <a:extLst>
                  <a:ext uri="{FF2B5EF4-FFF2-40B4-BE49-F238E27FC236}">
                    <a16:creationId xmlns:a16="http://schemas.microsoft.com/office/drawing/2014/main" id="{1104FC7D-41B2-4C50-8F4E-546885F4BEAB}"/>
                  </a:ext>
                </a:extLst>
              </p:cNvPr>
              <p:cNvSpPr txBox="1">
                <a:spLocks noRot="1" noChangeAspect="1" noMove="1" noResize="1" noEditPoints="1" noAdjustHandles="1" noChangeArrowheads="1" noChangeShapeType="1" noTextEdit="1"/>
              </p:cNvSpPr>
              <p:nvPr/>
            </p:nvSpPr>
            <p:spPr>
              <a:xfrm>
                <a:off x="924718" y="1257128"/>
                <a:ext cx="9886519" cy="4605876"/>
              </a:xfrm>
              <a:prstGeom prst="rect">
                <a:avLst/>
              </a:prstGeom>
              <a:blipFill>
                <a:blip r:embed="rId2"/>
                <a:stretch>
                  <a:fillRect l="-987"/>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8FDE2D6A-EB0F-4F67-8847-35AECB8A3F6B}"/>
              </a:ext>
            </a:extLst>
          </p:cNvPr>
          <p:cNvSpPr txBox="1">
            <a:spLocks/>
          </p:cNvSpPr>
          <p:nvPr/>
        </p:nvSpPr>
        <p:spPr>
          <a:xfrm>
            <a:off x="731017" y="458922"/>
            <a:ext cx="10527128" cy="6699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rgbClr val="00B0F0"/>
                </a:solidFill>
              </a:rPr>
              <a:t>POISSON REGRESSION MODEL: EXAMPLE (CONT.)</a:t>
            </a:r>
          </a:p>
        </p:txBody>
      </p:sp>
    </p:spTree>
    <p:extLst>
      <p:ext uri="{BB962C8B-B14F-4D97-AF65-F5344CB8AC3E}">
        <p14:creationId xmlns:p14="http://schemas.microsoft.com/office/powerpoint/2010/main" val="2207043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B60B-D44E-469C-B487-1D30FF664CFE}"/>
              </a:ext>
            </a:extLst>
          </p:cNvPr>
          <p:cNvSpPr>
            <a:spLocks noGrp="1"/>
          </p:cNvSpPr>
          <p:nvPr>
            <p:ph type="title"/>
          </p:nvPr>
        </p:nvSpPr>
        <p:spPr>
          <a:xfrm>
            <a:off x="310920" y="543886"/>
            <a:ext cx="1761720" cy="5308599"/>
          </a:xfrm>
        </p:spPr>
        <p:txBody>
          <a:bodyPr>
            <a:normAutofit/>
          </a:bodyPr>
          <a:lstStyle/>
          <a:p>
            <a:r>
              <a:rPr lang="en-US" sz="2000" dirty="0">
                <a:solidFill>
                  <a:srgbClr val="FFFFFF"/>
                </a:solidFill>
              </a:rPr>
              <a:t>POISSON REGRESSION</a:t>
            </a:r>
            <a:br>
              <a:rPr lang="en-US" sz="2000" dirty="0">
                <a:solidFill>
                  <a:srgbClr val="FFFFFF"/>
                </a:solidFill>
              </a:rPr>
            </a:br>
            <a:r>
              <a:rPr lang="en-US" sz="2000" dirty="0">
                <a:solidFill>
                  <a:srgbClr val="FFFFFF"/>
                </a:solidFill>
              </a:rPr>
              <a:t>example continues</a:t>
            </a:r>
          </a:p>
        </p:txBody>
      </p:sp>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150221" y="6034061"/>
            <a:ext cx="578892" cy="365125"/>
          </a:xfrm>
        </p:spPr>
        <p:txBody>
          <a:bodyPr/>
          <a:lstStyle/>
          <a:p>
            <a:fld id="{3A98EE3D-8CD1-4C3F-BD1C-C98C9596463C}" type="slidenum">
              <a:rPr lang="en-US" sz="1800" smtClean="0">
                <a:solidFill>
                  <a:srgbClr val="00B0F0"/>
                </a:solidFill>
              </a:rPr>
              <a:t>49</a:t>
            </a:fld>
            <a:endParaRPr lang="en-US" sz="1800" dirty="0">
              <a:solidFill>
                <a:srgbClr val="00B0F0"/>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04FC7D-41B2-4C50-8F4E-546885F4BEAB}"/>
                  </a:ext>
                </a:extLst>
              </p:cNvPr>
              <p:cNvSpPr txBox="1"/>
              <p:nvPr/>
            </p:nvSpPr>
            <p:spPr>
              <a:xfrm>
                <a:off x="924718" y="1257128"/>
                <a:ext cx="10333427" cy="4694940"/>
              </a:xfrm>
              <a:prstGeom prst="rect">
                <a:avLst/>
              </a:prstGeom>
              <a:noFill/>
            </p:spPr>
            <p:txBody>
              <a:bodyPr wrap="square" rtlCol="0">
                <a:spAutoFit/>
              </a:bodyPr>
              <a:lstStyle/>
              <a:p>
                <a:pPr algn="ct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r>
                      <a:rPr lang="en-US" i="1">
                        <a:latin typeface="Cambria Math" panose="02040503050406030204" pitchFamily="18" charset="0"/>
                      </a:rPr>
                      <m:t>=</m:t>
                    </m:r>
                    <m:r>
                      <m:rPr>
                        <m:sty m:val="p"/>
                      </m:rPr>
                      <a:rPr lang="en-US">
                        <a:latin typeface="Cambria Math" panose="02040503050406030204" pitchFamily="18" charset="0"/>
                      </a:rPr>
                      <m:t>exp</m:t>
                    </m:r>
                    <m:r>
                      <a:rPr lang="en-US" i="1">
                        <a:latin typeface="Cambria Math" panose="02040503050406030204" pitchFamily="18" charset="0"/>
                      </a:rPr>
                      <m:t>⁡(−0.8263+0.2264</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𝑚𝑎𝑙𝑒</m:t>
                    </m:r>
                    <m:r>
                      <a:rPr lang="en-US" i="1">
                        <a:latin typeface="Cambria Math" panose="02040503050406030204" pitchFamily="18" charset="0"/>
                        <a:ea typeface="Cambria Math" panose="02040503050406030204" pitchFamily="18" charset="0"/>
                      </a:rPr>
                      <m:t>+0.0205∙</m:t>
                    </m:r>
                    <m:r>
                      <a:rPr lang="en-US" i="1">
                        <a:latin typeface="Cambria Math" panose="02040503050406030204" pitchFamily="18" charset="0"/>
                        <a:ea typeface="Cambria Math" panose="02040503050406030204" pitchFamily="18" charset="0"/>
                      </a:rPr>
                      <m:t>𝑎𝑔𝑒</m:t>
                    </m:r>
                    <m:r>
                      <a:rPr lang="en-US" i="1">
                        <a:latin typeface="Cambria Math" panose="02040503050406030204" pitchFamily="18" charset="0"/>
                        <a:ea typeface="Cambria Math" panose="02040503050406030204" pitchFamily="18" charset="0"/>
                      </a:rPr>
                      <m:t>+0.4477∙</m:t>
                    </m:r>
                    <m:r>
                      <a:rPr lang="en-US" i="1">
                        <a:latin typeface="Cambria Math" panose="02040503050406030204" pitchFamily="18" charset="0"/>
                        <a:ea typeface="Cambria Math" panose="02040503050406030204" pitchFamily="18" charset="0"/>
                      </a:rPr>
                      <m:t>𝑖𝑙𝑙𝑛𝑒𝑠𝑠</m:t>
                    </m:r>
                    <m:r>
                      <a:rPr lang="en-US" i="1">
                        <a:latin typeface="Cambria Math" panose="02040503050406030204" pitchFamily="18" charset="0"/>
                        <a:ea typeface="Cambria Math" panose="02040503050406030204" pitchFamily="18" charset="0"/>
                      </a:rPr>
                      <m:t>)</m:t>
                    </m:r>
                  </m:oMath>
                </a14:m>
                <a:r>
                  <a:rPr lang="en-US" dirty="0"/>
                  <a:t>.</a:t>
                </a:r>
              </a:p>
              <a:p>
                <a:pPr algn="ctr"/>
                <a:endParaRPr lang="en-US" sz="2000" dirty="0"/>
              </a:p>
              <a:p>
                <a:pPr algn="ctr"/>
                <a:endParaRPr lang="en-US" sz="2000" dirty="0"/>
              </a:p>
              <a:p>
                <a:pPr marL="285750" indent="-285750">
                  <a:buFont typeface="Wingdings" panose="05000000000000000000" pitchFamily="2" charset="2"/>
                  <a:buChar char="q"/>
                </a:pPr>
                <a:r>
                  <a:rPr lang="en-US" sz="2600" dirty="0"/>
                  <a:t>  The predicted length of stay for a 55-year old male with no chronic cardiac illness is computed as </a:t>
                </a:r>
              </a:p>
              <a:p>
                <a:endParaRPr lang="en-US" sz="2600" dirty="0"/>
              </a:p>
              <a:p>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0</m:t>
                        </m:r>
                      </m:sup>
                    </m:sSup>
                    <m:r>
                      <a:rPr lang="en-US" sz="2400" i="1">
                        <a:latin typeface="Cambria Math" panose="02040503050406030204" pitchFamily="18" charset="0"/>
                      </a:rPr>
                      <m:t>=</m:t>
                    </m:r>
                    <m:r>
                      <a:rPr lang="en-US" sz="2400" b="0" i="1" smtClean="0">
                        <a:latin typeface="Cambria Math" panose="02040503050406030204" pitchFamily="18" charset="0"/>
                      </a:rPr>
                      <m:t>𝑒𝑥𝑝</m:t>
                    </m:r>
                    <m:d>
                      <m:dPr>
                        <m:ctrlPr>
                          <a:rPr lang="en-US" sz="2400" i="1">
                            <a:latin typeface="Cambria Math" panose="02040503050406030204" pitchFamily="18" charset="0"/>
                          </a:rPr>
                        </m:ctrlPr>
                      </m:dPr>
                      <m:e>
                        <m:r>
                          <m:rPr>
                            <m:nor/>
                          </m:rPr>
                          <a:rPr lang="en-US" sz="2400" dirty="0"/>
                          <m:t>−0.8263+0.2264+0.0205</m:t>
                        </m:r>
                        <m:r>
                          <a:rPr lang="en-US" sz="2400" i="1" dirty="0" smtClean="0">
                            <a:latin typeface="Cambria Math" panose="02040503050406030204" pitchFamily="18" charset="0"/>
                            <a:ea typeface="Cambria Math" panose="02040503050406030204" pitchFamily="18" charset="0"/>
                          </a:rPr>
                          <m:t>∙</m:t>
                        </m:r>
                        <m:r>
                          <m:rPr>
                            <m:nor/>
                          </m:rPr>
                          <a:rPr lang="en-US" sz="2400" dirty="0"/>
                          <m:t>55</m:t>
                        </m:r>
                      </m:e>
                    </m:d>
                    <m:r>
                      <a:rPr lang="en-US" sz="2400" i="1">
                        <a:latin typeface="Cambria Math" panose="02040503050406030204" pitchFamily="18" charset="0"/>
                      </a:rPr>
                      <m:t>=1.6949</m:t>
                    </m:r>
                  </m:oMath>
                </a14:m>
                <a:r>
                  <a:rPr lang="en-US" sz="2400" dirty="0"/>
                  <a:t>.</a:t>
                </a:r>
              </a:p>
              <a:p>
                <a:endParaRPr lang="en-US" sz="2000" dirty="0"/>
              </a:p>
              <a:p>
                <a:endParaRPr lang="en-US" sz="2000" dirty="0"/>
              </a:p>
              <a:p>
                <a:r>
                  <a:rPr lang="en-US" sz="1600" dirty="0">
                    <a:latin typeface="Courier New" panose="02070309020205020404" pitchFamily="49" charset="0"/>
                    <a:cs typeface="Courier New" panose="02070309020205020404" pitchFamily="49" charset="0"/>
                  </a:rPr>
                  <a:t>print(predict(</a:t>
                </a:r>
                <a:r>
                  <a:rPr lang="en-US" sz="1600" dirty="0" err="1">
                    <a:latin typeface="Courier New" panose="02070309020205020404" pitchFamily="49" charset="0"/>
                    <a:cs typeface="Courier New" panose="02070309020205020404" pitchFamily="49" charset="0"/>
                  </a:rPr>
                  <a:t>fitted.model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(gender="M", age=55, illness="no"), </a:t>
                </a:r>
              </a:p>
              <a:p>
                <a:r>
                  <a:rPr lang="en-US" sz="1600" dirty="0">
                    <a:latin typeface="Courier New" panose="02070309020205020404" pitchFamily="49" charset="0"/>
                    <a:cs typeface="Courier New" panose="02070309020205020404" pitchFamily="49" charset="0"/>
                  </a:rPr>
                  <a:t>type="response"))</a:t>
                </a:r>
              </a:p>
              <a:p>
                <a:endParaRPr lang="en-US" sz="2400" dirty="0"/>
              </a:p>
              <a:p>
                <a:r>
                  <a:rPr lang="en-US" dirty="0">
                    <a:latin typeface="Lucida Console" panose="020B0609040504020204" pitchFamily="49" charset="0"/>
                  </a:rPr>
                  <a:t>1.692066</a:t>
                </a:r>
              </a:p>
              <a:p>
                <a:pPr marL="285750" indent="-285750">
                  <a:buFont typeface="Wingdings" panose="05000000000000000000" pitchFamily="2" charset="2"/>
                  <a:buChar char="§"/>
                </a:pPr>
                <a:endParaRPr lang="en-US" sz="1400" dirty="0"/>
              </a:p>
            </p:txBody>
          </p:sp>
        </mc:Choice>
        <mc:Fallback xmlns="">
          <p:sp>
            <p:nvSpPr>
              <p:cNvPr id="5" name="TextBox 4">
                <a:extLst>
                  <a:ext uri="{FF2B5EF4-FFF2-40B4-BE49-F238E27FC236}">
                    <a16:creationId xmlns:a16="http://schemas.microsoft.com/office/drawing/2014/main" id="{1104FC7D-41B2-4C50-8F4E-546885F4BEAB}"/>
                  </a:ext>
                </a:extLst>
              </p:cNvPr>
              <p:cNvSpPr txBox="1">
                <a:spLocks noRot="1" noChangeAspect="1" noMove="1" noResize="1" noEditPoints="1" noAdjustHandles="1" noChangeArrowheads="1" noChangeShapeType="1" noTextEdit="1"/>
              </p:cNvSpPr>
              <p:nvPr/>
            </p:nvSpPr>
            <p:spPr>
              <a:xfrm>
                <a:off x="924718" y="1257128"/>
                <a:ext cx="10333427" cy="4694940"/>
              </a:xfrm>
              <a:prstGeom prst="rect">
                <a:avLst/>
              </a:prstGeom>
              <a:blipFill>
                <a:blip r:embed="rId2"/>
                <a:stretch>
                  <a:fillRect l="-944" t="-649"/>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8FDE2D6A-EB0F-4F67-8847-35AECB8A3F6B}"/>
              </a:ext>
            </a:extLst>
          </p:cNvPr>
          <p:cNvSpPr txBox="1">
            <a:spLocks/>
          </p:cNvSpPr>
          <p:nvPr/>
        </p:nvSpPr>
        <p:spPr>
          <a:xfrm>
            <a:off x="731017" y="458922"/>
            <a:ext cx="10527128" cy="6699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rgbClr val="00B0F0"/>
                </a:solidFill>
              </a:rPr>
              <a:t>POISSON REGRESSION MODEL: EXAMPLE (CONT.)</a:t>
            </a:r>
          </a:p>
        </p:txBody>
      </p:sp>
    </p:spTree>
    <p:extLst>
      <p:ext uri="{BB962C8B-B14F-4D97-AF65-F5344CB8AC3E}">
        <p14:creationId xmlns:p14="http://schemas.microsoft.com/office/powerpoint/2010/main" val="256932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B60B-D44E-469C-B487-1D30FF664CFE}"/>
              </a:ext>
            </a:extLst>
          </p:cNvPr>
          <p:cNvSpPr>
            <a:spLocks noGrp="1"/>
          </p:cNvSpPr>
          <p:nvPr>
            <p:ph type="title"/>
          </p:nvPr>
        </p:nvSpPr>
        <p:spPr>
          <a:xfrm>
            <a:off x="1167773" y="353568"/>
            <a:ext cx="10012291" cy="694952"/>
          </a:xfrm>
        </p:spPr>
        <p:txBody>
          <a:bodyPr>
            <a:normAutofit/>
          </a:bodyPr>
          <a:lstStyle/>
          <a:p>
            <a:r>
              <a:rPr lang="en-US" sz="3200" dirty="0"/>
              <a:t> </a:t>
            </a:r>
            <a:r>
              <a:rPr lang="en-US" sz="3200" dirty="0">
                <a:solidFill>
                  <a:srgbClr val="00B0F0"/>
                </a:solidFill>
              </a:rPr>
              <a:t>GENERAL LINEAR REGRESSION: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9E71EA-C0CD-452C-8483-A0E0F9FAE2BD}"/>
                  </a:ext>
                </a:extLst>
              </p:cNvPr>
              <p:cNvSpPr>
                <a:spLocks noGrp="1"/>
              </p:cNvSpPr>
              <p:nvPr>
                <p:ph idx="1"/>
              </p:nvPr>
            </p:nvSpPr>
            <p:spPr>
              <a:xfrm>
                <a:off x="614149" y="1267968"/>
                <a:ext cx="10943867" cy="5168392"/>
              </a:xfrm>
            </p:spPr>
            <p:txBody>
              <a:bodyPr>
                <a:noAutofit/>
              </a:bodyPr>
              <a:lstStyle/>
              <a:p>
                <a:pPr>
                  <a:buFont typeface="Wingdings" panose="05000000000000000000" pitchFamily="2" charset="2"/>
                  <a:buChar char="q"/>
                </a:pPr>
                <a:r>
                  <a:rPr lang="en-US" sz="2800" i="1" dirty="0">
                    <a:solidFill>
                      <a:schemeClr val="tx1"/>
                    </a:solidFill>
                  </a:rPr>
                  <a:t> </a:t>
                </a:r>
                <a:r>
                  <a:rPr lang="en-US" sz="2800" i="1" dirty="0">
                    <a:solidFill>
                      <a:srgbClr val="00B0F0"/>
                    </a:solidFill>
                  </a:rPr>
                  <a:t>General Linear Regression </a:t>
                </a:r>
                <a:r>
                  <a:rPr lang="en-US" sz="2800" dirty="0">
                    <a:solidFill>
                      <a:schemeClr val="tx1"/>
                    </a:solidFill>
                  </a:rPr>
                  <a:t>model is  </a:t>
                </a:r>
              </a:p>
              <a:p>
                <a:pPr marL="0" indent="0">
                  <a:buNone/>
                </a:pPr>
                <a:r>
                  <a:rPr lang="en-US" sz="2800" b="0" dirty="0">
                    <a:solidFill>
                      <a:schemeClr val="tx1"/>
                    </a:solidFill>
                  </a:rPr>
                  <a:t>    </a:t>
                </a:r>
                <a14:m>
                  <m:oMath xmlns:m="http://schemas.openxmlformats.org/officeDocument/2006/math">
                    <m:r>
                      <a:rPr lang="en-US" sz="2800" b="0" i="1">
                        <a:solidFill>
                          <a:schemeClr val="tx1"/>
                        </a:solidFill>
                        <a:latin typeface="Cambria Math" panose="02040503050406030204" pitchFamily="18" charset="0"/>
                      </a:rPr>
                      <m:t>𝑦</m:t>
                    </m:r>
                    <m:r>
                      <a:rPr lang="en-US" sz="2800" b="0" i="1">
                        <a:solidFill>
                          <a:schemeClr val="tx1"/>
                        </a:solidFill>
                        <a:latin typeface="Cambria Math" panose="02040503050406030204" pitchFamily="18" charset="0"/>
                      </a:rPr>
                      <m:t>=</m:t>
                    </m:r>
                    <m:sSub>
                      <m:sSubPr>
                        <m:ctrlPr>
                          <a:rPr lang="en-US" sz="2800" b="0" i="1">
                            <a:solidFill>
                              <a:schemeClr val="tx1"/>
                            </a:solidFill>
                            <a:latin typeface="Cambria Math" panose="02040503050406030204" pitchFamily="18" charset="0"/>
                          </a:rPr>
                        </m:ctrlPr>
                      </m:sSubPr>
                      <m:e>
                        <m:r>
                          <a:rPr lang="en-US" sz="2800" b="0" i="1">
                            <a:solidFill>
                              <a:schemeClr val="tx1"/>
                            </a:solidFill>
                            <a:latin typeface="Cambria Math" panose="02040503050406030204" pitchFamily="18" charset="0"/>
                            <a:ea typeface="Cambria Math" panose="02040503050406030204" pitchFamily="18" charset="0"/>
                          </a:rPr>
                          <m:t>𝛽</m:t>
                        </m:r>
                      </m:e>
                      <m:sub>
                        <m:r>
                          <a:rPr lang="en-US" sz="2800" b="0" i="1">
                            <a:solidFill>
                              <a:schemeClr val="tx1"/>
                            </a:solidFill>
                            <a:latin typeface="Cambria Math" panose="02040503050406030204" pitchFamily="18" charset="0"/>
                          </a:rPr>
                          <m:t>0</m:t>
                        </m:r>
                      </m:sub>
                    </m:sSub>
                    <m:r>
                      <a:rPr lang="en-US" sz="2800" b="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𝛽</m:t>
                            </m:r>
                          </m:e>
                          <m:sub>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𝑥</m:t>
                        </m:r>
                      </m:e>
                      <m:sub>
                        <m:r>
                          <a:rPr lang="en-US" sz="2800" i="1">
                            <a:solidFill>
                              <a:schemeClr val="tx1"/>
                            </a:solidFill>
                            <a:latin typeface="Cambria Math" panose="02040503050406030204" pitchFamily="18" charset="0"/>
                            <a:ea typeface="Cambria Math" panose="02040503050406030204" pitchFamily="18" charset="0"/>
                          </a:rPr>
                          <m:t>1</m:t>
                        </m:r>
                      </m:sub>
                    </m:sSub>
                    <m:r>
                      <a:rPr lang="en-US" sz="2800" b="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𝛽</m:t>
                            </m:r>
                          </m:e>
                          <m:sub>
                            <m:r>
                              <a:rPr lang="en-US" sz="2800" b="0" i="1">
                                <a:solidFill>
                                  <a:schemeClr val="tx1"/>
                                </a:solidFill>
                                <a:latin typeface="Cambria Math" panose="02040503050406030204" pitchFamily="18" charset="0"/>
                                <a:ea typeface="Cambria Math" panose="02040503050406030204" pitchFamily="18" charset="0"/>
                              </a:rPr>
                              <m:t>𝑘</m:t>
                            </m:r>
                          </m:sub>
                        </m:sSub>
                        <m:r>
                          <a:rPr lang="en-US" sz="2800" i="1">
                            <a:solidFill>
                              <a:schemeClr val="tx1"/>
                            </a:solidFill>
                            <a:latin typeface="Cambria Math" panose="02040503050406030204" pitchFamily="18" charset="0"/>
                          </a:rPr>
                          <m:t>𝑥</m:t>
                        </m:r>
                      </m:e>
                      <m:sub>
                        <m:r>
                          <a:rPr lang="en-US" sz="2800" b="0" i="1">
                            <a:solidFill>
                              <a:schemeClr val="tx1"/>
                            </a:solidFill>
                            <a:latin typeface="Cambria Math" panose="02040503050406030204" pitchFamily="18" charset="0"/>
                          </a:rPr>
                          <m:t>𝑘</m:t>
                        </m:r>
                      </m:sub>
                    </m:sSub>
                    <m:r>
                      <a:rPr lang="en-US" sz="2800" b="0" i="1">
                        <a:solidFill>
                          <a:schemeClr val="tx1"/>
                        </a:solidFill>
                        <a:latin typeface="Cambria Math" panose="02040503050406030204" pitchFamily="18" charset="0"/>
                      </a:rPr>
                      <m:t>+</m:t>
                    </m:r>
                    <m:r>
                      <a:rPr lang="en-US" sz="2800" b="0" i="1">
                        <a:solidFill>
                          <a:schemeClr val="tx1"/>
                        </a:solidFill>
                        <a:latin typeface="Cambria Math" panose="02040503050406030204" pitchFamily="18" charset="0"/>
                        <a:ea typeface="Cambria Math" panose="02040503050406030204" pitchFamily="18" charset="0"/>
                      </a:rPr>
                      <m:t>𝜀</m:t>
                    </m:r>
                    <m:r>
                      <a:rPr lang="en-US" sz="2800" b="0" i="0">
                        <a:solidFill>
                          <a:schemeClr val="tx1"/>
                        </a:solidFill>
                        <a:latin typeface="Cambria Math" panose="02040503050406030204" pitchFamily="18" charset="0"/>
                        <a:ea typeface="Cambria Math" panose="02040503050406030204" pitchFamily="18" charset="0"/>
                      </a:rPr>
                      <m:t> </m:t>
                    </m:r>
                  </m:oMath>
                </a14:m>
                <a:r>
                  <a:rPr lang="en-US" sz="2800" b="0" i="0" dirty="0">
                    <a:solidFill>
                      <a:schemeClr val="tx1"/>
                    </a:solidFill>
                    <a:latin typeface="Cambria Math" panose="02040503050406030204" pitchFamily="18" charset="0"/>
                    <a:ea typeface="Cambria Math" panose="02040503050406030204" pitchFamily="18" charset="0"/>
                  </a:rPr>
                  <a:t>where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𝜀</m:t>
                    </m:r>
                  </m:oMath>
                </a14:m>
                <a:r>
                  <a:rPr lang="en-US" sz="2800" b="0" i="0" dirty="0">
                    <a:solidFill>
                      <a:schemeClr val="tx1"/>
                    </a:solidFill>
                    <a:latin typeface="Cambria Math" panose="02040503050406030204" pitchFamily="18" charset="0"/>
                    <a:ea typeface="Cambria Math" panose="02040503050406030204" pitchFamily="18" charset="0"/>
                  </a:rPr>
                  <a:t> </a:t>
                </a:r>
                <a:r>
                  <a:rPr lang="en-US" sz="2800" b="0" i="0" dirty="0">
                    <a:solidFill>
                      <a:schemeClr val="tx1"/>
                    </a:solidFill>
                    <a:latin typeface="+mj-lt"/>
                    <a:ea typeface="Cambria Math" panose="02040503050406030204" pitchFamily="18" charset="0"/>
                  </a:rPr>
                  <a:t>is a</a:t>
                </a:r>
                <a:r>
                  <a:rPr lang="en-US" sz="2800" b="0" i="0"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US" sz="2800" b="0" i="1">
                        <a:solidFill>
                          <a:schemeClr val="tx1"/>
                        </a:solidFill>
                        <a:latin typeface="Cambria Math" panose="02040503050406030204" pitchFamily="18" charset="0"/>
                        <a:ea typeface="Cambria Math" panose="02040503050406030204" pitchFamily="18" charset="0"/>
                      </a:rPr>
                      <m:t>𝑁</m:t>
                    </m:r>
                    <m:d>
                      <m:dPr>
                        <m:ctrlPr>
                          <a:rPr lang="en-US" sz="2800" b="0" i="1">
                            <a:solidFill>
                              <a:schemeClr val="tx1"/>
                            </a:solidFill>
                            <a:latin typeface="Cambria Math" panose="02040503050406030204" pitchFamily="18" charset="0"/>
                            <a:ea typeface="Cambria Math" panose="02040503050406030204" pitchFamily="18" charset="0"/>
                          </a:rPr>
                        </m:ctrlPr>
                      </m:dPr>
                      <m:e>
                        <m:r>
                          <a:rPr lang="en-US" sz="2800" b="0" i="0">
                            <a:solidFill>
                              <a:schemeClr val="tx1"/>
                            </a:solidFill>
                            <a:latin typeface="Cambria Math" panose="02040503050406030204" pitchFamily="18" charset="0"/>
                            <a:ea typeface="Cambria Math" panose="02040503050406030204" pitchFamily="18" charset="0"/>
                          </a:rPr>
                          <m:t>0,</m:t>
                        </m:r>
                        <m:sSup>
                          <m:sSupPr>
                            <m:ctrlPr>
                              <a:rPr lang="en-US" sz="2800" b="0" i="1">
                                <a:solidFill>
                                  <a:schemeClr val="tx1"/>
                                </a:solidFill>
                                <a:latin typeface="Cambria Math" panose="02040503050406030204" pitchFamily="18" charset="0"/>
                                <a:ea typeface="Cambria Math" panose="02040503050406030204" pitchFamily="18" charset="0"/>
                              </a:rPr>
                            </m:ctrlPr>
                          </m:sSupPr>
                          <m:e>
                            <m:r>
                              <a:rPr lang="en-US" sz="2800" b="0" i="1">
                                <a:solidFill>
                                  <a:schemeClr val="tx1"/>
                                </a:solidFill>
                                <a:latin typeface="Cambria Math" panose="02040503050406030204" pitchFamily="18" charset="0"/>
                                <a:ea typeface="Cambria Math" panose="02040503050406030204" pitchFamily="18" charset="0"/>
                              </a:rPr>
                              <m:t>𝜎</m:t>
                            </m:r>
                          </m:e>
                          <m:sup>
                            <m:r>
                              <a:rPr lang="en-US" sz="2800" b="0" i="1">
                                <a:solidFill>
                                  <a:schemeClr val="tx1"/>
                                </a:solidFill>
                                <a:latin typeface="Cambria Math" panose="02040503050406030204" pitchFamily="18" charset="0"/>
                                <a:ea typeface="Cambria Math" panose="02040503050406030204" pitchFamily="18" charset="0"/>
                              </a:rPr>
                              <m:t>2</m:t>
                            </m:r>
                          </m:sup>
                        </m:sSup>
                        <m:r>
                          <a:rPr lang="en-US" sz="2800" b="0" i="1" smtClean="0">
                            <a:solidFill>
                              <a:schemeClr val="tx1"/>
                            </a:solidFill>
                            <a:latin typeface="Cambria Math" panose="02040503050406030204" pitchFamily="18" charset="0"/>
                            <a:ea typeface="Cambria Math" panose="02040503050406030204" pitchFamily="18" charset="0"/>
                          </a:rPr>
                          <m:t> </m:t>
                        </m:r>
                      </m:e>
                    </m:d>
                    <m:r>
                      <a:rPr lang="en-US" sz="2800" b="0" i="0" smtClean="0">
                        <a:solidFill>
                          <a:schemeClr val="tx1"/>
                        </a:solidFill>
                        <a:latin typeface="Cambria Math" panose="02040503050406030204" pitchFamily="18" charset="0"/>
                        <a:ea typeface="Cambria Math" panose="02040503050406030204" pitchFamily="18" charset="0"/>
                      </a:rPr>
                      <m:t> </m:t>
                    </m:r>
                  </m:oMath>
                </a14:m>
                <a:r>
                  <a:rPr lang="en-US" sz="2800" i="1" dirty="0">
                    <a:solidFill>
                      <a:srgbClr val="00B0F0"/>
                    </a:solidFill>
                  </a:rPr>
                  <a:t>random </a:t>
                </a:r>
              </a:p>
              <a:p>
                <a:pPr marL="0" indent="0">
                  <a:buNone/>
                </a:pPr>
                <a:r>
                  <a:rPr lang="en-US" sz="2800" i="1" dirty="0">
                    <a:solidFill>
                      <a:srgbClr val="00B0F0"/>
                    </a:solidFill>
                  </a:rPr>
                  <a:t>    error</a:t>
                </a:r>
                <a:r>
                  <a:rPr lang="en-US" sz="2800" dirty="0">
                    <a:solidFill>
                      <a:schemeClr val="tx1"/>
                    </a:solidFill>
                  </a:rPr>
                  <a:t>. Equivalently, </a:t>
                </a:r>
                <a14:m>
                  <m:oMath xmlns:m="http://schemas.openxmlformats.org/officeDocument/2006/math">
                    <m:r>
                      <a:rPr lang="en-US" sz="2800" b="0" i="1">
                        <a:solidFill>
                          <a:schemeClr val="tx1"/>
                        </a:solidFill>
                        <a:latin typeface="Cambria Math" panose="02040503050406030204" pitchFamily="18" charset="0"/>
                      </a:rPr>
                      <m:t>𝑦</m:t>
                    </m:r>
                  </m:oMath>
                </a14:m>
                <a:r>
                  <a:rPr lang="en-US" sz="2800" dirty="0">
                    <a:solidFill>
                      <a:schemeClr val="tx1"/>
                    </a:solidFill>
                  </a:rPr>
                  <a:t> is a normally distributed random variable with</a:t>
                </a:r>
              </a:p>
              <a:p>
                <a:pPr marL="0" indent="0">
                  <a:buNone/>
                </a:pPr>
                <a:r>
                  <a:rPr lang="en-US" dirty="0"/>
                  <a:t>   </a:t>
                </a:r>
                <a:r>
                  <a:rPr lang="en-US" sz="2800" dirty="0">
                    <a:solidFill>
                      <a:schemeClr val="tx1"/>
                    </a:solidFill>
                  </a:rPr>
                  <a:t> mean </a:t>
                </a:r>
                <a14:m>
                  <m:oMath xmlns:m="http://schemas.openxmlformats.org/officeDocument/2006/math">
                    <m:r>
                      <a:rPr lang="en-US" sz="2800" b="0" i="1" smtClean="0">
                        <a:solidFill>
                          <a:schemeClr val="tx1"/>
                        </a:solidFill>
                        <a:latin typeface="Cambria Math" panose="02040503050406030204" pitchFamily="18" charset="0"/>
                      </a:rPr>
                      <m:t>𝐸𝑦</m:t>
                    </m:r>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𝛽</m:t>
                        </m:r>
                      </m:e>
                      <m:sub>
                        <m:r>
                          <a:rPr lang="en-US" sz="2800" i="1">
                            <a:solidFill>
                              <a:schemeClr val="tx1"/>
                            </a:solidFill>
                            <a:latin typeface="Cambria Math" panose="02040503050406030204" pitchFamily="18" charset="0"/>
                          </a:rPr>
                          <m:t>0</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𝛽</m:t>
                            </m:r>
                          </m:e>
                          <m:sub>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𝑥</m:t>
                        </m:r>
                      </m:e>
                      <m:sub>
                        <m:r>
                          <a:rPr lang="en-US" sz="2800" i="1">
                            <a:solidFill>
                              <a:schemeClr val="tx1"/>
                            </a:solidFill>
                            <a:latin typeface="Cambria Math" panose="02040503050406030204" pitchFamily="18" charset="0"/>
                            <a:ea typeface="Cambria Math" panose="02040503050406030204" pitchFamily="18" charset="0"/>
                          </a:rPr>
                          <m:t>1</m:t>
                        </m:r>
                      </m:sub>
                    </m:sSub>
                    <m:r>
                      <a:rPr lang="en-US" sz="2800" i="1">
                        <a:solidFill>
                          <a:schemeClr val="tx1"/>
                        </a:solidFill>
                        <a:latin typeface="Cambria Math" panose="02040503050406030204" pitchFamily="18" charset="0"/>
                      </a:rPr>
                      <m:t>+…</m:t>
                    </m:r>
                    <m:r>
                      <a:rPr lang="en-US" sz="2800" b="0" i="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𝛽</m:t>
                            </m:r>
                          </m:e>
                          <m:sub>
                            <m:r>
                              <a:rPr lang="en-US" sz="2800" b="0" i="1">
                                <a:solidFill>
                                  <a:schemeClr val="tx1"/>
                                </a:solidFill>
                                <a:latin typeface="Cambria Math" panose="02040503050406030204" pitchFamily="18" charset="0"/>
                                <a:ea typeface="Cambria Math" panose="02040503050406030204" pitchFamily="18" charset="0"/>
                              </a:rPr>
                              <m:t>𝑘</m:t>
                            </m:r>
                          </m:sub>
                        </m:sSub>
                        <m:r>
                          <a:rPr lang="en-US" sz="2800" i="1">
                            <a:solidFill>
                              <a:schemeClr val="tx1"/>
                            </a:solidFill>
                            <a:latin typeface="Cambria Math" panose="02040503050406030204" pitchFamily="18" charset="0"/>
                          </a:rPr>
                          <m:t>𝑥</m:t>
                        </m:r>
                      </m:e>
                      <m:sub>
                        <m:r>
                          <a:rPr lang="en-US" sz="2800" b="0" i="1">
                            <a:solidFill>
                              <a:schemeClr val="tx1"/>
                            </a:solidFill>
                            <a:latin typeface="Cambria Math" panose="02040503050406030204" pitchFamily="18" charset="0"/>
                          </a:rPr>
                          <m:t>𝑘</m:t>
                        </m:r>
                      </m:sub>
                    </m:sSub>
                  </m:oMath>
                </a14:m>
                <a:r>
                  <a:rPr lang="en-US" sz="2800" dirty="0">
                    <a:solidFill>
                      <a:schemeClr val="tx1"/>
                    </a:solidFill>
                  </a:rPr>
                  <a:t> and variance </a:t>
                </a:r>
                <a14:m>
                  <m:oMath xmlns:m="http://schemas.openxmlformats.org/officeDocument/2006/math">
                    <m:sSup>
                      <m:sSupPr>
                        <m:ctrlPr>
                          <a:rPr lang="en-US" sz="2800" i="1">
                            <a:solidFill>
                              <a:schemeClr val="tx1"/>
                            </a:solidFill>
                            <a:latin typeface="Cambria Math" panose="02040503050406030204" pitchFamily="18" charset="0"/>
                            <a:ea typeface="Cambria Math" panose="02040503050406030204" pitchFamily="18" charset="0"/>
                          </a:rPr>
                        </m:ctrlPr>
                      </m:sSupPr>
                      <m:e>
                        <m:r>
                          <a:rPr lang="en-US" sz="2800" i="1">
                            <a:solidFill>
                              <a:schemeClr val="tx1"/>
                            </a:solidFill>
                            <a:latin typeface="Cambria Math" panose="02040503050406030204" pitchFamily="18" charset="0"/>
                            <a:ea typeface="Cambria Math" panose="02040503050406030204" pitchFamily="18" charset="0"/>
                          </a:rPr>
                          <m:t>𝜎</m:t>
                        </m:r>
                      </m:e>
                      <m:sup>
                        <m:r>
                          <a:rPr lang="en-US" sz="2800" i="1">
                            <a:solidFill>
                              <a:schemeClr val="tx1"/>
                            </a:solidFill>
                            <a:latin typeface="Cambria Math" panose="02040503050406030204" pitchFamily="18" charset="0"/>
                            <a:ea typeface="Cambria Math" panose="02040503050406030204" pitchFamily="18" charset="0"/>
                          </a:rPr>
                          <m:t>2</m:t>
                        </m:r>
                      </m:sup>
                    </m:sSup>
                  </m:oMath>
                </a14:m>
                <a:r>
                  <a:rPr lang="en-US" sz="2800" dirty="0">
                    <a:solidFill>
                      <a:schemeClr val="tx1"/>
                    </a:solidFill>
                  </a:rPr>
                  <a:t>.</a:t>
                </a:r>
              </a:p>
              <a:p>
                <a:pPr marL="0" indent="0">
                  <a:buNone/>
                </a:pPr>
                <a:endParaRPr lang="en-US" sz="400" dirty="0">
                  <a:solidFill>
                    <a:schemeClr val="tx1"/>
                  </a:solidFill>
                </a:endParaRPr>
              </a:p>
              <a:p>
                <a:pPr>
                  <a:buFont typeface="Wingdings" panose="05000000000000000000" pitchFamily="2" charset="2"/>
                  <a:buChar char="q"/>
                </a:pPr>
                <a:r>
                  <a:rPr lang="en-US" sz="2800" dirty="0">
                    <a:solidFill>
                      <a:schemeClr val="tx1"/>
                    </a:solidFill>
                  </a:rPr>
                  <a:t>  Parameters are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𝛽</m:t>
                        </m:r>
                      </m:e>
                      <m:sub>
                        <m:r>
                          <a:rPr lang="en-US" sz="2800" i="1">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𝛽</m:t>
                        </m:r>
                      </m:e>
                      <m:sub>
                        <m:r>
                          <a:rPr lang="en-US" sz="2800" b="0" i="1" smtClean="0">
                            <a:solidFill>
                              <a:schemeClr val="tx1"/>
                            </a:solidFill>
                            <a:latin typeface="Cambria Math" panose="02040503050406030204" pitchFamily="18" charset="0"/>
                            <a:ea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𝛽</m:t>
                        </m:r>
                      </m:e>
                      <m:sub>
                        <m:r>
                          <a:rPr lang="en-US" sz="2800" b="0" i="1" smtClean="0">
                            <a:solidFill>
                              <a:schemeClr val="tx1"/>
                            </a:solidFill>
                            <a:latin typeface="Cambria Math" panose="02040503050406030204" pitchFamily="18" charset="0"/>
                            <a:ea typeface="Cambria Math" panose="02040503050406030204" pitchFamily="18" charset="0"/>
                          </a:rPr>
                          <m:t>𝑘</m:t>
                        </m:r>
                      </m:sub>
                    </m:sSub>
                  </m:oMath>
                </a14:m>
                <a:r>
                  <a:rPr lang="en-US" sz="2800" dirty="0">
                    <a:solidFill>
                      <a:schemeClr val="tx1"/>
                    </a:solidFill>
                  </a:rPr>
                  <a:t>, and </a:t>
                </a:r>
                <a14:m>
                  <m:oMath xmlns:m="http://schemas.openxmlformats.org/officeDocument/2006/math">
                    <m:sSup>
                      <m:sSupPr>
                        <m:ctrlPr>
                          <a:rPr lang="en-US" sz="2800" i="1">
                            <a:solidFill>
                              <a:schemeClr val="tx1"/>
                            </a:solidFill>
                            <a:latin typeface="Cambria Math" panose="02040503050406030204" pitchFamily="18" charset="0"/>
                            <a:ea typeface="Cambria Math" panose="02040503050406030204" pitchFamily="18" charset="0"/>
                          </a:rPr>
                        </m:ctrlPr>
                      </m:sSupPr>
                      <m:e>
                        <m:r>
                          <a:rPr lang="en-US" sz="2800" i="1">
                            <a:solidFill>
                              <a:schemeClr val="tx1"/>
                            </a:solidFill>
                            <a:latin typeface="Cambria Math" panose="02040503050406030204" pitchFamily="18" charset="0"/>
                            <a:ea typeface="Cambria Math" panose="02040503050406030204" pitchFamily="18" charset="0"/>
                          </a:rPr>
                          <m:t>𝜎</m:t>
                        </m:r>
                      </m:e>
                      <m:sup>
                        <m:r>
                          <a:rPr lang="en-US" sz="2800" i="1">
                            <a:solidFill>
                              <a:schemeClr val="tx1"/>
                            </a:solidFill>
                            <a:latin typeface="Cambria Math" panose="02040503050406030204" pitchFamily="18" charset="0"/>
                            <a:ea typeface="Cambria Math" panose="02040503050406030204" pitchFamily="18" charset="0"/>
                          </a:rPr>
                          <m:t>2</m:t>
                        </m:r>
                      </m:sup>
                    </m:sSup>
                  </m:oMath>
                </a14:m>
                <a:r>
                  <a:rPr lang="en-US" sz="2800" dirty="0">
                    <a:solidFill>
                      <a:schemeClr val="tx1"/>
                    </a:solidFill>
                  </a:rPr>
                  <a:t>.</a:t>
                </a:r>
              </a:p>
              <a:p>
                <a:pPr marL="0" indent="0">
                  <a:buNone/>
                </a:pPr>
                <a:endParaRPr lang="en-US" sz="1200" dirty="0">
                  <a:solidFill>
                    <a:schemeClr val="tx1"/>
                  </a:solidFill>
                </a:endParaRPr>
              </a:p>
              <a:p>
                <a:pPr>
                  <a:buFont typeface="Wingdings" panose="05000000000000000000" pitchFamily="2" charset="2"/>
                  <a:buChar char="q"/>
                </a:pPr>
                <a:r>
                  <a:rPr lang="en-US" sz="2800" dirty="0">
                    <a:solidFill>
                      <a:schemeClr val="tx1"/>
                    </a:solidFill>
                  </a:rPr>
                  <a:t>  Fitted model is </a:t>
                </a:r>
                <a14:m>
                  <m:oMath xmlns:m="http://schemas.openxmlformats.org/officeDocument/2006/math">
                    <m:acc>
                      <m:accPr>
                        <m:chr m:val="̂"/>
                        <m:ctrlPr>
                          <a:rPr lang="en-US" sz="280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𝐸</m:t>
                        </m:r>
                      </m:e>
                    </m:acc>
                    <m:r>
                      <a:rPr lang="en-US" sz="2800" b="0" i="1" smtClean="0">
                        <a:solidFill>
                          <a:schemeClr val="tx1"/>
                        </a:solidFill>
                        <a:latin typeface="Cambria Math" panose="02040503050406030204" pitchFamily="18" charset="0"/>
                      </a:rPr>
                      <m:t>𝑦</m:t>
                    </m:r>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ea typeface="Cambria Math" panose="02040503050406030204" pitchFamily="18" charset="0"/>
                              </a:rPr>
                              <m:t>𝛽</m:t>
                            </m:r>
                          </m:e>
                        </m:acc>
                      </m:e>
                      <m:sub>
                        <m:r>
                          <a:rPr lang="en-US" sz="2800" i="1">
                            <a:solidFill>
                              <a:schemeClr val="tx1"/>
                            </a:solidFill>
                            <a:latin typeface="Cambria Math" panose="02040503050406030204" pitchFamily="18" charset="0"/>
                          </a:rPr>
                          <m:t>0</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ea typeface="Cambria Math" panose="02040503050406030204" pitchFamily="18" charset="0"/>
                              </a:rPr>
                              <m:t>𝛽</m:t>
                            </m:r>
                          </m:e>
                        </m:acc>
                      </m:e>
                      <m:sub>
                        <m:r>
                          <a:rPr lang="en-US" sz="2800" i="1">
                            <a:solidFill>
                              <a:schemeClr val="tx1"/>
                            </a:solidFill>
                            <a:latin typeface="Cambria Math" panose="02040503050406030204" pitchFamily="18" charset="0"/>
                          </a:rPr>
                          <m:t>1</m:t>
                        </m:r>
                      </m:sub>
                    </m:sSub>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ea typeface="Cambria Math" panose="02040503050406030204" pitchFamily="18" charset="0"/>
                              </a:rPr>
                              <m:t>𝛽</m:t>
                            </m:r>
                          </m:e>
                        </m:acc>
                      </m:e>
                      <m:sub>
                        <m:r>
                          <a:rPr lang="en-US" sz="2800" i="1">
                            <a:solidFill>
                              <a:schemeClr val="tx1"/>
                            </a:solidFill>
                            <a:latin typeface="Cambria Math" panose="02040503050406030204" pitchFamily="18" charset="0"/>
                            <a:ea typeface="Cambria Math" panose="02040503050406030204" pitchFamily="18" charset="0"/>
                          </a:rPr>
                          <m:t>𝑘</m:t>
                        </m:r>
                      </m:sub>
                    </m:sSub>
                    <m:sSub>
                      <m:sSubPr>
                        <m:ctrlPr>
                          <a:rPr lang="en-US" sz="280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𝑥</m:t>
                        </m:r>
                      </m:e>
                      <m:sub>
                        <m:r>
                          <a:rPr lang="en-US" sz="2800" b="0" i="1" smtClean="0">
                            <a:solidFill>
                              <a:schemeClr val="tx1"/>
                            </a:solidFill>
                            <a:latin typeface="Cambria Math" panose="02040503050406030204" pitchFamily="18" charset="0"/>
                            <a:ea typeface="Cambria Math" panose="02040503050406030204" pitchFamily="18" charset="0"/>
                          </a:rPr>
                          <m:t>𝑘</m:t>
                        </m:r>
                      </m:sub>
                    </m:sSub>
                  </m:oMath>
                </a14:m>
                <a:r>
                  <a:rPr lang="en-US" sz="2800" dirty="0">
                    <a:solidFill>
                      <a:schemeClr val="tx1"/>
                    </a:solidFill>
                  </a:rPr>
                  <a:t>.</a:t>
                </a:r>
              </a:p>
              <a:p>
                <a:pPr marL="0" indent="0">
                  <a:buNone/>
                </a:pPr>
                <a:endParaRPr lang="en-US" sz="800" dirty="0"/>
              </a:p>
              <a:p>
                <a:pPr>
                  <a:buFont typeface="Wingdings" panose="05000000000000000000" pitchFamily="2" charset="2"/>
                  <a:buChar char="q"/>
                </a:pPr>
                <a:r>
                  <a:rPr lang="en-US" dirty="0"/>
                  <a:t>  Terminology: </a:t>
                </a:r>
                <a14:m>
                  <m:oMath xmlns:m="http://schemas.openxmlformats.org/officeDocument/2006/math">
                    <m:r>
                      <a:rPr lang="en-US" i="1">
                        <a:latin typeface="Cambria Math" panose="02040503050406030204" pitchFamily="18" charset="0"/>
                      </a:rPr>
                      <m:t>𝑦</m:t>
                    </m:r>
                  </m:oMath>
                </a14:m>
                <a:r>
                  <a:rPr lang="en-US" sz="2800" dirty="0">
                    <a:solidFill>
                      <a:schemeClr val="tx1"/>
                    </a:solidFill>
                  </a:rPr>
                  <a:t> is </a:t>
                </a:r>
                <a:r>
                  <a:rPr lang="en-US" sz="2800" i="1" dirty="0">
                    <a:solidFill>
                      <a:srgbClr val="00B0F0"/>
                    </a:solidFill>
                  </a:rPr>
                  <a:t>response</a:t>
                </a:r>
                <a:r>
                  <a:rPr lang="en-US" sz="2800" dirty="0">
                    <a:solidFill>
                      <a:schemeClr val="tx1"/>
                    </a:solidFill>
                  </a:rPr>
                  <a:t> (or </a:t>
                </a:r>
                <a:r>
                  <a:rPr lang="en-US" sz="2800" i="1" dirty="0">
                    <a:solidFill>
                      <a:srgbClr val="00B0F0"/>
                    </a:solidFill>
                  </a:rPr>
                  <a:t>dependent variable</a:t>
                </a:r>
                <a:r>
                  <a:rPr lang="en-US" sz="2800" dirty="0">
                    <a:solidFill>
                      <a:schemeClr val="tx1"/>
                    </a:solidFill>
                  </a:rPr>
                  <a:t>),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𝑘</m:t>
                        </m:r>
                      </m:sub>
                    </m:sSub>
                  </m:oMath>
                </a14:m>
                <a:r>
                  <a:rPr lang="en-US" sz="2800" dirty="0">
                    <a:solidFill>
                      <a:schemeClr val="tx1"/>
                    </a:solidFill>
                  </a:rPr>
                  <a:t> are </a:t>
                </a:r>
                <a:r>
                  <a:rPr lang="en-US" sz="2800" i="1" dirty="0">
                    <a:solidFill>
                      <a:srgbClr val="00B0F0"/>
                    </a:solidFill>
                  </a:rPr>
                  <a:t>predictors</a:t>
                </a:r>
                <a:r>
                  <a:rPr lang="en-US" sz="2800" dirty="0">
                    <a:solidFill>
                      <a:schemeClr val="tx1"/>
                    </a:solidFill>
                  </a:rPr>
                  <a:t> (or </a:t>
                </a:r>
                <a:r>
                  <a:rPr lang="en-US" sz="2800" i="1" dirty="0">
                    <a:solidFill>
                      <a:srgbClr val="00B0F0"/>
                    </a:solidFill>
                  </a:rPr>
                  <a:t>independent variables</a:t>
                </a:r>
                <a:r>
                  <a:rPr lang="en-US" sz="2800" dirty="0">
                    <a:solidFill>
                      <a:schemeClr val="tx1"/>
                    </a:solidFill>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sz="2800" dirty="0">
                    <a:solidFill>
                      <a:schemeClr val="tx1"/>
                    </a:solidFill>
                  </a:rPr>
                  <a:t> is </a:t>
                </a:r>
                <a:r>
                  <a:rPr lang="en-US" sz="2800" i="1" dirty="0">
                    <a:solidFill>
                      <a:srgbClr val="00B0F0"/>
                    </a:solidFill>
                  </a:rPr>
                  <a:t>intercept</a:t>
                </a:r>
                <a:r>
                  <a:rPr lang="en-US" sz="2800" dirty="0">
                    <a:solidFill>
                      <a:schemeClr val="tx1"/>
                    </a:solidFill>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𝑘</m:t>
                        </m:r>
                      </m:sub>
                    </m:sSub>
                  </m:oMath>
                </a14:m>
                <a:r>
                  <a:rPr lang="en-US" sz="2800" dirty="0">
                    <a:solidFill>
                      <a:schemeClr val="tx1"/>
                    </a:solidFill>
                  </a:rPr>
                  <a:t> are </a:t>
                </a:r>
                <a:r>
                  <a:rPr lang="en-US" sz="2800" i="1" dirty="0">
                    <a:solidFill>
                      <a:srgbClr val="00B0F0"/>
                    </a:solidFill>
                  </a:rPr>
                  <a:t>slopes</a:t>
                </a:r>
                <a:r>
                  <a:rPr lang="en-US" sz="2800" dirty="0">
                    <a:solidFill>
                      <a:schemeClr val="tx1"/>
                    </a:solidFill>
                  </a:rPr>
                  <a:t>.</a:t>
                </a:r>
              </a:p>
              <a:p>
                <a:pPr marL="0" indent="0">
                  <a:buNone/>
                </a:pPr>
                <a:endParaRPr lang="en-US" sz="2400" dirty="0">
                  <a:solidFill>
                    <a:schemeClr val="tx1"/>
                  </a:solidFill>
                </a:endParaRPr>
              </a:p>
            </p:txBody>
          </p:sp>
        </mc:Choice>
        <mc:Fallback xmlns="">
          <p:sp>
            <p:nvSpPr>
              <p:cNvPr id="3" name="Content Placeholder 2">
                <a:extLst>
                  <a:ext uri="{FF2B5EF4-FFF2-40B4-BE49-F238E27FC236}">
                    <a16:creationId xmlns:a16="http://schemas.microsoft.com/office/drawing/2014/main" id="{019E71EA-C0CD-452C-8483-A0E0F9FAE2BD}"/>
                  </a:ext>
                </a:extLst>
              </p:cNvPr>
              <p:cNvSpPr>
                <a:spLocks noGrp="1" noRot="1" noChangeAspect="1" noMove="1" noResize="1" noEditPoints="1" noAdjustHandles="1" noChangeArrowheads="1" noChangeShapeType="1" noTextEdit="1"/>
              </p:cNvSpPr>
              <p:nvPr>
                <p:ph idx="1"/>
              </p:nvPr>
            </p:nvSpPr>
            <p:spPr>
              <a:xfrm>
                <a:off x="614149" y="1267968"/>
                <a:ext cx="10943867" cy="5168392"/>
              </a:xfrm>
              <a:blipFill>
                <a:blip r:embed="rId2"/>
                <a:stretch>
                  <a:fillRect l="-1170" t="-1887" b="-188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0938078" y="6139307"/>
            <a:ext cx="683339" cy="365125"/>
          </a:xfrm>
        </p:spPr>
        <p:txBody>
          <a:bodyPr/>
          <a:lstStyle/>
          <a:p>
            <a:fld id="{3A98EE3D-8CD1-4C3F-BD1C-C98C9596463C}" type="slidenum">
              <a:rPr lang="en-US" sz="1800" smtClean="0">
                <a:solidFill>
                  <a:srgbClr val="00B0F0"/>
                </a:solidFill>
              </a:rPr>
              <a:t>5</a:t>
            </a:fld>
            <a:endParaRPr lang="en-US" sz="1800" dirty="0">
              <a:solidFill>
                <a:srgbClr val="00B0F0"/>
              </a:solidFill>
            </a:endParaRPr>
          </a:p>
        </p:txBody>
      </p:sp>
      <p:pic>
        <p:nvPicPr>
          <p:cNvPr id="10" name="Picture 9">
            <a:extLst>
              <a:ext uri="{FF2B5EF4-FFF2-40B4-BE49-F238E27FC236}">
                <a16:creationId xmlns:a16="http://schemas.microsoft.com/office/drawing/2014/main" id="{61863855-A561-4B34-8B7D-97A55CBB8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900" y="3375152"/>
            <a:ext cx="2574191" cy="1670294"/>
          </a:xfrm>
          <a:prstGeom prst="rect">
            <a:avLst/>
          </a:prstGeom>
        </p:spPr>
      </p:pic>
    </p:spTree>
    <p:extLst>
      <p:ext uri="{BB962C8B-B14F-4D97-AF65-F5344CB8AC3E}">
        <p14:creationId xmlns:p14="http://schemas.microsoft.com/office/powerpoint/2010/main" val="1263656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B60B-D44E-469C-B487-1D30FF664CFE}"/>
              </a:ext>
            </a:extLst>
          </p:cNvPr>
          <p:cNvSpPr>
            <a:spLocks noGrp="1"/>
          </p:cNvSpPr>
          <p:nvPr>
            <p:ph type="title"/>
          </p:nvPr>
        </p:nvSpPr>
        <p:spPr>
          <a:xfrm>
            <a:off x="310920" y="543886"/>
            <a:ext cx="1761720" cy="5308599"/>
          </a:xfrm>
        </p:spPr>
        <p:txBody>
          <a:bodyPr>
            <a:normAutofit/>
          </a:bodyPr>
          <a:lstStyle/>
          <a:p>
            <a:r>
              <a:rPr lang="en-US" sz="2000" dirty="0">
                <a:solidFill>
                  <a:srgbClr val="FFFFFF"/>
                </a:solidFill>
              </a:rPr>
              <a:t>POISSON REGRESSION</a:t>
            </a:r>
            <a:br>
              <a:rPr lang="en-US" sz="2000" dirty="0">
                <a:solidFill>
                  <a:srgbClr val="FFFFFF"/>
                </a:solidFill>
              </a:rPr>
            </a:br>
            <a:r>
              <a:rPr lang="en-US" sz="2000" dirty="0">
                <a:solidFill>
                  <a:srgbClr val="FFFFFF"/>
                </a:solidFill>
              </a:rPr>
              <a:t>example continues</a:t>
            </a:r>
          </a:p>
        </p:txBody>
      </p:sp>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258145" y="6128656"/>
            <a:ext cx="491440" cy="365125"/>
          </a:xfrm>
        </p:spPr>
        <p:txBody>
          <a:bodyPr/>
          <a:lstStyle/>
          <a:p>
            <a:fld id="{3A98EE3D-8CD1-4C3F-BD1C-C98C9596463C}" type="slidenum">
              <a:rPr lang="en-US" sz="1800" smtClean="0">
                <a:solidFill>
                  <a:srgbClr val="00B0F0"/>
                </a:solidFill>
              </a:rPr>
              <a:t>50</a:t>
            </a:fld>
            <a:endParaRPr lang="en-US" sz="1800" dirty="0">
              <a:solidFill>
                <a:srgbClr val="00B0F0"/>
              </a:solidFill>
            </a:endParaRPr>
          </a:p>
        </p:txBody>
      </p:sp>
      <p:sp>
        <p:nvSpPr>
          <p:cNvPr id="5" name="TextBox 4">
            <a:extLst>
              <a:ext uri="{FF2B5EF4-FFF2-40B4-BE49-F238E27FC236}">
                <a16:creationId xmlns:a16="http://schemas.microsoft.com/office/drawing/2014/main" id="{1104FC7D-41B2-4C50-8F4E-546885F4BEAB}"/>
              </a:ext>
            </a:extLst>
          </p:cNvPr>
          <p:cNvSpPr txBox="1"/>
          <p:nvPr/>
        </p:nvSpPr>
        <p:spPr>
          <a:xfrm>
            <a:off x="785447" y="1213811"/>
            <a:ext cx="10621106" cy="5109091"/>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A large automobile insurance company is studying the relation</a:t>
            </a:r>
          </a:p>
          <a:p>
            <a:r>
              <a:rPr lang="en-US" sz="2600" dirty="0"/>
              <a:t>between the total number of auto accidents (including minor) that</a:t>
            </a:r>
          </a:p>
          <a:p>
            <a:r>
              <a:rPr lang="en-US" sz="2600" dirty="0"/>
              <a:t>a policyholder had caused, and the policyholder's gender, age, and total number of miles driven (in thousands). The data for 45 randomly chosen policyholders are given </a:t>
            </a:r>
            <a:r>
              <a:rPr lang="en-US" sz="2600" dirty="0">
                <a:hlinkClick r:id="rId2" action="ppaction://hlinkfile"/>
              </a:rPr>
              <a:t>here</a:t>
            </a:r>
            <a:r>
              <a:rPr lang="en-US" sz="2600" dirty="0"/>
              <a:t>.</a:t>
            </a:r>
          </a:p>
          <a:p>
            <a:endParaRPr lang="en-US" sz="2600" dirty="0"/>
          </a:p>
          <a:p>
            <a:pPr marL="514350" indent="-514350">
              <a:buAutoNum type="arabicParenBoth"/>
            </a:pPr>
            <a:r>
              <a:rPr lang="en-US" sz="2600" dirty="0"/>
              <a:t>Write down the fitted Poisson regression model.</a:t>
            </a:r>
          </a:p>
          <a:p>
            <a:pPr marL="514350" indent="-514350">
              <a:buAutoNum type="arabicParenBoth"/>
            </a:pPr>
            <a:r>
              <a:rPr lang="en-US" sz="2600" dirty="0"/>
              <a:t>Interpret estimated regression coefficients.</a:t>
            </a:r>
          </a:p>
          <a:p>
            <a:r>
              <a:rPr lang="en-US" sz="2600" dirty="0"/>
              <a:t>(3) Give a predicted value of the total number of auto accidents caused </a:t>
            </a:r>
          </a:p>
          <a:p>
            <a:r>
              <a:rPr lang="en-US" sz="2600" dirty="0"/>
              <a:t>      by a 35-year-old woman who has driven a total of one hundred </a:t>
            </a:r>
          </a:p>
          <a:p>
            <a:r>
              <a:rPr lang="en-US" sz="2600" dirty="0"/>
              <a:t>      thousand miles.</a:t>
            </a:r>
          </a:p>
          <a:p>
            <a:endParaRPr lang="en-US" sz="2600" dirty="0"/>
          </a:p>
          <a:p>
            <a:pPr marL="285750" indent="-285750">
              <a:buFont typeface="Wingdings" panose="05000000000000000000" pitchFamily="2" charset="2"/>
              <a:buChar char="§"/>
            </a:pPr>
            <a:endParaRPr lang="en-US" sz="1400" dirty="0"/>
          </a:p>
        </p:txBody>
      </p:sp>
      <p:sp>
        <p:nvSpPr>
          <p:cNvPr id="6" name="Title 1">
            <a:extLst>
              <a:ext uri="{FF2B5EF4-FFF2-40B4-BE49-F238E27FC236}">
                <a16:creationId xmlns:a16="http://schemas.microsoft.com/office/drawing/2014/main" id="{8FDE2D6A-EB0F-4F67-8847-35AECB8A3F6B}"/>
              </a:ext>
            </a:extLst>
          </p:cNvPr>
          <p:cNvSpPr txBox="1">
            <a:spLocks/>
          </p:cNvSpPr>
          <p:nvPr/>
        </p:nvSpPr>
        <p:spPr>
          <a:xfrm>
            <a:off x="731017" y="458922"/>
            <a:ext cx="10527128" cy="6699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rgbClr val="00B0F0"/>
                </a:solidFill>
              </a:rPr>
              <a:t>POISSON REGRESSION MODEL: EXERCISE</a:t>
            </a:r>
          </a:p>
        </p:txBody>
      </p:sp>
    </p:spTree>
    <p:extLst>
      <p:ext uri="{BB962C8B-B14F-4D97-AF65-F5344CB8AC3E}">
        <p14:creationId xmlns:p14="http://schemas.microsoft.com/office/powerpoint/2010/main" val="19876765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B60B-D44E-469C-B487-1D30FF664CFE}"/>
              </a:ext>
            </a:extLst>
          </p:cNvPr>
          <p:cNvSpPr>
            <a:spLocks noGrp="1"/>
          </p:cNvSpPr>
          <p:nvPr>
            <p:ph type="title"/>
          </p:nvPr>
        </p:nvSpPr>
        <p:spPr>
          <a:xfrm>
            <a:off x="310920" y="543886"/>
            <a:ext cx="1761720" cy="5308599"/>
          </a:xfrm>
        </p:spPr>
        <p:txBody>
          <a:bodyPr>
            <a:normAutofit/>
          </a:bodyPr>
          <a:lstStyle/>
          <a:p>
            <a:r>
              <a:rPr lang="en-US" sz="2000" dirty="0">
                <a:solidFill>
                  <a:srgbClr val="FFFFFF"/>
                </a:solidFill>
              </a:rPr>
              <a:t>POISSON REGRESSION</a:t>
            </a:r>
            <a:br>
              <a:rPr lang="en-US" sz="2000" dirty="0">
                <a:solidFill>
                  <a:srgbClr val="FFFFFF"/>
                </a:solidFill>
              </a:rPr>
            </a:br>
            <a:r>
              <a:rPr lang="en-US" sz="2000" dirty="0">
                <a:solidFill>
                  <a:srgbClr val="FFFFFF"/>
                </a:solidFill>
              </a:rPr>
              <a:t>example continues</a:t>
            </a:r>
          </a:p>
        </p:txBody>
      </p:sp>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258144" y="6033953"/>
            <a:ext cx="430025" cy="365125"/>
          </a:xfrm>
        </p:spPr>
        <p:txBody>
          <a:bodyPr/>
          <a:lstStyle/>
          <a:p>
            <a:fld id="{3A98EE3D-8CD1-4C3F-BD1C-C98C9596463C}" type="slidenum">
              <a:rPr lang="en-US" sz="1800" smtClean="0">
                <a:solidFill>
                  <a:srgbClr val="00B0F0"/>
                </a:solidFill>
              </a:rPr>
              <a:t>51</a:t>
            </a:fld>
            <a:endParaRPr lang="en-US" sz="1800" dirty="0">
              <a:solidFill>
                <a:srgbClr val="00B0F0"/>
              </a:solidFill>
            </a:endParaRPr>
          </a:p>
        </p:txBody>
      </p:sp>
      <p:sp>
        <p:nvSpPr>
          <p:cNvPr id="5" name="TextBox 4">
            <a:extLst>
              <a:ext uri="{FF2B5EF4-FFF2-40B4-BE49-F238E27FC236}">
                <a16:creationId xmlns:a16="http://schemas.microsoft.com/office/drawing/2014/main" id="{1104FC7D-41B2-4C50-8F4E-546885F4BEAB}"/>
              </a:ext>
            </a:extLst>
          </p:cNvPr>
          <p:cNvSpPr txBox="1"/>
          <p:nvPr/>
        </p:nvSpPr>
        <p:spPr>
          <a:xfrm>
            <a:off x="621792" y="1128847"/>
            <a:ext cx="10924032" cy="4062651"/>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We fit the Poisson regression model.</a:t>
            </a:r>
          </a:p>
          <a:p>
            <a:endParaRPr lang="en-US" sz="2800" dirty="0"/>
          </a:p>
          <a:p>
            <a:r>
              <a:rPr lang="en-US" sz="1600" dirty="0" err="1">
                <a:latin typeface="Courier New" panose="02070309020205020404" pitchFamily="49" charset="0"/>
                <a:cs typeface="Courier New" panose="02070309020205020404" pitchFamily="49" charset="0"/>
              </a:rPr>
              <a:t>insurance.data</a:t>
            </a:r>
            <a:r>
              <a:rPr lang="en-US" sz="1600" dirty="0">
                <a:latin typeface="Courier New" panose="02070309020205020404" pitchFamily="49" charset="0"/>
                <a:cs typeface="Courier New" panose="02070309020205020404" pitchFamily="49" charset="0"/>
              </a:rPr>
              <a:t>&lt;- read.csv(file="./PoissonExerciseData.csv", header=TRUE, </a:t>
            </a:r>
            <a:r>
              <a:rPr lang="en-US" sz="1600" dirty="0" err="1">
                <a:latin typeface="Courier New" panose="02070309020205020404" pitchFamily="49" charset="0"/>
                <a:cs typeface="Courier New" panose="02070309020205020404" pitchFamily="49" charset="0"/>
              </a:rPr>
              <a:t>sep</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summary(</a:t>
            </a:r>
            <a:r>
              <a:rPr lang="en-US" sz="1600" dirty="0" err="1">
                <a:latin typeface="Courier New" panose="02070309020205020404" pitchFamily="49" charset="0"/>
                <a:cs typeface="Courier New" panose="02070309020205020404" pitchFamily="49" charset="0"/>
              </a:rPr>
              <a:t>fitted.model</a:t>
            </a:r>
            <a:r>
              <a:rPr lang="en-US" sz="1600" dirty="0">
                <a:latin typeface="Courier New" panose="02070309020205020404" pitchFamily="49" charset="0"/>
                <a:cs typeface="Courier New" panose="02070309020205020404" pitchFamily="49" charset="0"/>
              </a:rPr>
              <a:t>&lt;- </a:t>
            </a:r>
            <a:r>
              <a:rPr lang="en-US" sz="1600" dirty="0" err="1">
                <a:latin typeface="Courier New" panose="02070309020205020404" pitchFamily="49" charset="0"/>
                <a:cs typeface="Courier New" panose="02070309020205020404" pitchFamily="49" charset="0"/>
              </a:rPr>
              <a:t>glm</a:t>
            </a:r>
            <a:r>
              <a:rPr lang="en-US" sz="1600" dirty="0">
                <a:latin typeface="Courier New" panose="02070309020205020404" pitchFamily="49" charset="0"/>
                <a:cs typeface="Courier New" panose="02070309020205020404" pitchFamily="49" charset="0"/>
              </a:rPr>
              <a:t>(accidents ~ gender + age + miles, data=</a:t>
            </a:r>
            <a:r>
              <a:rPr lang="en-US" sz="1600" dirty="0" err="1">
                <a:latin typeface="Courier New" panose="02070309020205020404" pitchFamily="49" charset="0"/>
                <a:cs typeface="Courier New" panose="02070309020205020404" pitchFamily="49" charset="0"/>
              </a:rPr>
              <a:t>insurance.data</a:t>
            </a:r>
            <a:r>
              <a:rPr lang="en-US" sz="1600" dirty="0">
                <a:latin typeface="Courier New" panose="02070309020205020404" pitchFamily="49" charset="0"/>
                <a:cs typeface="Courier New" panose="02070309020205020404" pitchFamily="49" charset="0"/>
              </a:rPr>
              <a:t>, family=</a:t>
            </a:r>
            <a:r>
              <a:rPr lang="en-US" sz="1600" dirty="0" err="1">
                <a:latin typeface="Courier New" panose="02070309020205020404" pitchFamily="49" charset="0"/>
                <a:cs typeface="Courier New" panose="02070309020205020404" pitchFamily="49" charset="0"/>
              </a:rPr>
              <a:t>poisson</a:t>
            </a:r>
            <a:r>
              <a:rPr lang="en-US" sz="1600" dirty="0">
                <a:latin typeface="Courier New" panose="02070309020205020404" pitchFamily="49" charset="0"/>
                <a:cs typeface="Courier New" panose="02070309020205020404" pitchFamily="49" charset="0"/>
              </a:rPr>
              <a:t>(link=log)))</a:t>
            </a:r>
          </a:p>
          <a:p>
            <a:endParaRPr lang="en-US" sz="2800" dirty="0"/>
          </a:p>
          <a:p>
            <a:endParaRPr lang="en-US" sz="2800" dirty="0"/>
          </a:p>
          <a:p>
            <a:endParaRPr lang="en-US" sz="2800" dirty="0"/>
          </a:p>
          <a:p>
            <a:endParaRPr lang="en-US" sz="2800" dirty="0"/>
          </a:p>
          <a:p>
            <a:endParaRPr lang="en-US" sz="2800" dirty="0"/>
          </a:p>
        </p:txBody>
      </p:sp>
      <p:sp>
        <p:nvSpPr>
          <p:cNvPr id="6" name="Title 1">
            <a:extLst>
              <a:ext uri="{FF2B5EF4-FFF2-40B4-BE49-F238E27FC236}">
                <a16:creationId xmlns:a16="http://schemas.microsoft.com/office/drawing/2014/main" id="{8FDE2D6A-EB0F-4F67-8847-35AECB8A3F6B}"/>
              </a:ext>
            </a:extLst>
          </p:cNvPr>
          <p:cNvSpPr txBox="1">
            <a:spLocks/>
          </p:cNvSpPr>
          <p:nvPr/>
        </p:nvSpPr>
        <p:spPr>
          <a:xfrm>
            <a:off x="731017" y="458922"/>
            <a:ext cx="10527128" cy="6699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rgbClr val="00B0F0"/>
                </a:solidFill>
              </a:rPr>
              <a:t>POISSON REGRESSION MODEL: EXERCISE SOLUTION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545" y="3322867"/>
            <a:ext cx="6058746" cy="1505160"/>
          </a:xfrm>
          <a:prstGeom prst="rect">
            <a:avLst/>
          </a:prstGeom>
        </p:spPr>
      </p:pic>
      <p:sp>
        <p:nvSpPr>
          <p:cNvPr id="7" name="Oval 6"/>
          <p:cNvSpPr/>
          <p:nvPr/>
        </p:nvSpPr>
        <p:spPr>
          <a:xfrm>
            <a:off x="4088143" y="3444667"/>
            <a:ext cx="1426464" cy="1565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46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B60B-D44E-469C-B487-1D30FF664CFE}"/>
              </a:ext>
            </a:extLst>
          </p:cNvPr>
          <p:cNvSpPr>
            <a:spLocks noGrp="1"/>
          </p:cNvSpPr>
          <p:nvPr>
            <p:ph type="title"/>
          </p:nvPr>
        </p:nvSpPr>
        <p:spPr>
          <a:xfrm>
            <a:off x="310920" y="543886"/>
            <a:ext cx="1761720" cy="5308599"/>
          </a:xfrm>
        </p:spPr>
        <p:txBody>
          <a:bodyPr>
            <a:normAutofit/>
          </a:bodyPr>
          <a:lstStyle/>
          <a:p>
            <a:r>
              <a:rPr lang="en-US" sz="2000" dirty="0">
                <a:solidFill>
                  <a:srgbClr val="FFFFFF"/>
                </a:solidFill>
              </a:rPr>
              <a:t>POISSON REGRESSION</a:t>
            </a:r>
            <a:br>
              <a:rPr lang="en-US" sz="2000" dirty="0">
                <a:solidFill>
                  <a:srgbClr val="FFFFFF"/>
                </a:solidFill>
              </a:rPr>
            </a:br>
            <a:r>
              <a:rPr lang="en-US" sz="2000" dirty="0">
                <a:solidFill>
                  <a:srgbClr val="FFFFFF"/>
                </a:solidFill>
              </a:rPr>
              <a:t>example continues</a:t>
            </a:r>
          </a:p>
        </p:txBody>
      </p:sp>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157045" y="6033953"/>
            <a:ext cx="592540" cy="365125"/>
          </a:xfrm>
        </p:spPr>
        <p:txBody>
          <a:bodyPr/>
          <a:lstStyle/>
          <a:p>
            <a:fld id="{3A98EE3D-8CD1-4C3F-BD1C-C98C9596463C}" type="slidenum">
              <a:rPr lang="en-US" sz="1800" smtClean="0">
                <a:solidFill>
                  <a:srgbClr val="00B0F0"/>
                </a:solidFill>
              </a:rPr>
              <a:t>52</a:t>
            </a:fld>
            <a:endParaRPr lang="en-US" sz="1800" dirty="0">
              <a:solidFill>
                <a:srgbClr val="00B0F0"/>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04FC7D-41B2-4C50-8F4E-546885F4BEAB}"/>
                  </a:ext>
                </a:extLst>
              </p:cNvPr>
              <p:cNvSpPr txBox="1"/>
              <p:nvPr/>
            </p:nvSpPr>
            <p:spPr>
              <a:xfrm>
                <a:off x="621792" y="1128847"/>
                <a:ext cx="10924032" cy="4267322"/>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The fitted model is</a:t>
                </a:r>
              </a:p>
              <a:p>
                <a:endParaRPr lang="en-US" sz="1200" dirty="0"/>
              </a:p>
              <a:p>
                <a:r>
                  <a:rPr lang="en-US" sz="2400" dirty="0">
                    <a:latin typeface="Cambria Math" panose="02040503050406030204" pitchFamily="18" charset="0"/>
                    <a:ea typeface="Cambria Math" panose="02040503050406030204" pitchFamily="18" charset="0"/>
                  </a:rPr>
                  <a:t>        </a:t>
                </a:r>
                <a14:m>
                  <m:oMath xmlns:m="http://schemas.openxmlformats.org/officeDocument/2006/math">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𝜆</m:t>
                        </m:r>
                      </m:e>
                    </m:ac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m:t>
                    </m:r>
                    <m:r>
                      <a:rPr lang="en-US" sz="2400" i="1">
                        <a:latin typeface="Cambria Math" panose="02040503050406030204" pitchFamily="18" charset="0"/>
                        <a:ea typeface="Cambria Math" panose="02040503050406030204" pitchFamily="18" charset="0"/>
                      </a:rPr>
                      <m:t>𝑥𝑝</m:t>
                    </m:r>
                    <m:d>
                      <m:dPr>
                        <m:ctrlPr>
                          <a:rPr lang="en-US" sz="2400" i="1">
                            <a:latin typeface="Cambria Math" panose="02040503050406030204" pitchFamily="18" charset="0"/>
                            <a:ea typeface="Cambria Math" panose="02040503050406030204" pitchFamily="18" charset="0"/>
                          </a:rPr>
                        </m:ctrlPr>
                      </m:dPr>
                      <m:e>
                        <m:r>
                          <m:rPr>
                            <m:nor/>
                          </m:rPr>
                          <a:rPr lang="en-US" sz="2400">
                            <a:latin typeface="Cambria Math" panose="02040503050406030204" pitchFamily="18" charset="0"/>
                            <a:ea typeface="Cambria Math" panose="02040503050406030204" pitchFamily="18" charset="0"/>
                          </a:rPr>
                          <m:t>0.4992</m:t>
                        </m:r>
                        <m:r>
                          <m:rPr>
                            <m:nor/>
                          </m:rPr>
                          <a:rPr lang="en-US" sz="2400" b="0" i="0" smtClean="0">
                            <a:latin typeface="Cambria Math" panose="02040503050406030204" pitchFamily="18" charset="0"/>
                            <a:ea typeface="Cambria Math" panose="02040503050406030204" pitchFamily="18" charset="0"/>
                          </a:rPr>
                          <m:t>+0.2640</m:t>
                        </m:r>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𝑚𝑎𝑙𝑒</m:t>
                        </m:r>
                        <m:r>
                          <m:rPr>
                            <m:nor/>
                          </m:rPr>
                          <a:rPr lang="en-US" sz="2400" b="0" i="0" smtClean="0">
                            <a:latin typeface="Cambria Math" panose="02040503050406030204" pitchFamily="18" charset="0"/>
                            <a:ea typeface="Cambria Math" panose="02040503050406030204" pitchFamily="18" charset="0"/>
                          </a:rPr>
                          <m:t>+ 0.0152</m:t>
                        </m:r>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𝑎𝑔𝑒</m:t>
                        </m:r>
                        <m:r>
                          <a:rPr lang="en-US" sz="2400" i="1" dirty="0">
                            <a:latin typeface="Cambria Math" panose="02040503050406030204" pitchFamily="18" charset="0"/>
                            <a:ea typeface="Cambria Math" panose="02040503050406030204" pitchFamily="18" charset="0"/>
                          </a:rPr>
                          <m:t>−0.00099</m:t>
                        </m:r>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 </m:t>
                        </m:r>
                        <m:r>
                          <a:rPr lang="en-US" sz="2400" i="1" dirty="0">
                            <a:latin typeface="Cambria Math" panose="02040503050406030204" pitchFamily="18" charset="0"/>
                            <a:ea typeface="Cambria Math" panose="02040503050406030204" pitchFamily="18" charset="0"/>
                          </a:rPr>
                          <m:t>𝑚𝑖𝑙𝑒𝑠</m:t>
                        </m:r>
                      </m:e>
                    </m:d>
                  </m:oMath>
                </a14:m>
                <a:r>
                  <a:rPr lang="en-US" sz="2400" dirty="0">
                    <a:latin typeface="Cambria Math" panose="02040503050406030204" pitchFamily="18" charset="0"/>
                    <a:ea typeface="Cambria Math" panose="02040503050406030204" pitchFamily="18" charset="0"/>
                  </a:rPr>
                  <a:t>.</a:t>
                </a:r>
              </a:p>
              <a:p>
                <a:endParaRPr lang="en-US" sz="800" dirty="0"/>
              </a:p>
              <a:p>
                <a:endParaRPr lang="en-US" sz="800" dirty="0"/>
              </a:p>
              <a:p>
                <a:endParaRPr lang="en-US" sz="800" dirty="0"/>
              </a:p>
              <a:p>
                <a:pPr marL="285750" indent="-285750">
                  <a:buFont typeface="Wingdings" panose="05000000000000000000" pitchFamily="2" charset="2"/>
                  <a:buChar char="q"/>
                </a:pPr>
                <a:r>
                  <a:rPr lang="en-US" sz="2600" dirty="0"/>
                  <a:t>  Interpret the estimated regression coefficients. For example,</a:t>
                </a:r>
              </a:p>
              <a:p>
                <a:endParaRPr lang="en-US" sz="2400" dirty="0"/>
              </a:p>
              <a:p>
                <a:pPr marL="342900" indent="60325">
                  <a:buFont typeface="Wingdings" panose="05000000000000000000" pitchFamily="2" charset="2"/>
                  <a:buChar char="§"/>
                </a:pPr>
                <a:r>
                  <a:rPr lang="en-US" sz="2400" dirty="0"/>
                  <a:t>   The estimated average number of auto accidents for males is </a:t>
                </a:r>
              </a:p>
              <a:p>
                <a:r>
                  <a:rPr lang="en-US" sz="2400" dirty="0"/>
                  <a:t>           </a:t>
                </a:r>
                <a14:m>
                  <m:oMath xmlns:m="http://schemas.openxmlformats.org/officeDocument/2006/math">
                    <m:func>
                      <m:funcPr>
                        <m:ctrlPr>
                          <a:rPr lang="en-US" sz="2400" i="1" dirty="0">
                            <a:latin typeface="Cambria Math" panose="02040503050406030204" pitchFamily="18" charset="0"/>
                          </a:rPr>
                        </m:ctrlPr>
                      </m:funcPr>
                      <m:fName>
                        <m:r>
                          <a:rPr lang="en-US" sz="2400" i="1" dirty="0" smtClean="0">
                            <a:latin typeface="Cambria Math" panose="02040503050406030204" pitchFamily="18" charset="0"/>
                          </a:rPr>
                          <m:t>𝑒𝑥𝑝</m:t>
                        </m:r>
                      </m:fName>
                      <m:e>
                        <m:r>
                          <a:rPr lang="en-US" sz="2400" b="0" i="1" dirty="0" smtClean="0">
                            <a:latin typeface="Cambria Math" panose="02040503050406030204" pitchFamily="18" charset="0"/>
                          </a:rPr>
                          <m:t>(0.2640)</m:t>
                        </m:r>
                      </m:e>
                    </m:func>
                    <m:r>
                      <a:rPr lang="en-US" sz="2400" i="1" dirty="0">
                        <a:latin typeface="Cambria Math" panose="02040503050406030204" pitchFamily="18" charset="0"/>
                      </a:rPr>
                      <m:t>· 100%</m:t>
                    </m:r>
                    <m:r>
                      <a:rPr lang="en-US" sz="2400" b="0" i="1" dirty="0" smtClean="0">
                        <a:latin typeface="Cambria Math" panose="02040503050406030204" pitchFamily="18" charset="0"/>
                      </a:rPr>
                      <m:t>=130.21%</m:t>
                    </m:r>
                    <m:r>
                      <m:rPr>
                        <m:nor/>
                      </m:rPr>
                      <a:rPr lang="en-US" sz="2400" b="0" i="0" dirty="0" smtClean="0">
                        <a:latin typeface="Cambria Math" panose="02040503050406030204" pitchFamily="18" charset="0"/>
                      </a:rPr>
                      <m:t> </m:t>
                    </m:r>
                  </m:oMath>
                </a14:m>
                <a:r>
                  <a:rPr lang="en-US" sz="2400" dirty="0"/>
                  <a:t> of that for females.</a:t>
                </a:r>
              </a:p>
              <a:p>
                <a:endParaRPr lang="en-US" sz="2400" dirty="0"/>
              </a:p>
              <a:p>
                <a:pPr marL="342900" indent="60325">
                  <a:buFont typeface="Wingdings" panose="05000000000000000000" pitchFamily="2" charset="2"/>
                  <a:buChar char="§"/>
                </a:pPr>
                <a:r>
                  <a:rPr lang="en-US" sz="2400" dirty="0"/>
                  <a:t>   For a one-year increase in policyholder’s age, the estimated average number </a:t>
                </a:r>
              </a:p>
              <a:p>
                <a:r>
                  <a:rPr lang="en-US" sz="2400" dirty="0"/>
                  <a:t>           of auto accidents increases by </a:t>
                </a:r>
                <a14:m>
                  <m:oMath xmlns:m="http://schemas.openxmlformats.org/officeDocument/2006/math">
                    <m:r>
                      <a:rPr lang="en-US" sz="2400" i="1" dirty="0" smtClean="0">
                        <a:latin typeface="Cambria Math" panose="02040503050406030204" pitchFamily="18" charset="0"/>
                      </a:rPr>
                      <m:t>(</m:t>
                    </m:r>
                    <m:r>
                      <a:rPr lang="en-US" sz="2400" i="1" dirty="0" err="1">
                        <a:latin typeface="Cambria Math" panose="02040503050406030204" pitchFamily="18" charset="0"/>
                      </a:rPr>
                      <m:t>𝑒𝑥𝑝</m:t>
                    </m:r>
                    <m:r>
                      <a:rPr lang="en-US" sz="2400" i="1" dirty="0">
                        <a:latin typeface="Cambria Math" panose="02040503050406030204" pitchFamily="18" charset="0"/>
                      </a:rPr>
                      <m:t>⁡</m:t>
                    </m:r>
                    <m:r>
                      <a:rPr lang="en-US" sz="2400" b="0" i="1" dirty="0" smtClean="0">
                        <a:latin typeface="Cambria Math" panose="02040503050406030204" pitchFamily="18" charset="0"/>
                      </a:rPr>
                      <m:t>(</m:t>
                    </m:r>
                    <m:r>
                      <a:rPr lang="en-US" sz="2400" i="1" dirty="0">
                        <a:latin typeface="Cambria Math" panose="02040503050406030204" pitchFamily="18" charset="0"/>
                      </a:rPr>
                      <m:t>0.0152</m:t>
                    </m:r>
                    <m:r>
                      <a:rPr lang="en-US" sz="2400" b="0" i="1" dirty="0" smtClean="0">
                        <a:latin typeface="Cambria Math" panose="02040503050406030204" pitchFamily="18" charset="0"/>
                      </a:rPr>
                      <m:t>)</m:t>
                    </m:r>
                    <m:r>
                      <a:rPr lang="en-US" sz="2400" i="1" dirty="0">
                        <a:latin typeface="Cambria Math" panose="02040503050406030204" pitchFamily="18" charset="0"/>
                      </a:rPr>
                      <m:t>−1)·100% = 1.53%. </m:t>
                    </m:r>
                  </m:oMath>
                </a14:m>
                <a:endParaRPr lang="en-US" sz="2400" dirty="0"/>
              </a:p>
              <a:p>
                <a:pPr marL="285750" indent="-285750">
                  <a:buFont typeface="Wingdings" panose="05000000000000000000" pitchFamily="2" charset="2"/>
                  <a:buChar char="§"/>
                </a:pPr>
                <a:endParaRPr lang="en-US" sz="1400" dirty="0"/>
              </a:p>
            </p:txBody>
          </p:sp>
        </mc:Choice>
        <mc:Fallback xmlns="">
          <p:sp>
            <p:nvSpPr>
              <p:cNvPr id="5" name="TextBox 4">
                <a:extLst>
                  <a:ext uri="{FF2B5EF4-FFF2-40B4-BE49-F238E27FC236}">
                    <a16:creationId xmlns:a16="http://schemas.microsoft.com/office/drawing/2014/main" id="{1104FC7D-41B2-4C50-8F4E-546885F4BEAB}"/>
                  </a:ext>
                </a:extLst>
              </p:cNvPr>
              <p:cNvSpPr txBox="1">
                <a:spLocks noRot="1" noChangeAspect="1" noMove="1" noResize="1" noEditPoints="1" noAdjustHandles="1" noChangeArrowheads="1" noChangeShapeType="1" noTextEdit="1"/>
              </p:cNvSpPr>
              <p:nvPr/>
            </p:nvSpPr>
            <p:spPr>
              <a:xfrm>
                <a:off x="621792" y="1128847"/>
                <a:ext cx="10924032" cy="4267322"/>
              </a:xfrm>
              <a:prstGeom prst="rect">
                <a:avLst/>
              </a:prstGeom>
              <a:blipFill>
                <a:blip r:embed="rId2"/>
                <a:stretch>
                  <a:fillRect l="-837" t="-1143"/>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8FDE2D6A-EB0F-4F67-8847-35AECB8A3F6B}"/>
              </a:ext>
            </a:extLst>
          </p:cNvPr>
          <p:cNvSpPr txBox="1">
            <a:spLocks/>
          </p:cNvSpPr>
          <p:nvPr/>
        </p:nvSpPr>
        <p:spPr>
          <a:xfrm>
            <a:off x="731017" y="458922"/>
            <a:ext cx="10527128" cy="6699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rgbClr val="00B0F0"/>
                </a:solidFill>
              </a:rPr>
              <a:t>POISSON REGRESSION MODEL: EXERCISE SOLUTION (CONT.)</a:t>
            </a:r>
          </a:p>
        </p:txBody>
      </p:sp>
    </p:spTree>
    <p:extLst>
      <p:ext uri="{BB962C8B-B14F-4D97-AF65-F5344CB8AC3E}">
        <p14:creationId xmlns:p14="http://schemas.microsoft.com/office/powerpoint/2010/main" val="37134956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B60B-D44E-469C-B487-1D30FF664CFE}"/>
              </a:ext>
            </a:extLst>
          </p:cNvPr>
          <p:cNvSpPr>
            <a:spLocks noGrp="1"/>
          </p:cNvSpPr>
          <p:nvPr>
            <p:ph type="title"/>
          </p:nvPr>
        </p:nvSpPr>
        <p:spPr>
          <a:xfrm>
            <a:off x="310920" y="543886"/>
            <a:ext cx="1761720" cy="5308599"/>
          </a:xfrm>
        </p:spPr>
        <p:txBody>
          <a:bodyPr>
            <a:normAutofit/>
          </a:bodyPr>
          <a:lstStyle/>
          <a:p>
            <a:r>
              <a:rPr lang="en-US" sz="2000" dirty="0">
                <a:solidFill>
                  <a:srgbClr val="FFFFFF"/>
                </a:solidFill>
              </a:rPr>
              <a:t>POISSON REGRESSION</a:t>
            </a:r>
            <a:br>
              <a:rPr lang="en-US" sz="2000" dirty="0">
                <a:solidFill>
                  <a:srgbClr val="FFFFFF"/>
                </a:solidFill>
              </a:rPr>
            </a:br>
            <a:r>
              <a:rPr lang="en-US" sz="2000" dirty="0">
                <a:solidFill>
                  <a:srgbClr val="FFFFFF"/>
                </a:solidFill>
              </a:rPr>
              <a:t>example continues</a:t>
            </a:r>
          </a:p>
        </p:txBody>
      </p:sp>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258145" y="6101157"/>
            <a:ext cx="491440" cy="365125"/>
          </a:xfrm>
        </p:spPr>
        <p:txBody>
          <a:bodyPr/>
          <a:lstStyle/>
          <a:p>
            <a:fld id="{3A98EE3D-8CD1-4C3F-BD1C-C98C9596463C}" type="slidenum">
              <a:rPr lang="en-US" sz="1800" smtClean="0">
                <a:solidFill>
                  <a:srgbClr val="00B0F0"/>
                </a:solidFill>
              </a:rPr>
              <a:t>53</a:t>
            </a:fld>
            <a:endParaRPr lang="en-US" sz="1800" dirty="0">
              <a:solidFill>
                <a:srgbClr val="00B0F0"/>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04FC7D-41B2-4C50-8F4E-546885F4BEAB}"/>
                  </a:ext>
                </a:extLst>
              </p:cNvPr>
              <p:cNvSpPr txBox="1"/>
              <p:nvPr/>
            </p:nvSpPr>
            <p:spPr>
              <a:xfrm>
                <a:off x="621792" y="1128847"/>
                <a:ext cx="10924032" cy="51240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𝑥𝑝</m:t>
                      </m:r>
                      <m:d>
                        <m:dPr>
                          <m:ctrlPr>
                            <a:rPr lang="en-US" i="1">
                              <a:latin typeface="Cambria Math" panose="02040503050406030204" pitchFamily="18" charset="0"/>
                              <a:ea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0.4992+0.2640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𝑚𝑎𝑙𝑒</m:t>
                          </m:r>
                          <m:r>
                            <m:rPr>
                              <m:nor/>
                            </m:rPr>
                            <a:rPr lang="en-US">
                              <a:latin typeface="Cambria Math" panose="02040503050406030204" pitchFamily="18" charset="0"/>
                              <a:ea typeface="Cambria Math" panose="02040503050406030204" pitchFamily="18" charset="0"/>
                            </a:rPr>
                            <m:t>+ 0.0152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𝑎𝑔𝑒</m:t>
                          </m:r>
                          <m:r>
                            <a:rPr lang="en-US" i="1" dirty="0">
                              <a:latin typeface="Cambria Math" panose="02040503050406030204" pitchFamily="18" charset="0"/>
                              <a:ea typeface="Cambria Math" panose="02040503050406030204" pitchFamily="18" charset="0"/>
                            </a:rPr>
                            <m:t>−0.00099∙ </m:t>
                          </m:r>
                          <m:r>
                            <a:rPr lang="en-US" i="1" dirty="0">
                              <a:latin typeface="Cambria Math" panose="02040503050406030204" pitchFamily="18" charset="0"/>
                              <a:ea typeface="Cambria Math" panose="02040503050406030204" pitchFamily="18" charset="0"/>
                            </a:rPr>
                            <m:t>𝑚𝑖𝑙𝑒𝑠</m:t>
                          </m:r>
                        </m:e>
                      </m:d>
                    </m:oMath>
                  </m:oMathPara>
                </a14:m>
                <a:endParaRPr lang="en-US" dirty="0"/>
              </a:p>
              <a:p>
                <a:endParaRPr lang="en-US" dirty="0"/>
              </a:p>
              <a:p>
                <a:endParaRPr lang="en-US" dirty="0"/>
              </a:p>
              <a:p>
                <a:pPr marL="457200" indent="-457200">
                  <a:buFont typeface="Wingdings" panose="05000000000000000000" pitchFamily="2" charset="2"/>
                  <a:buChar char="q"/>
                </a:pPr>
                <a:r>
                  <a:rPr lang="en-US" sz="2600" dirty="0"/>
                  <a:t>To give a predicted value of the total number of auto accidents caused </a:t>
                </a:r>
              </a:p>
              <a:p>
                <a:r>
                  <a:rPr lang="en-US" sz="2600" dirty="0"/>
                  <a:t>      by a 35-year-old woman who has driven a total of one hundred </a:t>
                </a:r>
              </a:p>
              <a:p>
                <a:r>
                  <a:rPr lang="en-US" sz="2600" dirty="0"/>
                  <a:t>      thousand miles, we compute:</a:t>
                </a:r>
              </a:p>
              <a:p>
                <a:endParaRPr lang="en-US" sz="2800" dirty="0"/>
              </a:p>
              <a:p>
                <a:r>
                  <a:rPr lang="en-US" sz="2600" dirty="0"/>
                  <a:t>          </a:t>
                </a:r>
                <a14:m>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0</m:t>
                        </m:r>
                      </m:sup>
                    </m:sSup>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𝑒</m:t>
                    </m:r>
                    <m:r>
                      <a:rPr lang="en-US" sz="2600" i="1">
                        <a:latin typeface="Cambria Math" panose="02040503050406030204" pitchFamily="18" charset="0"/>
                        <a:ea typeface="Cambria Math" panose="02040503050406030204" pitchFamily="18" charset="0"/>
                      </a:rPr>
                      <m:t>𝑥𝑝</m:t>
                    </m:r>
                    <m:d>
                      <m:dPr>
                        <m:ctrlPr>
                          <a:rPr lang="en-US" sz="2600" i="1">
                            <a:latin typeface="Cambria Math" panose="02040503050406030204" pitchFamily="18" charset="0"/>
                            <a:ea typeface="Cambria Math" panose="02040503050406030204" pitchFamily="18" charset="0"/>
                          </a:rPr>
                        </m:ctrlPr>
                      </m:dPr>
                      <m:e>
                        <m:r>
                          <m:rPr>
                            <m:nor/>
                          </m:rPr>
                          <a:rPr lang="en-US" sz="2600">
                            <a:latin typeface="Cambria Math" panose="02040503050406030204" pitchFamily="18" charset="0"/>
                            <a:ea typeface="Cambria Math" panose="02040503050406030204" pitchFamily="18" charset="0"/>
                          </a:rPr>
                          <m:t>0.4992+ 0.0152</m:t>
                        </m:r>
                        <m:r>
                          <a:rPr lang="en-US" sz="2600" i="1" dirty="0">
                            <a:latin typeface="Cambria Math" panose="02040503050406030204" pitchFamily="18" charset="0"/>
                            <a:ea typeface="Cambria Math" panose="02040503050406030204" pitchFamily="18" charset="0"/>
                          </a:rPr>
                          <m:t>∙</m:t>
                        </m:r>
                        <m:r>
                          <m:rPr>
                            <m:nor/>
                          </m:rPr>
                          <a:rPr lang="en-US" sz="2600" b="0" dirty="0" smtClean="0">
                            <a:latin typeface="Cambria Math" panose="02040503050406030204" pitchFamily="18" charset="0"/>
                            <a:ea typeface="Cambria Math" panose="02040503050406030204" pitchFamily="18" charset="0"/>
                          </a:rPr>
                          <m:t>35</m:t>
                        </m:r>
                        <m:r>
                          <a:rPr lang="en-US" sz="2600" i="1" dirty="0">
                            <a:latin typeface="Cambria Math" panose="02040503050406030204" pitchFamily="18" charset="0"/>
                            <a:ea typeface="Cambria Math" panose="02040503050406030204" pitchFamily="18" charset="0"/>
                          </a:rPr>
                          <m:t>−0.00099</m:t>
                        </m:r>
                        <m:r>
                          <a:rPr lang="en-US" sz="2600" i="1" dirty="0" smtClean="0">
                            <a:latin typeface="Cambria Math" panose="02040503050406030204" pitchFamily="18" charset="0"/>
                            <a:ea typeface="Cambria Math" panose="02040503050406030204" pitchFamily="18" charset="0"/>
                          </a:rPr>
                          <m:t>∙</m:t>
                        </m:r>
                        <m:r>
                          <a:rPr lang="en-US" sz="2600" b="0" i="1" dirty="0" smtClean="0">
                            <a:latin typeface="Cambria Math"/>
                            <a:ea typeface="Cambria Math" panose="02040503050406030204" pitchFamily="18" charset="0"/>
                          </a:rPr>
                          <m:t>100</m:t>
                        </m:r>
                      </m:e>
                    </m:d>
                  </m:oMath>
                </a14:m>
                <a:r>
                  <a:rPr lang="en-US" sz="2600" dirty="0">
                    <a:latin typeface="Cambria Math" panose="02040503050406030204" pitchFamily="18" charset="0"/>
                    <a:ea typeface="Cambria Math" panose="02040503050406030204" pitchFamily="18" charset="0"/>
                  </a:rPr>
                  <a:t>=2.5401.</a:t>
                </a:r>
              </a:p>
              <a:p>
                <a:endParaRPr lang="en-US" sz="2600" dirty="0">
                  <a:latin typeface="Cambria Math" panose="02040503050406030204" pitchFamily="18" charset="0"/>
                  <a:ea typeface="Cambria Math" panose="02040503050406030204" pitchFamily="18" charset="0"/>
                </a:endParaRPr>
              </a:p>
              <a:p>
                <a:pPr marL="403225" indent="-403225"/>
                <a:r>
                  <a:rPr lang="en-US" sz="1600" dirty="0">
                    <a:latin typeface="Courier New" panose="02070309020205020404" pitchFamily="49" charset="0"/>
                    <a:ea typeface="Cambria Math" panose="02040503050406030204" pitchFamily="18" charset="0"/>
                    <a:cs typeface="Courier New" panose="02070309020205020404" pitchFamily="49" charset="0"/>
                  </a:rPr>
                  <a:t>   print(predict(</a:t>
                </a:r>
                <a:r>
                  <a:rPr lang="en-US" sz="1600" dirty="0" err="1">
                    <a:latin typeface="Courier New" panose="02070309020205020404" pitchFamily="49" charset="0"/>
                    <a:ea typeface="Cambria Math" panose="02040503050406030204" pitchFamily="18" charset="0"/>
                    <a:cs typeface="Courier New" panose="02070309020205020404" pitchFamily="49" charset="0"/>
                  </a:rPr>
                  <a:t>fitted.model</a:t>
                </a:r>
                <a:r>
                  <a:rPr lang="en-US" sz="1600" dirty="0">
                    <a:latin typeface="Courier New" panose="02070309020205020404" pitchFamily="49" charset="0"/>
                    <a:ea typeface="Cambria Math" panose="02040503050406030204" pitchFamily="18" charset="0"/>
                    <a:cs typeface="Courier New" panose="02070309020205020404" pitchFamily="49" charset="0"/>
                  </a:rPr>
                  <a:t>, </a:t>
                </a:r>
                <a:r>
                  <a:rPr lang="en-US" sz="1600" dirty="0" err="1">
                    <a:latin typeface="Courier New" panose="02070309020205020404" pitchFamily="49" charset="0"/>
                    <a:ea typeface="Cambria Math" panose="02040503050406030204" pitchFamily="18" charset="0"/>
                    <a:cs typeface="Courier New" panose="02070309020205020404" pitchFamily="49" charset="0"/>
                  </a:rPr>
                  <a:t>data.frame</a:t>
                </a:r>
                <a:r>
                  <a:rPr lang="en-US" sz="1600" dirty="0">
                    <a:latin typeface="Courier New" panose="02070309020205020404" pitchFamily="49" charset="0"/>
                    <a:ea typeface="Cambria Math" panose="02040503050406030204" pitchFamily="18" charset="0"/>
                    <a:cs typeface="Courier New" panose="02070309020205020404" pitchFamily="49" charset="0"/>
                  </a:rPr>
                  <a:t>(gender="F", age=35, miles=100), type="response"))</a:t>
                </a:r>
              </a:p>
              <a:p>
                <a:endParaRPr lang="en-US" sz="2400" dirty="0"/>
              </a:p>
              <a:p>
                <a:r>
                  <a:rPr lang="en-US" dirty="0">
                    <a:latin typeface="Lucida Console" panose="020B0609040504020204" pitchFamily="49" charset="0"/>
                  </a:rPr>
                  <a:t>  2.542427</a:t>
                </a:r>
                <a:endParaRPr lang="en-US" dirty="0">
                  <a:latin typeface="Lucida Console" panose="020B0609040504020204" pitchFamily="49" charset="0"/>
                  <a:ea typeface="Cambria Math" panose="02040503050406030204" pitchFamily="18" charset="0"/>
                </a:endParaRPr>
              </a:p>
              <a:p>
                <a:endParaRPr lang="en-US" sz="2600" dirty="0"/>
              </a:p>
              <a:p>
                <a:pPr marL="285750" indent="-285750">
                  <a:buFont typeface="Wingdings" panose="05000000000000000000" pitchFamily="2" charset="2"/>
                  <a:buChar char="§"/>
                </a:pPr>
                <a:endParaRPr lang="en-US" sz="1400" dirty="0"/>
              </a:p>
            </p:txBody>
          </p:sp>
        </mc:Choice>
        <mc:Fallback xmlns="">
          <p:sp>
            <p:nvSpPr>
              <p:cNvPr id="5" name="TextBox 4">
                <a:extLst>
                  <a:ext uri="{FF2B5EF4-FFF2-40B4-BE49-F238E27FC236}">
                    <a16:creationId xmlns:a16="http://schemas.microsoft.com/office/drawing/2014/main" id="{1104FC7D-41B2-4C50-8F4E-546885F4BEAB}"/>
                  </a:ext>
                </a:extLst>
              </p:cNvPr>
              <p:cNvSpPr txBox="1">
                <a:spLocks noRot="1" noChangeAspect="1" noMove="1" noResize="1" noEditPoints="1" noAdjustHandles="1" noChangeArrowheads="1" noChangeShapeType="1" noTextEdit="1"/>
              </p:cNvSpPr>
              <p:nvPr/>
            </p:nvSpPr>
            <p:spPr>
              <a:xfrm>
                <a:off x="621792" y="1128847"/>
                <a:ext cx="10924032" cy="5124095"/>
              </a:xfrm>
              <a:prstGeom prst="rect">
                <a:avLst/>
              </a:prstGeom>
              <a:blipFill>
                <a:blip r:embed="rId2"/>
                <a:stretch>
                  <a:fillRect l="-837" t="-59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8FDE2D6A-EB0F-4F67-8847-35AECB8A3F6B}"/>
              </a:ext>
            </a:extLst>
          </p:cNvPr>
          <p:cNvSpPr txBox="1">
            <a:spLocks/>
          </p:cNvSpPr>
          <p:nvPr/>
        </p:nvSpPr>
        <p:spPr>
          <a:xfrm>
            <a:off x="731017" y="458922"/>
            <a:ext cx="10527128" cy="6699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rgbClr val="00B0F0"/>
                </a:solidFill>
              </a:rPr>
              <a:t>POISSON REGRESSION MODEL: EXERCISE SOLUTION (CONT.)</a:t>
            </a:r>
          </a:p>
        </p:txBody>
      </p:sp>
    </p:spTree>
    <p:extLst>
      <p:ext uri="{BB962C8B-B14F-4D97-AF65-F5344CB8AC3E}">
        <p14:creationId xmlns:p14="http://schemas.microsoft.com/office/powerpoint/2010/main" val="532128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A99652-0848-4F5E-869C-510DD1718862}"/>
              </a:ext>
            </a:extLst>
          </p:cNvPr>
          <p:cNvSpPr>
            <a:spLocks noGrp="1"/>
          </p:cNvSpPr>
          <p:nvPr>
            <p:ph type="sldNum" sz="quarter" idx="12"/>
          </p:nvPr>
        </p:nvSpPr>
        <p:spPr>
          <a:xfrm>
            <a:off x="11258145" y="6101157"/>
            <a:ext cx="491440" cy="365125"/>
          </a:xfrm>
        </p:spPr>
        <p:txBody>
          <a:bodyPr/>
          <a:lstStyle/>
          <a:p>
            <a:fld id="{3A98EE3D-8CD1-4C3F-BD1C-C98C9596463C}" type="slidenum">
              <a:rPr lang="en-US" sz="1800" smtClean="0">
                <a:solidFill>
                  <a:srgbClr val="00B0F0"/>
                </a:solidFill>
              </a:rPr>
              <a:t>54</a:t>
            </a:fld>
            <a:endParaRPr lang="en-US" sz="1800" dirty="0">
              <a:solidFill>
                <a:srgbClr val="00B0F0"/>
              </a:solidFill>
            </a:endParaRPr>
          </a:p>
        </p:txBody>
      </p:sp>
      <p:sp>
        <p:nvSpPr>
          <p:cNvPr id="5" name="TextBox 4">
            <a:extLst>
              <a:ext uri="{FF2B5EF4-FFF2-40B4-BE49-F238E27FC236}">
                <a16:creationId xmlns:a16="http://schemas.microsoft.com/office/drawing/2014/main" id="{1104FC7D-41B2-4C50-8F4E-546885F4BEAB}"/>
              </a:ext>
            </a:extLst>
          </p:cNvPr>
          <p:cNvSpPr txBox="1"/>
          <p:nvPr/>
        </p:nvSpPr>
        <p:spPr>
          <a:xfrm>
            <a:off x="621792" y="1128847"/>
            <a:ext cx="10924032" cy="707886"/>
          </a:xfrm>
          <a:prstGeom prst="rect">
            <a:avLst/>
          </a:prstGeom>
          <a:noFill/>
        </p:spPr>
        <p:txBody>
          <a:bodyPr wrap="square" rtlCol="0">
            <a:spAutoFit/>
          </a:bodyPr>
          <a:lstStyle/>
          <a:p>
            <a:endParaRPr lang="en-US" sz="2600" dirty="0"/>
          </a:p>
          <a:p>
            <a:pPr marL="285750" indent="-285750">
              <a:buFont typeface="Wingdings" panose="05000000000000000000" pitchFamily="2" charset="2"/>
              <a:buChar char="§"/>
            </a:pPr>
            <a:endParaRPr lang="en-US" sz="1400" dirty="0"/>
          </a:p>
        </p:txBody>
      </p:sp>
      <p:pic>
        <p:nvPicPr>
          <p:cNvPr id="9" name="Picture 8">
            <a:extLst>
              <a:ext uri="{FF2B5EF4-FFF2-40B4-BE49-F238E27FC236}">
                <a16:creationId xmlns:a16="http://schemas.microsoft.com/office/drawing/2014/main" id="{1050302D-762C-4F97-83FF-8C3B7D845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800" y="1599232"/>
            <a:ext cx="4711809" cy="3545721"/>
          </a:xfrm>
          <a:prstGeom prst="rect">
            <a:avLst/>
          </a:prstGeom>
        </p:spPr>
      </p:pic>
    </p:spTree>
    <p:extLst>
      <p:ext uri="{BB962C8B-B14F-4D97-AF65-F5344CB8AC3E}">
        <p14:creationId xmlns:p14="http://schemas.microsoft.com/office/powerpoint/2010/main" val="251279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336437" y="1232733"/>
                <a:ext cx="11519126" cy="4587830"/>
              </a:xfrm>
            </p:spPr>
            <p:txBody>
              <a:bodyPr>
                <a:noAutofit/>
              </a:bodyPr>
              <a:lstStyle/>
              <a:p>
                <a:pPr marL="571500" indent="-571500" algn="l">
                  <a:buFont typeface="Wingdings" panose="05000000000000000000" pitchFamily="2" charset="2"/>
                  <a:buChar char="q"/>
                </a:pPr>
                <a:r>
                  <a:rPr lang="en-US" sz="2600" i="0" dirty="0">
                    <a:solidFill>
                      <a:schemeClr val="tx1"/>
                    </a:solidFill>
                  </a:rPr>
                  <a:t>Interpretation of fitted coefficients:</a:t>
                </a:r>
              </a:p>
              <a:p>
                <a:pPr algn="l"/>
                <a:endParaRPr lang="en-US" sz="1000" i="0" dirty="0">
                  <a:solidFill>
                    <a:schemeClr val="tx1"/>
                  </a:solidFill>
                </a:endParaRPr>
              </a:p>
              <a:p>
                <a:pPr marL="457200" indent="-457200" algn="l">
                  <a:buFont typeface="Wingdings" panose="05000000000000000000" pitchFamily="2" charset="2"/>
                  <a:buChar char="§"/>
                </a:pPr>
                <a:r>
                  <a:rPr lang="en-US" sz="2600" dirty="0">
                    <a:solidFill>
                      <a:schemeClr val="tx1"/>
                    </a:solidFill>
                  </a:rPr>
                  <a:t> </a:t>
                </a:r>
                <a:r>
                  <a:rPr lang="en-US" sz="2400" i="0" dirty="0">
                    <a:solidFill>
                      <a:schemeClr val="tx1"/>
                    </a:solidFill>
                  </a:rPr>
                  <a:t>If</a:t>
                </a:r>
                <a:r>
                  <a:rPr lang="en-US" sz="2400" dirty="0">
                    <a:solidFill>
                      <a:schemeClr val="tx1"/>
                    </a:solidFill>
                  </a:rPr>
                  <a:t>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oMath>
                </a14:m>
                <a:r>
                  <a:rPr lang="en-US" sz="2400" dirty="0">
                    <a:solidFill>
                      <a:schemeClr val="tx1"/>
                    </a:solidFill>
                  </a:rPr>
                  <a:t> </a:t>
                </a:r>
                <a:r>
                  <a:rPr lang="en-US" sz="2400" i="0" dirty="0">
                    <a:solidFill>
                      <a:schemeClr val="tx1"/>
                    </a:solidFill>
                  </a:rPr>
                  <a:t>is continuous, </a:t>
                </a:r>
                <a14:m>
                  <m:oMath xmlns:m="http://schemas.openxmlformats.org/officeDocument/2006/math">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rPr>
                          <m:t>1</m:t>
                        </m:r>
                      </m:sub>
                    </m:sSub>
                    <m:r>
                      <a:rPr lang="en-US" sz="2400" b="0" i="0" smtClean="0">
                        <a:solidFill>
                          <a:schemeClr val="tx1"/>
                        </a:solidFill>
                        <a:latin typeface="Cambria Math"/>
                      </a:rPr>
                      <m:t> </m:t>
                    </m:r>
                  </m:oMath>
                </a14:m>
                <a:r>
                  <a:rPr lang="en-US" sz="2400" i="0" dirty="0">
                    <a:solidFill>
                      <a:schemeClr val="tx1"/>
                    </a:solidFill>
                  </a:rPr>
                  <a:t>represents the change in the estimated mean of </a:t>
                </a:r>
                <a14:m>
                  <m:oMath xmlns:m="http://schemas.openxmlformats.org/officeDocument/2006/math">
                    <m:r>
                      <a:rPr lang="en-US" sz="2400">
                        <a:solidFill>
                          <a:schemeClr val="tx1"/>
                        </a:solidFill>
                        <a:latin typeface="Cambria Math"/>
                      </a:rPr>
                      <m:t>𝑦</m:t>
                    </m:r>
                    <m:r>
                      <a:rPr lang="en-US" sz="2400">
                        <a:solidFill>
                          <a:schemeClr val="tx1"/>
                        </a:solidFill>
                        <a:latin typeface="Cambria Math"/>
                      </a:rPr>
                      <m:t> </m:t>
                    </m:r>
                  </m:oMath>
                </a14:m>
                <a:r>
                  <a:rPr lang="en-US" sz="2400" i="0" dirty="0">
                    <a:solidFill>
                      <a:schemeClr val="tx1"/>
                    </a:solidFill>
                  </a:rPr>
                  <a:t>for a </a:t>
                </a:r>
              </a:p>
              <a:p>
                <a:pPr algn="l"/>
                <a:r>
                  <a:rPr lang="en-US" sz="2400" i="0" dirty="0">
                    <a:solidFill>
                      <a:schemeClr val="tx1"/>
                    </a:solidFill>
                  </a:rPr>
                  <a:t>      one-unit increase in</a:t>
                </a:r>
                <a:r>
                  <a:rPr lang="en-US" sz="2400" dirty="0">
                    <a:solidFill>
                      <a:schemeClr val="tx1"/>
                    </a:solidFill>
                  </a:rPr>
                  <a:t>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𝑥</m:t>
                        </m:r>
                      </m:e>
                      <m:sub>
                        <m:r>
                          <a:rPr lang="en-US" sz="2400">
                            <a:solidFill>
                              <a:schemeClr val="tx1"/>
                            </a:solidFill>
                            <a:latin typeface="Cambria Math" panose="02040503050406030204" pitchFamily="18" charset="0"/>
                          </a:rPr>
                          <m:t>1</m:t>
                        </m:r>
                      </m:sub>
                    </m:sSub>
                    <m:r>
                      <a:rPr lang="en-US" sz="2400" b="0" i="0" smtClean="0">
                        <a:solidFill>
                          <a:schemeClr val="tx1"/>
                        </a:solidFill>
                        <a:latin typeface="Cambria Math"/>
                      </a:rPr>
                      <m:t>, </m:t>
                    </m:r>
                  </m:oMath>
                </a14:m>
                <a:r>
                  <a:rPr lang="en-US" sz="2400" i="0" dirty="0">
                    <a:solidFill>
                      <a:schemeClr val="tx1"/>
                    </a:solidFill>
                  </a:rPr>
                  <a:t>provided all the other variables are unchanged.</a:t>
                </a:r>
              </a:p>
              <a:p>
                <a:pPr algn="l"/>
                <a:r>
                  <a:rPr lang="en-US" sz="2400" dirty="0">
                    <a:solidFill>
                      <a:schemeClr val="tx1"/>
                    </a:solidFill>
                  </a:rPr>
                  <a:t>     </a:t>
                </a:r>
                <a:r>
                  <a:rPr lang="en-US" sz="2400" i="0" dirty="0">
                    <a:solidFill>
                      <a:schemeClr val="tx1"/>
                    </a:solidFill>
                  </a:rPr>
                  <a:t> Indeed, </a:t>
                </a:r>
              </a:p>
              <a:p>
                <a:pPr algn="l"/>
                <a:r>
                  <a:rPr lang="en-US" sz="2400" b="0" dirty="0">
                    <a:solidFill>
                      <a:schemeClr val="tx1"/>
                    </a:solidFill>
                  </a:rPr>
                  <a:t>      </a:t>
                </a: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𝐸</m:t>
                        </m:r>
                      </m:e>
                    </m:acc>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e>
                      <m: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𝐸</m:t>
                        </m:r>
                      </m:e>
                    </m:acc>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e>
                      <m: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sub>
                    </m:sSub>
                    <m:r>
                      <a:rPr lang="en-US" sz="2400" b="0" i="0" smtClean="0">
                        <a:solidFill>
                          <a:schemeClr val="tx1"/>
                        </a:solidFill>
                        <a:latin typeface="Cambria Math"/>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rPr>
                          <m:t>0</m:t>
                        </m:r>
                      </m:sub>
                    </m:sSub>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a:rPr>
                      <m:t>+1)</m:t>
                    </m:r>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ea typeface="Cambria Math" panose="02040503050406030204" pitchFamily="18" charset="0"/>
                          </a:rPr>
                          <m:t>𝑘</m:t>
                        </m:r>
                      </m:sub>
                    </m:sSub>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𝑘</m:t>
                        </m:r>
                      </m:sub>
                    </m:sSub>
                    <m:r>
                      <a:rPr lang="en-US" sz="2400" b="0" i="0" smtClean="0">
                        <a:solidFill>
                          <a:schemeClr val="tx1"/>
                        </a:solidFill>
                        <a:latin typeface="Cambria Math"/>
                      </a:rPr>
                      <m:t>−</m:t>
                    </m:r>
                  </m:oMath>
                </a14:m>
                <a:r>
                  <a:rPr lang="en-US" sz="2400" i="0" dirty="0">
                    <a:solidFill>
                      <a:schemeClr val="tx1"/>
                    </a:solidFill>
                  </a:rPr>
                  <a:t>(</a:t>
                </a:r>
                <a14:m>
                  <m:oMath xmlns:m="http://schemas.openxmlformats.org/officeDocument/2006/math">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rPr>
                          <m:t>0</m:t>
                        </m:r>
                      </m:sub>
                    </m:sSub>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rPr>
                          <m:t>1</m:t>
                        </m:r>
                      </m:sub>
                    </m:sSub>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ea typeface="Cambria Math" panose="02040503050406030204" pitchFamily="18" charset="0"/>
                          </a:rPr>
                          <m:t>𝑘</m:t>
                        </m:r>
                      </m:sub>
                    </m:sSub>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𝑘</m:t>
                        </m:r>
                      </m:sub>
                    </m:sSub>
                  </m:oMath>
                </a14:m>
                <a:r>
                  <a:rPr lang="en-US" sz="2400" i="0" dirty="0">
                    <a:solidFill>
                      <a:schemeClr val="tx1"/>
                    </a:solidFill>
                  </a:rPr>
                  <a:t>) = </a:t>
                </a:r>
                <a14:m>
                  <m:oMath xmlns:m="http://schemas.openxmlformats.org/officeDocument/2006/math">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rPr>
                          <m:t>1</m:t>
                        </m:r>
                      </m:sub>
                    </m:sSub>
                  </m:oMath>
                </a14:m>
                <a:r>
                  <a:rPr lang="en-US" sz="2400" i="0" dirty="0">
                    <a:solidFill>
                      <a:schemeClr val="tx1"/>
                    </a:solidFill>
                  </a:rPr>
                  <a:t>.</a:t>
                </a:r>
              </a:p>
              <a:p>
                <a:pPr marL="342900" indent="-342900" algn="l">
                  <a:buFont typeface="Wingdings" panose="05000000000000000000" pitchFamily="2" charset="2"/>
                  <a:buChar char="§"/>
                </a:pPr>
                <a:r>
                  <a:rPr lang="en-US" sz="2400" dirty="0">
                    <a:solidFill>
                      <a:schemeClr val="tx1"/>
                    </a:solidFill>
                  </a:rPr>
                  <a:t>  </a:t>
                </a:r>
                <a:r>
                  <a:rPr lang="en-US" sz="2400" i="0" dirty="0">
                    <a:solidFill>
                      <a:schemeClr val="tx1"/>
                    </a:solidFill>
                  </a:rPr>
                  <a:t>If</a:t>
                </a:r>
                <a:r>
                  <a:rPr lang="en-US" sz="2400" dirty="0">
                    <a:solidFill>
                      <a:schemeClr val="tx1"/>
                    </a:solidFill>
                  </a:rPr>
                  <a:t>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oMath>
                </a14:m>
                <a:r>
                  <a:rPr lang="en-US" sz="2400" dirty="0">
                    <a:solidFill>
                      <a:schemeClr val="tx1"/>
                    </a:solidFill>
                  </a:rPr>
                  <a:t> </a:t>
                </a:r>
                <a:r>
                  <a:rPr lang="en-US" sz="2400" i="0" dirty="0">
                    <a:solidFill>
                      <a:schemeClr val="tx1"/>
                    </a:solidFill>
                  </a:rPr>
                  <a:t>is a 0 - 1 variable, </a:t>
                </a:r>
                <a14:m>
                  <m:oMath xmlns:m="http://schemas.openxmlformats.org/officeDocument/2006/math">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rPr>
                          <m:t>1</m:t>
                        </m:r>
                      </m:sub>
                    </m:sSub>
                  </m:oMath>
                </a14:m>
                <a:r>
                  <a:rPr lang="en-US" sz="2400" i="0" dirty="0">
                    <a:solidFill>
                      <a:schemeClr val="tx1"/>
                    </a:solidFill>
                  </a:rPr>
                  <a:t>is interpreted as the difference of the estimated  </a:t>
                </a:r>
              </a:p>
              <a:p>
                <a:pPr algn="l"/>
                <a:r>
                  <a:rPr lang="en-US" sz="2400" dirty="0">
                    <a:solidFill>
                      <a:schemeClr val="tx1"/>
                    </a:solidFill>
                  </a:rPr>
                  <a:t>     </a:t>
                </a:r>
                <a:r>
                  <a:rPr lang="en-US" sz="2400" i="0" dirty="0">
                    <a:solidFill>
                      <a:schemeClr val="tx1"/>
                    </a:solidFill>
                  </a:rPr>
                  <a:t> means of</a:t>
                </a:r>
                <a:r>
                  <a:rPr lang="en-US" sz="240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𝑦</m:t>
                    </m:r>
                  </m:oMath>
                </a14:m>
                <a:r>
                  <a:rPr lang="en-US" sz="2400" dirty="0">
                    <a:solidFill>
                      <a:schemeClr val="tx1"/>
                    </a:solidFill>
                  </a:rPr>
                  <a:t> </a:t>
                </a:r>
                <a:r>
                  <a:rPr lang="en-US" sz="2400" i="0" dirty="0">
                    <a:solidFill>
                      <a:schemeClr val="tx1"/>
                    </a:solidFill>
                  </a:rPr>
                  <a:t>for</a:t>
                </a:r>
                <a:r>
                  <a:rPr lang="en-US" sz="2400" dirty="0">
                    <a:solidFill>
                      <a:schemeClr val="tx1"/>
                    </a:solidFill>
                  </a:rPr>
                  <a:t>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=1</m:t>
                    </m:r>
                  </m:oMath>
                </a14:m>
                <a:r>
                  <a:rPr lang="en-US" sz="2400" dirty="0">
                    <a:solidFill>
                      <a:schemeClr val="tx1"/>
                    </a:solidFill>
                  </a:rPr>
                  <a:t> </a:t>
                </a:r>
                <a:r>
                  <a:rPr lang="en-US" sz="2400" i="0" dirty="0">
                    <a:solidFill>
                      <a:schemeClr val="tx1"/>
                    </a:solidFill>
                  </a:rPr>
                  <a:t>and</a:t>
                </a:r>
                <a:r>
                  <a:rPr lang="en-US" sz="2400" dirty="0">
                    <a:solidFill>
                      <a:schemeClr val="tx1"/>
                    </a:solidFill>
                  </a:rPr>
                  <a:t>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=0</m:t>
                    </m:r>
                    <m:r>
                      <a:rPr lang="en-US" sz="2400" b="0" i="1" smtClean="0">
                        <a:solidFill>
                          <a:schemeClr val="tx1"/>
                        </a:solidFill>
                        <a:latin typeface="Cambria Math"/>
                      </a:rPr>
                      <m:t>, </m:t>
                    </m:r>
                  </m:oMath>
                </a14:m>
                <a:r>
                  <a:rPr lang="en-US" sz="2400" i="0" dirty="0">
                    <a:solidFill>
                      <a:schemeClr val="tx1"/>
                    </a:solidFill>
                  </a:rPr>
                  <a:t>controlling for the other predictors. Indeed</a:t>
                </a:r>
                <a:r>
                  <a:rPr lang="en-US" sz="2400" dirty="0">
                    <a:solidFill>
                      <a:schemeClr val="tx1"/>
                    </a:solidFill>
                  </a:rPr>
                  <a:t>,  </a:t>
                </a:r>
              </a:p>
              <a:p>
                <a:pPr algn="l"/>
                <a:r>
                  <a:rPr lang="en-US" sz="2400" dirty="0">
                    <a:solidFill>
                      <a:schemeClr val="tx1"/>
                    </a:solidFill>
                  </a:rPr>
                  <a:t>      </a:t>
                </a:r>
                <a14:m>
                  <m:oMath xmlns:m="http://schemas.openxmlformats.org/officeDocument/2006/math">
                    <m:acc>
                      <m:accPr>
                        <m:chr m:val="̂"/>
                        <m:ctrlPr>
                          <a:rPr lang="en-US" sz="2400" i="1" smtClean="0">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rPr>
                          <m:t>𝐸</m:t>
                        </m:r>
                      </m:e>
                    </m:acc>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𝑦</m:t>
                        </m:r>
                        <m:r>
                          <a:rPr lang="en-US" sz="2400">
                            <a:solidFill>
                              <a:schemeClr val="tx1"/>
                            </a:solidFill>
                            <a:latin typeface="Cambria Math" panose="02040503050406030204" pitchFamily="18" charset="0"/>
                          </a:rPr>
                          <m:t>|</m:t>
                        </m:r>
                      </m:e>
                      <m:sub>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𝑥</m:t>
                            </m:r>
                          </m:e>
                          <m:sub>
                            <m:r>
                              <a:rPr lang="en-US" sz="2400">
                                <a:solidFill>
                                  <a:schemeClr val="tx1"/>
                                </a:solidFill>
                                <a:latin typeface="Cambria Math" panose="02040503050406030204" pitchFamily="18" charset="0"/>
                              </a:rPr>
                              <m:t>1</m:t>
                            </m:r>
                          </m:sub>
                        </m:sSub>
                        <m:r>
                          <a:rPr lang="en-US" sz="2400">
                            <a:solidFill>
                              <a:schemeClr val="tx1"/>
                            </a:solidFill>
                            <a:latin typeface="Cambria Math" panose="02040503050406030204" pitchFamily="18" charset="0"/>
                          </a:rPr>
                          <m:t>=1</m:t>
                        </m:r>
                      </m:sub>
                    </m:sSub>
                    <m:r>
                      <a:rPr lang="en-US" sz="2400">
                        <a:solidFill>
                          <a:schemeClr val="tx1"/>
                        </a:solidFill>
                        <a:latin typeface="Cambria Math" panose="02040503050406030204" pitchFamily="18" charset="0"/>
                      </a:rPr>
                      <m:t>−</m:t>
                    </m:r>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rPr>
                          <m:t>𝐸</m:t>
                        </m:r>
                      </m:e>
                    </m:acc>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𝑦</m:t>
                        </m:r>
                        <m:r>
                          <a:rPr lang="en-US" sz="2400">
                            <a:solidFill>
                              <a:schemeClr val="tx1"/>
                            </a:solidFill>
                            <a:latin typeface="Cambria Math" panose="02040503050406030204" pitchFamily="18" charset="0"/>
                          </a:rPr>
                          <m:t>|</m:t>
                        </m:r>
                      </m:e>
                      <m:sub>
                        <m:sSub>
                          <m:sSubPr>
                            <m:ctrlPr>
                              <a:rPr lang="en-US" sz="2400" i="1">
                                <a:solidFill>
                                  <a:schemeClr val="tx1"/>
                                </a:solidFill>
                                <a:latin typeface="Cambria Math" panose="02040503050406030204" pitchFamily="18" charset="0"/>
                              </a:rPr>
                            </m:ctrlPr>
                          </m:sSubPr>
                          <m:e>
                            <m:r>
                              <a:rPr lang="en-US" sz="2400">
                                <a:solidFill>
                                  <a:schemeClr val="tx1"/>
                                </a:solidFill>
                                <a:latin typeface="Cambria Math" panose="02040503050406030204" pitchFamily="18" charset="0"/>
                              </a:rPr>
                              <m:t>𝑥</m:t>
                            </m:r>
                          </m:e>
                          <m:sub>
                            <m:r>
                              <a:rPr lang="en-US" sz="2400">
                                <a:solidFill>
                                  <a:schemeClr val="tx1"/>
                                </a:solidFill>
                                <a:latin typeface="Cambria Math" panose="02040503050406030204" pitchFamily="18" charset="0"/>
                              </a:rPr>
                              <m:t>1</m:t>
                            </m:r>
                          </m:sub>
                        </m:sSub>
                        <m:r>
                          <a:rPr lang="en-US" sz="2400">
                            <a:solidFill>
                              <a:schemeClr val="tx1"/>
                            </a:solidFill>
                            <a:latin typeface="Cambria Math" panose="02040503050406030204" pitchFamily="18" charset="0"/>
                          </a:rPr>
                          <m:t>=0</m:t>
                        </m:r>
                      </m:sub>
                    </m:sSub>
                    <m:r>
                      <a:rPr lang="en-US" sz="2400" b="0" i="0" smtClean="0">
                        <a:solidFill>
                          <a:schemeClr val="tx1"/>
                        </a:solidFill>
                        <a:latin typeface="Cambria Math"/>
                      </a:rPr>
                      <m:t>=</m:t>
                    </m:r>
                  </m:oMath>
                </a14:m>
                <a:r>
                  <a:rPr lang="en-US" sz="2400" dirty="0">
                    <a:solidFill>
                      <a:schemeClr val="tx1"/>
                    </a:solidFill>
                  </a:rPr>
                  <a:t> </a:t>
                </a:r>
                <a14:m>
                  <m:oMath xmlns:m="http://schemas.openxmlformats.org/officeDocument/2006/math">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rPr>
                          <m:t>0</m:t>
                        </m:r>
                      </m:sub>
                    </m:sSub>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b="0" i="0" smtClean="0">
                            <a:solidFill>
                              <a:schemeClr val="tx1"/>
                            </a:solidFill>
                            <a:latin typeface="Cambria Math"/>
                            <a:ea typeface="Cambria Math" panose="02040503050406030204" pitchFamily="18" charset="0"/>
                          </a:rPr>
                          <m:t>1</m:t>
                        </m:r>
                      </m:sub>
                    </m:sSub>
                    <m:r>
                      <a:rPr lang="en-US" sz="2400" i="1" smtClean="0">
                        <a:solidFill>
                          <a:schemeClr val="tx1"/>
                        </a:solidFill>
                        <a:latin typeface="Cambria Math"/>
                        <a:ea typeface="Cambria Math"/>
                      </a:rPr>
                      <m:t>∙</m:t>
                    </m:r>
                    <m:r>
                      <a:rPr lang="en-US" sz="2400" b="0" i="1" smtClean="0">
                        <a:solidFill>
                          <a:schemeClr val="tx1"/>
                        </a:solidFill>
                        <a:latin typeface="Cambria Math"/>
                        <a:ea typeface="Cambria Math"/>
                      </a:rPr>
                      <m:t>1</m:t>
                    </m:r>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ea typeface="Cambria Math" panose="02040503050406030204" pitchFamily="18" charset="0"/>
                          </a:rPr>
                          <m:t>𝑘</m:t>
                        </m:r>
                      </m:sub>
                    </m:sSub>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𝑘</m:t>
                        </m:r>
                      </m:sub>
                    </m:sSub>
                    <m:r>
                      <a:rPr lang="en-US" sz="2400" i="0">
                        <a:solidFill>
                          <a:schemeClr val="tx1"/>
                        </a:solidFill>
                        <a:latin typeface="Cambria Math"/>
                      </a:rPr>
                      <m:t>−</m:t>
                    </m:r>
                  </m:oMath>
                </a14:m>
                <a:r>
                  <a:rPr lang="en-US" sz="2400" i="0" dirty="0">
                    <a:solidFill>
                      <a:schemeClr val="tx1"/>
                    </a:solidFill>
                  </a:rPr>
                  <a:t>(</a:t>
                </a:r>
                <a14:m>
                  <m:oMath xmlns:m="http://schemas.openxmlformats.org/officeDocument/2006/math">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rPr>
                          <m:t>0</m:t>
                        </m:r>
                      </m:sub>
                    </m:sSub>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rPr>
                          <m:t>1</m:t>
                        </m:r>
                      </m:sub>
                    </m:sSub>
                    <m:r>
                      <a:rPr lang="en-US" sz="2400" i="1" smtClean="0">
                        <a:solidFill>
                          <a:schemeClr val="tx1"/>
                        </a:solidFill>
                        <a:latin typeface="Cambria Math"/>
                        <a:ea typeface="Cambria Math"/>
                      </a:rPr>
                      <m:t>∙</m:t>
                    </m:r>
                    <m:r>
                      <a:rPr lang="en-US" sz="2400" b="0" i="1" smtClean="0">
                        <a:solidFill>
                          <a:schemeClr val="tx1"/>
                        </a:solidFill>
                        <a:latin typeface="Cambria Math"/>
                        <a:ea typeface="Cambria Math"/>
                      </a:rPr>
                      <m:t>0</m:t>
                    </m:r>
                  </m:oMath>
                </a14:m>
                <a:r>
                  <a:rPr lang="en-US" sz="2400" dirty="0">
                    <a:solidFill>
                      <a:schemeClr val="tx1"/>
                    </a:solidFill>
                  </a:rPr>
                  <a:t> </a:t>
                </a:r>
                <a14:m>
                  <m:oMath xmlns:m="http://schemas.openxmlformats.org/officeDocument/2006/math">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ea typeface="Cambria Math" panose="02040503050406030204" pitchFamily="18" charset="0"/>
                          </a:rPr>
                          <m:t>𝑘</m:t>
                        </m:r>
                      </m:sub>
                    </m:sSub>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𝑘</m:t>
                        </m:r>
                      </m:sub>
                    </m:sSub>
                  </m:oMath>
                </a14:m>
                <a:r>
                  <a:rPr lang="en-US" sz="2400" i="0" dirty="0">
                    <a:solidFill>
                      <a:schemeClr val="tx1"/>
                    </a:solidFill>
                  </a:rPr>
                  <a:t>) = </a:t>
                </a:r>
                <a14:m>
                  <m:oMath xmlns:m="http://schemas.openxmlformats.org/officeDocument/2006/math">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a:solidFill>
                                  <a:schemeClr val="tx1"/>
                                </a:solidFill>
                                <a:latin typeface="Cambria Math" panose="02040503050406030204" pitchFamily="18" charset="0"/>
                                <a:ea typeface="Cambria Math" panose="02040503050406030204" pitchFamily="18" charset="0"/>
                              </a:rPr>
                              <m:t>𝛽</m:t>
                            </m:r>
                          </m:e>
                        </m:acc>
                      </m:e>
                      <m:sub>
                        <m:r>
                          <a:rPr lang="en-US" sz="2400">
                            <a:solidFill>
                              <a:schemeClr val="tx1"/>
                            </a:solidFill>
                            <a:latin typeface="Cambria Math" panose="02040503050406030204" pitchFamily="18" charset="0"/>
                          </a:rPr>
                          <m:t>1</m:t>
                        </m:r>
                      </m:sub>
                    </m:sSub>
                  </m:oMath>
                </a14:m>
                <a:r>
                  <a:rPr lang="en-US" sz="2400" i="0" dirty="0">
                    <a:solidFill>
                      <a:schemeClr val="tx1"/>
                    </a:solidFill>
                  </a:rPr>
                  <a:t>.</a:t>
                </a:r>
              </a:p>
              <a:p>
                <a:pPr algn="l"/>
                <a:endParaRPr lang="en-US" sz="2600" dirty="0">
                  <a:solidFill>
                    <a:schemeClr val="tx1"/>
                  </a:solidFill>
                </a:endParaRP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336437" y="1232733"/>
                <a:ext cx="11519126" cy="4587830"/>
              </a:xfrm>
              <a:blipFill>
                <a:blip r:embed="rId2"/>
                <a:stretch>
                  <a:fillRect l="-794" t="-19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0863016" y="6082305"/>
            <a:ext cx="683339" cy="365125"/>
          </a:xfrm>
        </p:spPr>
        <p:txBody>
          <a:bodyPr/>
          <a:lstStyle/>
          <a:p>
            <a:fld id="{3A98EE3D-8CD1-4C3F-BD1C-C98C9596463C}" type="slidenum">
              <a:rPr lang="en-US" sz="1800" smtClean="0">
                <a:solidFill>
                  <a:srgbClr val="00B0F0"/>
                </a:solidFill>
              </a:rPr>
              <a:t>6</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644119" y="222593"/>
            <a:ext cx="8639105" cy="700631"/>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GENERAL Linear regression: Overview (cont.)</a:t>
            </a:r>
          </a:p>
        </p:txBody>
      </p:sp>
    </p:spTree>
    <p:extLst>
      <p:ext uri="{BB962C8B-B14F-4D97-AF65-F5344CB8AC3E}">
        <p14:creationId xmlns:p14="http://schemas.microsoft.com/office/powerpoint/2010/main" val="392912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662829" y="1436516"/>
                <a:ext cx="10616918" cy="4587830"/>
              </a:xfrm>
            </p:spPr>
            <p:txBody>
              <a:bodyPr>
                <a:noAutofit/>
              </a:bodyPr>
              <a:lstStyle/>
              <a:p>
                <a:pPr marL="571500" indent="-571500" algn="l">
                  <a:buFont typeface="Wingdings" panose="05000000000000000000" pitchFamily="2" charset="2"/>
                  <a:buChar char="q"/>
                </a:pPr>
                <a:r>
                  <a:rPr lang="en-US" sz="2600" i="0" dirty="0">
                    <a:solidFill>
                      <a:schemeClr val="tx1"/>
                    </a:solidFill>
                  </a:rPr>
                  <a:t>Prediction: For a given set of predictors </a:t>
                </a:r>
                <a14:m>
                  <m:oMath xmlns:m="http://schemas.openxmlformats.org/officeDocument/2006/math">
                    <m:sSubSup>
                      <m:sSubSupPr>
                        <m:ctrlPr>
                          <a:rPr lang="en-US" sz="2800" i="1" smtClean="0">
                            <a:solidFill>
                              <a:schemeClr val="tx1"/>
                            </a:solidFill>
                            <a:latin typeface="Cambria Math" panose="02040503050406030204" pitchFamily="18" charset="0"/>
                          </a:rPr>
                        </m:ctrlPr>
                      </m:sSubSupPr>
                      <m:e>
                        <m:r>
                          <a:rPr lang="en-US" sz="2800">
                            <a:solidFill>
                              <a:schemeClr val="tx1"/>
                            </a:solidFill>
                            <a:latin typeface="Cambria Math"/>
                          </a:rPr>
                          <m:t>𝑥</m:t>
                        </m:r>
                      </m:e>
                      <m:sub>
                        <m:r>
                          <a:rPr lang="en-US" sz="2800">
                            <a:solidFill>
                              <a:schemeClr val="tx1"/>
                            </a:solidFill>
                            <a:latin typeface="Cambria Math"/>
                          </a:rPr>
                          <m:t>1</m:t>
                        </m:r>
                      </m:sub>
                      <m:sup>
                        <m:r>
                          <a:rPr lang="en-US" sz="2800">
                            <a:solidFill>
                              <a:schemeClr val="tx1"/>
                            </a:solidFill>
                            <a:latin typeface="Cambria Math"/>
                          </a:rPr>
                          <m:t>0</m:t>
                        </m:r>
                      </m:sup>
                    </m:sSubSup>
                    <m:r>
                      <a:rPr lang="en-US" sz="2800">
                        <a:solidFill>
                          <a:schemeClr val="tx1"/>
                        </a:solidFill>
                        <a:latin typeface="Cambria Math"/>
                      </a:rPr>
                      <m:t>, </m:t>
                    </m:r>
                    <m:sSubSup>
                      <m:sSubSupPr>
                        <m:ctrlPr>
                          <a:rPr lang="en-US" sz="2800" i="1">
                            <a:solidFill>
                              <a:schemeClr val="tx1"/>
                            </a:solidFill>
                            <a:latin typeface="Cambria Math" panose="02040503050406030204" pitchFamily="18" charset="0"/>
                          </a:rPr>
                        </m:ctrlPr>
                      </m:sSubSupPr>
                      <m:e>
                        <m:r>
                          <a:rPr lang="en-US" sz="2800">
                            <a:solidFill>
                              <a:schemeClr val="tx1"/>
                            </a:solidFill>
                            <a:latin typeface="Cambria Math"/>
                          </a:rPr>
                          <m:t>𝑥</m:t>
                        </m:r>
                      </m:e>
                      <m:sub>
                        <m:r>
                          <a:rPr lang="en-US" sz="2800">
                            <a:solidFill>
                              <a:schemeClr val="tx1"/>
                            </a:solidFill>
                            <a:latin typeface="Cambria Math"/>
                          </a:rPr>
                          <m:t>2</m:t>
                        </m:r>
                      </m:sub>
                      <m:sup>
                        <m:r>
                          <a:rPr lang="en-US" sz="2800">
                            <a:solidFill>
                              <a:schemeClr val="tx1"/>
                            </a:solidFill>
                            <a:latin typeface="Cambria Math"/>
                          </a:rPr>
                          <m:t>0</m:t>
                        </m:r>
                      </m:sup>
                    </m:sSubSup>
                    <m:r>
                      <a:rPr lang="en-US" sz="2800">
                        <a:solidFill>
                          <a:schemeClr val="tx1"/>
                        </a:solidFill>
                        <a:latin typeface="Cambria Math"/>
                      </a:rPr>
                      <m:t>, …, </m:t>
                    </m:r>
                    <m:sSubSup>
                      <m:sSubSupPr>
                        <m:ctrlPr>
                          <a:rPr lang="en-US" sz="2800" i="1">
                            <a:solidFill>
                              <a:schemeClr val="tx1"/>
                            </a:solidFill>
                            <a:latin typeface="Cambria Math" panose="02040503050406030204" pitchFamily="18" charset="0"/>
                          </a:rPr>
                        </m:ctrlPr>
                      </m:sSubSupPr>
                      <m:e>
                        <m:r>
                          <a:rPr lang="en-US" sz="2800">
                            <a:solidFill>
                              <a:schemeClr val="tx1"/>
                            </a:solidFill>
                            <a:latin typeface="Cambria Math"/>
                          </a:rPr>
                          <m:t>𝑥</m:t>
                        </m:r>
                      </m:e>
                      <m:sub>
                        <m:r>
                          <a:rPr lang="en-US" sz="2800">
                            <a:solidFill>
                              <a:schemeClr val="tx1"/>
                            </a:solidFill>
                            <a:latin typeface="Cambria Math"/>
                          </a:rPr>
                          <m:t>𝑘</m:t>
                        </m:r>
                      </m:sub>
                      <m:sup>
                        <m:r>
                          <a:rPr lang="en-US" sz="2800">
                            <a:solidFill>
                              <a:schemeClr val="tx1"/>
                            </a:solidFill>
                            <a:latin typeface="Cambria Math"/>
                          </a:rPr>
                          <m:t>0</m:t>
                        </m:r>
                      </m:sup>
                    </m:sSubSup>
                    <m:r>
                      <a:rPr lang="en-US" sz="2800">
                        <a:solidFill>
                          <a:schemeClr val="tx1"/>
                        </a:solidFill>
                        <a:latin typeface="Cambria Math"/>
                      </a:rPr>
                      <m:t>,</m:t>
                    </m:r>
                    <m:r>
                      <a:rPr lang="en-US" sz="2800" b="0" i="1" smtClean="0">
                        <a:solidFill>
                          <a:schemeClr val="tx1"/>
                        </a:solidFill>
                        <a:latin typeface="Cambria Math"/>
                      </a:rPr>
                      <m:t> </m:t>
                    </m:r>
                  </m:oMath>
                </a14:m>
                <a:r>
                  <a:rPr lang="en-US" sz="2600" i="0" dirty="0">
                    <a:solidFill>
                      <a:schemeClr val="tx1"/>
                    </a:solidFill>
                  </a:rPr>
                  <a:t>the predicted response  </a:t>
                </a:r>
                <a14:m>
                  <m:oMath xmlns:m="http://schemas.openxmlformats.org/officeDocument/2006/math">
                    <m:sSup>
                      <m:sSupPr>
                        <m:ctrlPr>
                          <a:rPr lang="en-US" sz="2600" i="1" smtClean="0">
                            <a:solidFill>
                              <a:schemeClr val="tx1"/>
                            </a:solidFill>
                            <a:latin typeface="Cambria Math" panose="02040503050406030204" pitchFamily="18" charset="0"/>
                          </a:rPr>
                        </m:ctrlPr>
                      </m:sSupPr>
                      <m:e>
                        <m:r>
                          <a:rPr lang="en-US" sz="2600" b="0" i="1" smtClean="0">
                            <a:solidFill>
                              <a:schemeClr val="tx1"/>
                            </a:solidFill>
                            <a:latin typeface="Cambria Math"/>
                          </a:rPr>
                          <m:t>𝑦</m:t>
                        </m:r>
                      </m:e>
                      <m:sup>
                        <m:r>
                          <a:rPr lang="en-US" sz="2600" b="0" i="1" smtClean="0">
                            <a:solidFill>
                              <a:schemeClr val="tx1"/>
                            </a:solidFill>
                            <a:latin typeface="Cambria Math"/>
                          </a:rPr>
                          <m:t>0</m:t>
                        </m:r>
                      </m:sup>
                    </m:sSup>
                  </m:oMath>
                </a14:m>
                <a:r>
                  <a:rPr lang="en-US" sz="2600" i="0" dirty="0">
                    <a:solidFill>
                      <a:schemeClr val="tx1"/>
                    </a:solidFill>
                  </a:rPr>
                  <a:t> is computed as:</a:t>
                </a:r>
              </a:p>
              <a:p>
                <a:pPr algn="l"/>
                <a:r>
                  <a:rPr lang="en-US" sz="2600" i="0" dirty="0">
                    <a:solidFill>
                      <a:schemeClr val="tx1"/>
                    </a:solidFill>
                  </a:rPr>
                  <a:t>       </a:t>
                </a:r>
              </a:p>
              <a:p>
                <a:pPr algn="l"/>
                <a:r>
                  <a:rPr lang="en-US" sz="2600" dirty="0">
                    <a:solidFill>
                      <a:schemeClr val="tx1"/>
                    </a:solidFill>
                  </a:rPr>
                  <a:t>                                </a:t>
                </a:r>
                <a14:m>
                  <m:oMath xmlns:m="http://schemas.openxmlformats.org/officeDocument/2006/math">
                    <m:sSup>
                      <m:sSupPr>
                        <m:ctrlPr>
                          <a:rPr lang="en-US" sz="2800" i="1" smtClean="0">
                            <a:solidFill>
                              <a:schemeClr val="tx1"/>
                            </a:solidFill>
                            <a:latin typeface="Cambria Math" panose="02040503050406030204" pitchFamily="18" charset="0"/>
                          </a:rPr>
                        </m:ctrlPr>
                      </m:sSupPr>
                      <m:e>
                        <m:r>
                          <a:rPr lang="en-US" sz="2800">
                            <a:solidFill>
                              <a:schemeClr val="tx1"/>
                            </a:solidFill>
                            <a:latin typeface="Cambria Math"/>
                          </a:rPr>
                          <m:t>𝑦</m:t>
                        </m:r>
                      </m:e>
                      <m:sup>
                        <m:r>
                          <a:rPr lang="en-US" sz="2800">
                            <a:solidFill>
                              <a:schemeClr val="tx1"/>
                            </a:solidFill>
                            <a:latin typeface="Cambria Math"/>
                          </a:rPr>
                          <m:t>0</m:t>
                        </m:r>
                      </m:sup>
                    </m:sSup>
                    <m:r>
                      <a:rPr lang="en-US" sz="2800">
                        <a:solidFill>
                          <a:schemeClr val="tx1"/>
                        </a:solidFill>
                        <a:latin typeface="Cambria Math"/>
                      </a:rPr>
                      <m:t>=</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a:solidFill>
                                  <a:schemeClr val="tx1"/>
                                </a:solidFill>
                                <a:latin typeface="Cambria Math"/>
                              </a:rPr>
                              <m:t>𝛽</m:t>
                            </m:r>
                          </m:e>
                        </m:acc>
                      </m:e>
                      <m:sub>
                        <m:r>
                          <a:rPr lang="en-US" sz="2800">
                            <a:solidFill>
                              <a:schemeClr val="tx1"/>
                            </a:solidFill>
                            <a:latin typeface="Cambria Math"/>
                          </a:rPr>
                          <m:t>0</m:t>
                        </m:r>
                      </m:sub>
                    </m:sSub>
                    <m:r>
                      <a:rPr lang="en-US" sz="2800">
                        <a:solidFill>
                          <a:schemeClr val="tx1"/>
                        </a:solidFill>
                        <a:latin typeface="Cambria Math"/>
                      </a:rPr>
                      <m:t>+</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a:solidFill>
                                  <a:schemeClr val="tx1"/>
                                </a:solidFill>
                                <a:latin typeface="Cambria Math"/>
                              </a:rPr>
                              <m:t>𝛽</m:t>
                            </m:r>
                          </m:e>
                        </m:acc>
                      </m:e>
                      <m:sub>
                        <m:r>
                          <a:rPr lang="en-US" sz="2800">
                            <a:solidFill>
                              <a:schemeClr val="tx1"/>
                            </a:solidFill>
                            <a:latin typeface="Cambria Math"/>
                          </a:rPr>
                          <m:t>1</m:t>
                        </m:r>
                      </m:sub>
                    </m:sSub>
                    <m:sSubSup>
                      <m:sSubSupPr>
                        <m:ctrlPr>
                          <a:rPr lang="en-US" sz="2800" i="1">
                            <a:solidFill>
                              <a:schemeClr val="tx1"/>
                            </a:solidFill>
                            <a:latin typeface="Cambria Math" panose="02040503050406030204" pitchFamily="18" charset="0"/>
                          </a:rPr>
                        </m:ctrlPr>
                      </m:sSubSupPr>
                      <m:e>
                        <m:r>
                          <a:rPr lang="en-US" sz="2800">
                            <a:solidFill>
                              <a:schemeClr val="tx1"/>
                            </a:solidFill>
                            <a:latin typeface="Cambria Math"/>
                          </a:rPr>
                          <m:t>𝑥</m:t>
                        </m:r>
                      </m:e>
                      <m:sub>
                        <m:r>
                          <a:rPr lang="en-US" sz="2800">
                            <a:solidFill>
                              <a:schemeClr val="tx1"/>
                            </a:solidFill>
                            <a:latin typeface="Cambria Math"/>
                          </a:rPr>
                          <m:t>1</m:t>
                        </m:r>
                      </m:sub>
                      <m:sup>
                        <m:r>
                          <a:rPr lang="en-US" sz="2800">
                            <a:solidFill>
                              <a:schemeClr val="tx1"/>
                            </a:solidFill>
                            <a:latin typeface="Cambria Math"/>
                          </a:rPr>
                          <m:t>0</m:t>
                        </m:r>
                      </m:sup>
                    </m:sSubSup>
                    <m:r>
                      <a:rPr lang="en-US" sz="2800">
                        <a:solidFill>
                          <a:schemeClr val="tx1"/>
                        </a:solidFill>
                        <a:latin typeface="Cambria Math"/>
                      </a:rPr>
                      <m:t>+…+</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a:solidFill>
                                  <a:schemeClr val="tx1"/>
                                </a:solidFill>
                                <a:latin typeface="Cambria Math"/>
                              </a:rPr>
                              <m:t>𝛽</m:t>
                            </m:r>
                          </m:e>
                        </m:acc>
                      </m:e>
                      <m:sub>
                        <m:r>
                          <a:rPr lang="en-US" sz="2800">
                            <a:solidFill>
                              <a:schemeClr val="tx1"/>
                            </a:solidFill>
                            <a:latin typeface="Cambria Math"/>
                          </a:rPr>
                          <m:t>𝑘</m:t>
                        </m:r>
                      </m:sub>
                    </m:sSub>
                    <m:sSubSup>
                      <m:sSubSupPr>
                        <m:ctrlPr>
                          <a:rPr lang="en-US" sz="2800" i="1">
                            <a:solidFill>
                              <a:schemeClr val="tx1"/>
                            </a:solidFill>
                            <a:latin typeface="Cambria Math" panose="02040503050406030204" pitchFamily="18" charset="0"/>
                          </a:rPr>
                        </m:ctrlPr>
                      </m:sSubSupPr>
                      <m:e>
                        <m:r>
                          <a:rPr lang="en-US" sz="2800">
                            <a:solidFill>
                              <a:schemeClr val="tx1"/>
                            </a:solidFill>
                            <a:latin typeface="Cambria Math"/>
                          </a:rPr>
                          <m:t>𝑥</m:t>
                        </m:r>
                      </m:e>
                      <m:sub>
                        <m:r>
                          <a:rPr lang="en-US" sz="2800">
                            <a:solidFill>
                              <a:schemeClr val="tx1"/>
                            </a:solidFill>
                            <a:latin typeface="Cambria Math"/>
                          </a:rPr>
                          <m:t>𝑘</m:t>
                        </m:r>
                      </m:sub>
                      <m:sup>
                        <m:r>
                          <a:rPr lang="en-US" sz="2800">
                            <a:solidFill>
                              <a:schemeClr val="tx1"/>
                            </a:solidFill>
                            <a:latin typeface="Cambria Math"/>
                          </a:rPr>
                          <m:t>0</m:t>
                        </m:r>
                      </m:sup>
                    </m:sSubSup>
                  </m:oMath>
                </a14:m>
                <a:r>
                  <a:rPr lang="en-US" sz="2800" dirty="0">
                    <a:solidFill>
                      <a:schemeClr val="tx1"/>
                    </a:solidFill>
                  </a:rPr>
                  <a:t>.</a:t>
                </a:r>
                <a:endParaRPr lang="en-US" sz="2600" i="0" dirty="0">
                  <a:solidFill>
                    <a:schemeClr val="tx1"/>
                  </a:solidFill>
                </a:endParaRPr>
              </a:p>
              <a:p>
                <a:pPr algn="l"/>
                <a:r>
                  <a:rPr lang="en-US" sz="2600" dirty="0">
                    <a:solidFill>
                      <a:schemeClr val="tx1"/>
                    </a:solidFill>
                  </a:rPr>
                  <a:t>   </a:t>
                </a:r>
              </a:p>
            </p:txBody>
          </p:sp>
        </mc:Choice>
        <mc:Fallback xmlns="">
          <p:sp>
            <p:nvSpPr>
              <p:cNvPr id="3" name="Subtitle 2">
                <a:extLst>
                  <a:ext uri="{FF2B5EF4-FFF2-40B4-BE49-F238E27FC236}">
                    <a16:creationId xmlns:a16="http://schemas.microsoft.com/office/drawing/2014/main" id="{937977FE-7060-4554-8802-D380BB4E77D1}"/>
                  </a:ext>
                </a:extLst>
              </p:cNvPr>
              <p:cNvSpPr>
                <a:spLocks noGrp="1" noRot="1" noChangeAspect="1" noMove="1" noResize="1" noEditPoints="1" noAdjustHandles="1" noChangeArrowheads="1" noChangeShapeType="1" noTextEdit="1"/>
              </p:cNvSpPr>
              <p:nvPr>
                <p:ph type="subTitle" idx="1"/>
              </p:nvPr>
            </p:nvSpPr>
            <p:spPr>
              <a:xfrm>
                <a:off x="662829" y="1436516"/>
                <a:ext cx="10616918" cy="4587830"/>
              </a:xfrm>
              <a:blipFill>
                <a:blip r:embed="rId2"/>
                <a:stretch>
                  <a:fillRect l="-919" t="-10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0938078" y="6169174"/>
            <a:ext cx="683339" cy="365125"/>
          </a:xfrm>
        </p:spPr>
        <p:txBody>
          <a:bodyPr/>
          <a:lstStyle/>
          <a:p>
            <a:fld id="{3A98EE3D-8CD1-4C3F-BD1C-C98C9596463C}" type="slidenum">
              <a:rPr lang="en-US" sz="1800" smtClean="0">
                <a:solidFill>
                  <a:srgbClr val="00B0F0"/>
                </a:solidFill>
              </a:rPr>
              <a:t>7</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650943" y="405588"/>
            <a:ext cx="8797601" cy="700631"/>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GENERAL Linear regression: Overview (cont.)</a:t>
            </a:r>
          </a:p>
        </p:txBody>
      </p:sp>
    </p:spTree>
    <p:extLst>
      <p:ext uri="{BB962C8B-B14F-4D97-AF65-F5344CB8AC3E}">
        <p14:creationId xmlns:p14="http://schemas.microsoft.com/office/powerpoint/2010/main" val="57104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316992" y="1427967"/>
            <a:ext cx="11192256" cy="4649560"/>
          </a:xfrm>
        </p:spPr>
        <p:txBody>
          <a:bodyPr>
            <a:noAutofit/>
          </a:bodyPr>
          <a:lstStyle/>
          <a:p>
            <a:pPr marL="571500" indent="-571500" algn="just">
              <a:buFont typeface="Wingdings" panose="05000000000000000000" pitchFamily="2" charset="2"/>
              <a:buChar char="q"/>
            </a:pPr>
            <a:r>
              <a:rPr lang="en-US" sz="2600" i="0" dirty="0">
                <a:solidFill>
                  <a:schemeClr val="tx1"/>
                </a:solidFill>
              </a:rPr>
              <a:t>A survey of 48 employees of a large company was conducted with the purpose of determining how satisfied they are with their jobs. Such demographic variables as gender, age, and education (Bachelor, Master, or Doctoral degree) were recorded. The total satisfaction score was calculated as a sum of scores on 20 questions on a 5-point Likert scale. We use these </a:t>
            </a:r>
            <a:r>
              <a:rPr lang="en-US" sz="2600" dirty="0">
                <a:ln>
                  <a:solidFill>
                    <a:srgbClr val="0070C0"/>
                  </a:solidFill>
                </a:ln>
                <a:solidFill>
                  <a:srgbClr val="0070C0"/>
                </a:solidFill>
                <a:hlinkClick r:id="rId2" action="ppaction://hlinkfile"/>
              </a:rPr>
              <a:t>data</a:t>
            </a:r>
            <a:r>
              <a:rPr lang="en-US" sz="2600" i="0" dirty="0">
                <a:solidFill>
                  <a:schemeClr val="tx1"/>
                </a:solidFill>
              </a:rPr>
              <a:t> to develop a regression model that relates the job satisfaction score to the other variables. </a:t>
            </a: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013141" y="6040220"/>
            <a:ext cx="683339" cy="365125"/>
          </a:xfrm>
        </p:spPr>
        <p:txBody>
          <a:bodyPr/>
          <a:lstStyle/>
          <a:p>
            <a:fld id="{3A98EE3D-8CD1-4C3F-BD1C-C98C9596463C}" type="slidenum">
              <a:rPr lang="en-US" sz="1800" smtClean="0">
                <a:solidFill>
                  <a:srgbClr val="00B0F0"/>
                </a:solidFill>
              </a:rPr>
              <a:t>8</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992320" y="207650"/>
            <a:ext cx="8634601"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General Linear regression: EXAMPLE</a:t>
            </a:r>
          </a:p>
        </p:txBody>
      </p:sp>
    </p:spTree>
    <p:extLst>
      <p:ext uri="{BB962C8B-B14F-4D97-AF65-F5344CB8AC3E}">
        <p14:creationId xmlns:p14="http://schemas.microsoft.com/office/powerpoint/2010/main" val="52294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977FE-7060-4554-8802-D380BB4E77D1}"/>
              </a:ext>
            </a:extLst>
          </p:cNvPr>
          <p:cNvSpPr>
            <a:spLocks noGrp="1"/>
          </p:cNvSpPr>
          <p:nvPr>
            <p:ph type="subTitle" idx="1"/>
          </p:nvPr>
        </p:nvSpPr>
        <p:spPr>
          <a:xfrm>
            <a:off x="316992" y="1427967"/>
            <a:ext cx="11448288" cy="4649560"/>
          </a:xfrm>
        </p:spPr>
        <p:txBody>
          <a:bodyPr>
            <a:noAutofit/>
          </a:bodyPr>
          <a:lstStyle/>
          <a:p>
            <a:pPr marL="571500" indent="-571500" algn="l">
              <a:buFont typeface="Wingdings" panose="05000000000000000000" pitchFamily="2" charset="2"/>
              <a:buChar char="q"/>
            </a:pPr>
            <a:r>
              <a:rPr lang="en-US" sz="2600" i="0" dirty="0">
                <a:solidFill>
                  <a:schemeClr val="tx1"/>
                </a:solidFill>
              </a:rPr>
              <a:t>First, we plot the histogram for the scores.</a:t>
            </a:r>
          </a:p>
          <a:p>
            <a:pPr algn="l"/>
            <a:r>
              <a:rPr lang="en-US" sz="1800" i="0" dirty="0">
                <a:solidFill>
                  <a:schemeClr val="tx1"/>
                </a:solidFill>
              </a:rPr>
              <a:t>        </a:t>
            </a:r>
            <a:r>
              <a:rPr lang="en-US" sz="1600" i="0" dirty="0" err="1">
                <a:solidFill>
                  <a:schemeClr val="tx1"/>
                </a:solidFill>
                <a:latin typeface="Courier New" panose="02070309020205020404" pitchFamily="49" charset="0"/>
                <a:cs typeface="Courier New" panose="02070309020205020404" pitchFamily="49" charset="0"/>
              </a:rPr>
              <a:t>job.satisfaction.data</a:t>
            </a:r>
            <a:r>
              <a:rPr lang="en-US" sz="1600" i="0" dirty="0">
                <a:solidFill>
                  <a:schemeClr val="tx1"/>
                </a:solidFill>
                <a:latin typeface="Courier New" panose="02070309020205020404" pitchFamily="49" charset="0"/>
                <a:cs typeface="Courier New" panose="02070309020205020404" pitchFamily="49" charset="0"/>
              </a:rPr>
              <a:t>&lt;- read.csv(file="./NormalExampleData.csv", header=TRUE, </a:t>
            </a:r>
            <a:r>
              <a:rPr lang="en-US" sz="1600" i="0" dirty="0" err="1">
                <a:solidFill>
                  <a:schemeClr val="tx1"/>
                </a:solidFill>
                <a:latin typeface="Courier New" panose="02070309020205020404" pitchFamily="49" charset="0"/>
                <a:cs typeface="Courier New" panose="02070309020205020404" pitchFamily="49" charset="0"/>
              </a:rPr>
              <a:t>sep</a:t>
            </a:r>
            <a:r>
              <a:rPr lang="en-US" sz="1600" i="0" dirty="0">
                <a:solidFill>
                  <a:schemeClr val="tx1"/>
                </a:solidFill>
                <a:latin typeface="Courier New" panose="02070309020205020404" pitchFamily="49" charset="0"/>
                <a:cs typeface="Courier New" panose="02070309020205020404" pitchFamily="49" charset="0"/>
              </a:rPr>
              <a:t>=",")</a:t>
            </a:r>
          </a:p>
          <a:p>
            <a:pPr algn="l"/>
            <a:r>
              <a:rPr lang="en-US" sz="1600" dirty="0">
                <a:solidFill>
                  <a:schemeClr val="tx1"/>
                </a:solidFill>
                <a:latin typeface="Courier New" panose="02070309020205020404" pitchFamily="49" charset="0"/>
                <a:cs typeface="Courier New" panose="02070309020205020404" pitchFamily="49" charset="0"/>
              </a:rPr>
              <a:t>    </a:t>
            </a:r>
          </a:p>
          <a:p>
            <a:pPr algn="l"/>
            <a:r>
              <a:rPr lang="en-US" sz="1600" dirty="0">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install.packages</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rcompanion</a:t>
            </a:r>
            <a:r>
              <a:rPr lang="en-US" sz="1600" dirty="0">
                <a:solidFill>
                  <a:schemeClr val="tx1"/>
                </a:solidFill>
                <a:latin typeface="Courier New" panose="02070309020205020404" pitchFamily="49" charset="0"/>
                <a:cs typeface="Courier New" panose="02070309020205020404" pitchFamily="49" charset="0"/>
              </a:rPr>
              <a:t>")</a:t>
            </a:r>
          </a:p>
          <a:p>
            <a:pPr algn="l"/>
            <a:r>
              <a:rPr lang="en-US" sz="1600" dirty="0">
                <a:solidFill>
                  <a:schemeClr val="tx1"/>
                </a:solidFill>
                <a:latin typeface="Courier New" panose="02070309020205020404" pitchFamily="49" charset="0"/>
                <a:cs typeface="Courier New" panose="02070309020205020404" pitchFamily="49" charset="0"/>
              </a:rPr>
              <a:t>    library(</a:t>
            </a:r>
            <a:r>
              <a:rPr lang="en-US" sz="1600" dirty="0" err="1">
                <a:solidFill>
                  <a:schemeClr val="tx1"/>
                </a:solidFill>
                <a:latin typeface="Courier New" panose="02070309020205020404" pitchFamily="49" charset="0"/>
                <a:cs typeface="Courier New" panose="02070309020205020404" pitchFamily="49" charset="0"/>
              </a:rPr>
              <a:t>rcompanion</a:t>
            </a:r>
            <a:r>
              <a:rPr lang="en-US" sz="1600" dirty="0">
                <a:solidFill>
                  <a:schemeClr val="tx1"/>
                </a:solidFill>
                <a:latin typeface="Courier New" panose="02070309020205020404" pitchFamily="49" charset="0"/>
                <a:cs typeface="Courier New" panose="02070309020205020404" pitchFamily="49" charset="0"/>
              </a:rPr>
              <a:t>)</a:t>
            </a:r>
          </a:p>
          <a:p>
            <a:pPr algn="l"/>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plotNormalHistogram</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job.satisfaction.data$score</a:t>
            </a:r>
            <a:r>
              <a:rPr lang="en-US" sz="1600" dirty="0">
                <a:solidFill>
                  <a:schemeClr val="tx1"/>
                </a:solidFill>
                <a:latin typeface="Courier New" panose="02070309020205020404" pitchFamily="49" charset="0"/>
                <a:cs typeface="Courier New" panose="02070309020205020404" pitchFamily="49" charset="0"/>
              </a:rPr>
              <a:t>)</a:t>
            </a:r>
            <a:endParaRPr lang="en-US" sz="1600" i="0"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D37685A-210A-4790-BF40-300325509CE8}"/>
              </a:ext>
            </a:extLst>
          </p:cNvPr>
          <p:cNvSpPr>
            <a:spLocks noGrp="1"/>
          </p:cNvSpPr>
          <p:nvPr>
            <p:ph type="sldNum" sz="quarter" idx="12"/>
          </p:nvPr>
        </p:nvSpPr>
        <p:spPr>
          <a:xfrm>
            <a:off x="11081941" y="6077527"/>
            <a:ext cx="683339" cy="365125"/>
          </a:xfrm>
        </p:spPr>
        <p:txBody>
          <a:bodyPr/>
          <a:lstStyle/>
          <a:p>
            <a:fld id="{3A98EE3D-8CD1-4C3F-BD1C-C98C9596463C}" type="slidenum">
              <a:rPr lang="en-US" sz="1800" smtClean="0">
                <a:solidFill>
                  <a:srgbClr val="00B0F0"/>
                </a:solidFill>
              </a:rPr>
              <a:t>9</a:t>
            </a:fld>
            <a:endParaRPr lang="en-US" sz="1800" dirty="0">
              <a:solidFill>
                <a:srgbClr val="00B0F0"/>
              </a:solidFill>
            </a:endParaRPr>
          </a:p>
        </p:txBody>
      </p:sp>
      <p:sp>
        <p:nvSpPr>
          <p:cNvPr id="6" name="Title 1">
            <a:extLst>
              <a:ext uri="{FF2B5EF4-FFF2-40B4-BE49-F238E27FC236}">
                <a16:creationId xmlns:a16="http://schemas.microsoft.com/office/drawing/2014/main" id="{720DB60B-D44E-469C-B487-1D30FF664CFE}"/>
              </a:ext>
            </a:extLst>
          </p:cNvPr>
          <p:cNvSpPr txBox="1">
            <a:spLocks/>
          </p:cNvSpPr>
          <p:nvPr/>
        </p:nvSpPr>
        <p:spPr>
          <a:xfrm>
            <a:off x="1992320" y="207650"/>
            <a:ext cx="8634601" cy="88312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B0F0"/>
                </a:solidFill>
              </a:rPr>
              <a:t>General Linear regression: EXAMPLE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878" y="2569187"/>
            <a:ext cx="3885715" cy="3390476"/>
          </a:xfrm>
          <a:prstGeom prst="rect">
            <a:avLst/>
          </a:prstGeom>
        </p:spPr>
      </p:pic>
    </p:spTree>
    <p:extLst>
      <p:ext uri="{BB962C8B-B14F-4D97-AF65-F5344CB8AC3E}">
        <p14:creationId xmlns:p14="http://schemas.microsoft.com/office/powerpoint/2010/main" val="3583555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2265</TotalTime>
  <Words>4767</Words>
  <Application>Microsoft Office PowerPoint</Application>
  <PresentationFormat>Widescreen</PresentationFormat>
  <Paragraphs>536</Paragraphs>
  <Slides>54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Arial</vt:lpstr>
      <vt:lpstr>Bodoni MT Black</vt:lpstr>
      <vt:lpstr>Calibri</vt:lpstr>
      <vt:lpstr>Calibri Light</vt:lpstr>
      <vt:lpstr>Cambria Math</vt:lpstr>
      <vt:lpstr>Courier New</vt:lpstr>
      <vt:lpstr>Lucida Console</vt:lpstr>
      <vt:lpstr>Segoe UI</vt:lpstr>
      <vt:lpstr>Times New Roman</vt:lpstr>
      <vt:lpstr>Wingdings</vt:lpstr>
      <vt:lpstr>Office Theme</vt:lpstr>
      <vt:lpstr>Regression Models with R Applications by  Olga Korosteleva, Ph.D. CSULB   October 13, 2020, OCRUG</vt:lpstr>
      <vt:lpstr>ABOUT ME</vt:lpstr>
      <vt:lpstr>OUTLINE</vt:lpstr>
      <vt:lpstr>Greek Letters</vt:lpstr>
      <vt:lpstr> GENERAL LINEAR REGRESSION: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GENERALIZED LINEAR REGRESSION MODELS: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LOGISTIC REGRESSION EXAMPLE CONTINUES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POISSON REGRESSION MODEL: THEORY</vt:lpstr>
      <vt:lpstr>POISSON REGRESSION MODEL: THEORY</vt:lpstr>
      <vt:lpstr>POISSON REGRESSION MODEL: THEORY (CONT.)</vt:lpstr>
      <vt:lpstr>EXAMPLE: POISSON REGRESSION</vt:lpstr>
      <vt:lpstr>POISSON REGRESSION example continues</vt:lpstr>
      <vt:lpstr>POISSON REGRESSION example continues</vt:lpstr>
      <vt:lpstr>POISSON REGRESSION example continues</vt:lpstr>
      <vt:lpstr>POISSON REGRESSION example continues</vt:lpstr>
      <vt:lpstr>POISSON REGRESSION example continues</vt:lpstr>
      <vt:lpstr>POISSON REGRESSION example continues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Models for Count Data with R</dc:title>
  <dc:creator>Nicholas Lototsky</dc:creator>
  <cp:lastModifiedBy>Olga Korosteleva</cp:lastModifiedBy>
  <cp:revision>173</cp:revision>
  <cp:lastPrinted>2020-10-01T17:46:24Z</cp:lastPrinted>
  <dcterms:created xsi:type="dcterms:W3CDTF">2019-08-25T17:00:54Z</dcterms:created>
  <dcterms:modified xsi:type="dcterms:W3CDTF">2020-10-01T19:27:40Z</dcterms:modified>
</cp:coreProperties>
</file>