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rald/Library/Mobile%20Documents/com~apple~CloudDocs/Amara_Projects/Road_Accident_Analysis/Road_Accident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gerald/Library/Mobile%20Documents/com~apple~CloudDocs/Amara_Projects/Road_Accident_Analysis/Road_Acciden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77822617748743"/>
          <c:y val="0.16563146997929606"/>
          <c:w val="0.81649389402284644"/>
          <c:h val="0.52770088521543512"/>
        </c:manualLayout>
      </c:layout>
      <c:lineChart>
        <c:grouping val="standard"/>
        <c:varyColors val="0"/>
        <c:ser>
          <c:idx val="0"/>
          <c:order val="0"/>
          <c:tx>
            <c:strRef>
              <c:f>Monthly_No_of_Casualty!$A$13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Monthly_No_of_Casualty!$B$12:$M$12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Monthly_No_of_Casualty!$B$13:$M$13</c:f>
              <c:numCache>
                <c:formatCode>_(* #,##0_);_(* \(#,##0\);_(* "-"??_);_(@_)</c:formatCode>
                <c:ptCount val="12"/>
                <c:pt idx="0">
                  <c:v>18172</c:v>
                </c:pt>
                <c:pt idx="1">
                  <c:v>14648</c:v>
                </c:pt>
                <c:pt idx="2">
                  <c:v>17815</c:v>
                </c:pt>
                <c:pt idx="3">
                  <c:v>17335</c:v>
                </c:pt>
                <c:pt idx="4">
                  <c:v>18852</c:v>
                </c:pt>
                <c:pt idx="5">
                  <c:v>18728</c:v>
                </c:pt>
                <c:pt idx="6">
                  <c:v>19682</c:v>
                </c:pt>
                <c:pt idx="7">
                  <c:v>18797</c:v>
                </c:pt>
                <c:pt idx="8">
                  <c:v>18456</c:v>
                </c:pt>
                <c:pt idx="9">
                  <c:v>20109</c:v>
                </c:pt>
                <c:pt idx="10">
                  <c:v>20975</c:v>
                </c:pt>
                <c:pt idx="11">
                  <c:v>18576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73-B044-8AF5-B95AE6949FEC}"/>
            </c:ext>
          </c:extLst>
        </c:ser>
        <c:ser>
          <c:idx val="1"/>
          <c:order val="1"/>
          <c:tx>
            <c:strRef>
              <c:f>Monthly_No_of_Casualty!$A$14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Monthly_No_of_Casualty!$B$12:$M$12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Monthly_No_of_Casualty!$B$14:$M$14</c:f>
              <c:numCache>
                <c:formatCode>_(* #,##0_);_(* \(#,##0\);_(* "-"??_);_(@_)</c:formatCode>
                <c:ptCount val="12"/>
                <c:pt idx="0">
                  <c:v>13163</c:v>
                </c:pt>
                <c:pt idx="1">
                  <c:v>14804</c:v>
                </c:pt>
                <c:pt idx="2">
                  <c:v>16575</c:v>
                </c:pt>
                <c:pt idx="3">
                  <c:v>15767</c:v>
                </c:pt>
                <c:pt idx="4">
                  <c:v>16775</c:v>
                </c:pt>
                <c:pt idx="5">
                  <c:v>17230</c:v>
                </c:pt>
                <c:pt idx="6">
                  <c:v>17201</c:v>
                </c:pt>
                <c:pt idx="7">
                  <c:v>16796</c:v>
                </c:pt>
                <c:pt idx="8">
                  <c:v>17500</c:v>
                </c:pt>
                <c:pt idx="9">
                  <c:v>18287</c:v>
                </c:pt>
                <c:pt idx="10">
                  <c:v>18439</c:v>
                </c:pt>
                <c:pt idx="11">
                  <c:v>13200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73-B044-8AF5-B95AE6949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324943"/>
        <c:axId val="1233327791"/>
      </c:lineChart>
      <c:catAx>
        <c:axId val="123332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3327791"/>
        <c:crosses val="autoZero"/>
        <c:auto val="1"/>
        <c:lblAlgn val="ctr"/>
        <c:lblOffset val="100"/>
        <c:noMultiLvlLbl val="0"/>
      </c:catAx>
      <c:valAx>
        <c:axId val="123332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3324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76462868612009"/>
          <c:y val="0.83693475432154429"/>
          <c:w val="0.33670584375482476"/>
          <c:h val="0.1455533907041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00025076483275"/>
          <c:y val="0.21571265794799407"/>
          <c:w val="0.80296153267465775"/>
          <c:h val="0.56240608152922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[Road_Accident_Data.xlsx]Monthly_No_of_Vehicle_Casuality!$A$12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[Road_Accident_Data.xlsx]Monthly_No_of_Vehicle_Casuality!$B$11:$M$11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[Road_Accident_Data.xlsx]Monthly_No_of_Vehicle_Casuality!$B$12:$M$12</c:f>
              <c:numCache>
                <c:formatCode>_(* #,##0_);_(* \(#,##0\);_(* "-"??_);_(@_)</c:formatCode>
                <c:ptCount val="12"/>
                <c:pt idx="0">
                  <c:v>24097</c:v>
                </c:pt>
                <c:pt idx="1">
                  <c:v>19440</c:v>
                </c:pt>
                <c:pt idx="2">
                  <c:v>23949</c:v>
                </c:pt>
                <c:pt idx="3">
                  <c:v>23364</c:v>
                </c:pt>
                <c:pt idx="4">
                  <c:v>25268</c:v>
                </c:pt>
                <c:pt idx="5">
                  <c:v>25715</c:v>
                </c:pt>
                <c:pt idx="6">
                  <c:v>26263</c:v>
                </c:pt>
                <c:pt idx="7">
                  <c:v>24788</c:v>
                </c:pt>
                <c:pt idx="8">
                  <c:v>25475</c:v>
                </c:pt>
                <c:pt idx="9">
                  <c:v>27057</c:v>
                </c:pt>
                <c:pt idx="10">
                  <c:v>28491</c:v>
                </c:pt>
                <c:pt idx="11">
                  <c:v>24779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3-4E43-B364-534E29B77BEE}"/>
            </c:ext>
          </c:extLst>
        </c:ser>
        <c:ser>
          <c:idx val="1"/>
          <c:order val="1"/>
          <c:tx>
            <c:strRef>
              <c:f>[Road_Accident_Data.xlsx]Monthly_No_of_Vehicle_Casuality!$A$13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[Road_Accident_Data.xlsx]Monthly_No_of_Vehicle_Casuality!$B$11:$M$11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[Road_Accident_Data.xlsx]Monthly_No_of_Vehicle_Casuality!$B$13:$M$13</c:f>
              <c:numCache>
                <c:formatCode>_(* #,##0_);_(* \(#,##0\);_(* "-"??_);_(@_)</c:formatCode>
                <c:ptCount val="12"/>
                <c:pt idx="0">
                  <c:v>17762</c:v>
                </c:pt>
                <c:pt idx="1">
                  <c:v>19777</c:v>
                </c:pt>
                <c:pt idx="2">
                  <c:v>22568</c:v>
                </c:pt>
                <c:pt idx="3">
                  <c:v>21340</c:v>
                </c:pt>
                <c:pt idx="4">
                  <c:v>22623</c:v>
                </c:pt>
                <c:pt idx="5">
                  <c:v>23680</c:v>
                </c:pt>
                <c:pt idx="6">
                  <c:v>23318</c:v>
                </c:pt>
                <c:pt idx="7">
                  <c:v>22418</c:v>
                </c:pt>
                <c:pt idx="8">
                  <c:v>23975</c:v>
                </c:pt>
                <c:pt idx="9">
                  <c:v>24867</c:v>
                </c:pt>
                <c:pt idx="10">
                  <c:v>25019</c:v>
                </c:pt>
                <c:pt idx="11">
                  <c:v>17268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3-4E43-B364-534E29B77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051167"/>
        <c:axId val="1234052895"/>
      </c:barChart>
      <c:catAx>
        <c:axId val="12340511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4052895"/>
        <c:crosses val="autoZero"/>
        <c:auto val="1"/>
        <c:lblAlgn val="ctr"/>
        <c:lblOffset val="100"/>
        <c:noMultiLvlLbl val="0"/>
      </c:catAx>
      <c:valAx>
        <c:axId val="123405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40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58221398795735"/>
          <c:y val="0.86320253678293879"/>
          <c:w val="0.2487571406515362"/>
          <c:h val="0.11928560824279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[Road_Accident_Data.xlsx]Light_condidtion!PivotTable9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92176161803304"/>
          <c:y val="0.1196643423241311"/>
          <c:w val="0.53942276516905974"/>
          <c:h val="0.74855848936579972"/>
        </c:manualLayout>
      </c:layout>
      <c:lineChart>
        <c:grouping val="standard"/>
        <c:varyColors val="0"/>
        <c:ser>
          <c:idx val="0"/>
          <c:order val="0"/>
          <c:tx>
            <c:strRef>
              <c:f>Light_condidtion!$B$3</c:f>
              <c:strCache>
                <c:ptCount val="1"/>
                <c:pt idx="0">
                  <c:v>Sum of Number_of_Vehicles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Light_condidtion!$A$4:$A$9</c:f>
              <c:strCache>
                <c:ptCount val="5"/>
                <c:pt idx="0">
                  <c:v>Darkness - lighting unknown</c:v>
                </c:pt>
                <c:pt idx="1">
                  <c:v>Darkness - lights lit</c:v>
                </c:pt>
                <c:pt idx="2">
                  <c:v>Darkness - lights unlit</c:v>
                </c:pt>
                <c:pt idx="3">
                  <c:v>Darkness - no lighting</c:v>
                </c:pt>
                <c:pt idx="4">
                  <c:v>Daylight</c:v>
                </c:pt>
              </c:strCache>
            </c:strRef>
          </c:cat>
          <c:val>
            <c:numRef>
              <c:f>Light_condidtion!$B$4:$B$9</c:f>
              <c:numCache>
                <c:formatCode>_(* #,##0_);_(* \(#,##0\);_(* "-"??_);_(@_)</c:formatCode>
                <c:ptCount val="5"/>
                <c:pt idx="0">
                  <c:v>5085</c:v>
                </c:pt>
                <c:pt idx="1">
                  <c:v>106715</c:v>
                </c:pt>
                <c:pt idx="2">
                  <c:v>1994</c:v>
                </c:pt>
                <c:pt idx="3">
                  <c:v>26250</c:v>
                </c:pt>
                <c:pt idx="4">
                  <c:v>423257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2-BC4A-B128-C8511426FC58}"/>
            </c:ext>
          </c:extLst>
        </c:ser>
        <c:ser>
          <c:idx val="1"/>
          <c:order val="1"/>
          <c:tx>
            <c:strRef>
              <c:f>Light_condidtion!$C$3</c:f>
              <c:strCache>
                <c:ptCount val="1"/>
                <c:pt idx="0">
                  <c:v>Sum of Number_of_Casualties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Light_condidtion!$A$4:$A$9</c:f>
              <c:strCache>
                <c:ptCount val="5"/>
                <c:pt idx="0">
                  <c:v>Darkness - lighting unknown</c:v>
                </c:pt>
                <c:pt idx="1">
                  <c:v>Darkness - lights lit</c:v>
                </c:pt>
                <c:pt idx="2">
                  <c:v>Darkness - lights unlit</c:v>
                </c:pt>
                <c:pt idx="3">
                  <c:v>Darkness - no lighting</c:v>
                </c:pt>
                <c:pt idx="4">
                  <c:v>Daylight</c:v>
                </c:pt>
              </c:strCache>
            </c:strRef>
          </c:cat>
          <c:val>
            <c:numRef>
              <c:f>Light_condidtion!$C$4:$C$9</c:f>
              <c:numCache>
                <c:formatCode>_(* #,##0_);_(* \(#,##0\);_(* "-"??_);_(@_)</c:formatCode>
                <c:ptCount val="5"/>
                <c:pt idx="0">
                  <c:v>3829</c:v>
                </c:pt>
                <c:pt idx="1">
                  <c:v>82167</c:v>
                </c:pt>
                <c:pt idx="2">
                  <c:v>1538</c:v>
                </c:pt>
                <c:pt idx="3">
                  <c:v>25386</c:v>
                </c:pt>
                <c:pt idx="4">
                  <c:v>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2-BC4A-B128-C8511426F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937679"/>
        <c:axId val="563216815"/>
      </c:lineChart>
      <c:catAx>
        <c:axId val="56393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63216815"/>
        <c:crosses val="autoZero"/>
        <c:auto val="1"/>
        <c:lblAlgn val="ctr"/>
        <c:lblOffset val="100"/>
        <c:noMultiLvlLbl val="0"/>
      </c:catAx>
      <c:valAx>
        <c:axId val="56321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6393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36413463022996"/>
          <c:y val="0.41903547828277182"/>
          <c:w val="0.27302802223251504"/>
          <c:h val="0.16192904343445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Sum_of_Location_Serverity!$D$14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Sum_of_Location_Serverity!$A$15:$A$17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Sum_of_Location_Serverity!$D$15:$D$17</c:f>
              <c:numCache>
                <c:formatCode>_(* #,##0_);_(* \(#,##0\);_(* "-"??_);_(@_)</c:formatCode>
                <c:ptCount val="3"/>
                <c:pt idx="0">
                  <c:v>4816</c:v>
                </c:pt>
                <c:pt idx="1">
                  <c:v>28879</c:v>
                </c:pt>
                <c:pt idx="2">
                  <c:v>128323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A-6D45-A4C2-25168B100BC9}"/>
            </c:ext>
          </c:extLst>
        </c:ser>
        <c:ser>
          <c:idx val="1"/>
          <c:order val="1"/>
          <c:tx>
            <c:strRef>
              <c:f>Sum_of_Location_Serverity!$B$14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Sum_of_Location_Serverity!$A$15:$A$17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Sum_of_Location_Serverity!$B$15:$B$17</c:f>
              <c:numCache>
                <c:formatCode>_(* #,##0_);_(* \(#,##0\);_(* "-"??_);_(@_)</c:formatCode>
                <c:ptCount val="3"/>
                <c:pt idx="0">
                  <c:v>2319</c:v>
                </c:pt>
                <c:pt idx="1">
                  <c:v>30434</c:v>
                </c:pt>
                <c:pt idx="2">
                  <c:v>223111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4A-6D45-A4C2-25168B100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748879"/>
        <c:axId val="819110831"/>
      </c:barChart>
      <c:catAx>
        <c:axId val="8197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19110831"/>
        <c:crosses val="autoZero"/>
        <c:auto val="1"/>
        <c:lblAlgn val="ctr"/>
        <c:lblOffset val="100"/>
        <c:noMultiLvlLbl val="0"/>
      </c:catAx>
      <c:valAx>
        <c:axId val="81911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197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'%_of_Caualties_by_road_type'!$E$12</c:f>
              <c:strCache>
                <c:ptCount val="1"/>
                <c:pt idx="0">
                  <c:v>Sum of Number_of_Casualties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C3-7846-B0C9-3952418B27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C3-7846-B0C9-3952418B27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AC3-7846-B0C9-3952418B27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AC3-7846-B0C9-3952418B27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AC3-7846-B0C9-3952418B27EE}"/>
              </c:ext>
            </c:extLst>
          </c:dPt>
          <c:dLbls>
            <c:dLbl>
              <c:idx val="2"/>
              <c:layout>
                <c:manualLayout>
                  <c:x val="1.6666666666666666E-2"/>
                  <c:y val="1.38888888888888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C3-7846-B0C9-3952418B27EE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'%_of_Caualties_by_road_type'!$D$13:$D$17</c:f>
              <c:strCache>
                <c:ptCount val="5"/>
                <c:pt idx="0">
                  <c:v>Dual carriageway</c:v>
                </c:pt>
                <c:pt idx="1">
                  <c:v>One way street</c:v>
                </c:pt>
                <c:pt idx="2">
                  <c:v>Roundabout</c:v>
                </c:pt>
                <c:pt idx="3">
                  <c:v>Single carriageway</c:v>
                </c:pt>
                <c:pt idx="4">
                  <c:v>Slip road</c:v>
                </c:pt>
              </c:strCache>
            </c:strRef>
          </c:cat>
          <c:val>
            <c:numRef>
              <c:f>'%_of_Caualties_by_road_type'!$E$13:$E$17</c:f>
              <c:numCache>
                <c:formatCode>0%</c:formatCode>
                <c:ptCount val="5"/>
                <c:pt idx="0">
                  <c:v>0.16197874040997221</c:v>
                </c:pt>
                <c:pt idx="1">
                  <c:v>1.7794497011117971E-2</c:v>
                </c:pt>
                <c:pt idx="2">
                  <c:v>6.4549322536026923E-2</c:v>
                </c:pt>
                <c:pt idx="3">
                  <c:v>0.74441588773864398</c:v>
                </c:pt>
                <c:pt idx="4">
                  <c:v>1.1261552304238996E-2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C3-7846-B0C9-3952418B27E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83939323760996"/>
          <c:y val="0.26326350485259109"/>
          <c:w val="0.17492048788019143"/>
          <c:h val="0.557082585607031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'%_of_Casuality_by_Road_Serverit'!$D$10</c:f>
              <c:strCache>
                <c:ptCount val="1"/>
                <c:pt idx="0">
                  <c:v>%_Sum_of_Casuality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19-C441-893F-DB5BAF44DD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19-C441-893F-DB5BAF44DD2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19-C441-893F-DB5BAF44DD2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'%_of_Casuality_by_Road_Serverit'!$C$11:$C$13</c:f>
              <c:strCache>
                <c:ptCount val="3"/>
                <c:pt idx="0">
                  <c:v>Fatal</c:v>
                </c:pt>
                <c:pt idx="1">
                  <c:v>Serious</c:v>
                </c:pt>
                <c:pt idx="2">
                  <c:v>Slight</c:v>
                </c:pt>
              </c:strCache>
            </c:strRef>
          </c:cat>
          <c:val>
            <c:numRef>
              <c:f>'%_of_Casuality_by_Road_Serverit'!$D$11:$D$13</c:f>
              <c:numCache>
                <c:formatCode>0%</c:formatCode>
                <c:ptCount val="3"/>
                <c:pt idx="0">
                  <c:v>1.7074197979333881E-2</c:v>
                </c:pt>
                <c:pt idx="1">
                  <c:v>0.14193719758209256</c:v>
                </c:pt>
                <c:pt idx="2">
                  <c:v>0.84098860443857359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19-C441-893F-DB5BAF44DD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Sum_Causalties_by_Road_Surface!$D$4:$D$10</cx:f>
        <cx:lvl ptCount="7">
          <cx:pt idx="0">Dry</cx:pt>
          <cx:pt idx="1">Flood</cx:pt>
          <cx:pt idx="2">Flood over 3cm. deep</cx:pt>
          <cx:pt idx="3">Frost or ice</cx:pt>
          <cx:pt idx="4">Snow</cx:pt>
          <cx:pt idx="5">Wet</cx:pt>
          <cx:pt idx="6">Wet or damp</cx:pt>
        </cx:lvl>
      </cx:strDim>
      <cx:numDim type="size">
        <cx:f>Sum_Causalties_by_Road_Surface!$E$4:$E$10</cx:f>
        <cx:lvl ptCount="7" formatCode="_(* #,##0_);_(* \(#,##0\);_(* &quot;-&quot;??_);_(@_)">
          <cx:pt idx="0">278468</cx:pt>
          <cx:pt idx="1">39</cx:pt>
          <cx:pt idx="2">564</cx:pt>
          <cx:pt idx="3">16208</cx:pt>
          <cx:pt idx="4">6497</cx:pt>
          <cx:pt idx="5">392</cx:pt>
          <cx:pt idx="6">115714</cx:pt>
        </cx:lvl>
      </cx:numDim>
    </cx:data>
  </cx:chartData>
  <cx:chart>
    <cx:plotArea>
      <cx:plotAreaRegion>
        <cx:series layoutId="treemap" uniqueId="{0E674DC8-46B6-D544-BEC5-A1E3DF1A486D}">
          <cx:tx>
            <cx:txData>
              <cx:f>Sum_Causalties_by_Road_Surface!$E$3</cx:f>
              <cx:v>Sum of Number_of_Casualties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00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en-US" sz="1000" b="1" i="0" u="none" strike="noStrike" baseline="0">
            <a:solidFill>
              <a:prstClr val="black">
                <a:lumMod val="65000"/>
                <a:lumOff val="35000"/>
              </a:prst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CABF-89A1-A349-8981-224BEF6787CF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089C-742F-CB4F-B538-0FEF3ADC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089C-742F-CB4F-B538-0FEF3ADCCF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089C-742F-CB4F-B538-0FEF3ADCC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175E-B9F1-E664-DB79-7F7650AA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CC48D-C305-A87B-39BE-380DD903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FC30-77A3-4DDB-3ED1-D111AF9E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6F09-C4B6-B76B-9715-636C732B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6BE5-81EE-8184-6CC3-B368418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8C13-F2B0-7F32-9BA2-FB8194F8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D9164-4A9C-739A-015D-8859DFEA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EB8-0BE3-D23E-1910-2757B792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956F-029D-5C40-DD7C-4690BE2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A6FA-12E2-7FE0-FCC1-6651986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AB6D1-BABD-FD78-588C-B071EBCF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ED21-8F6D-7749-CF6B-5E06B98A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0C43-E447-D41C-F065-8508F16F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04BF-471C-0AFE-E40D-E57A5995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6E01-B123-8F77-8F4C-5CD3C7E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3D8C-FEEE-601A-E19F-6AE7A3AD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EF87-A601-A206-C96F-175D6468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0703-D67B-789C-02D0-863A44EA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A9C7-3774-778B-9A7F-957F5083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A025-5651-416A-45A7-84BA868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FA9-1E04-7B9E-D7B6-ADBEC898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7C2D-043A-0248-C136-F7C812A6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DF44-2629-9258-3DC8-413733BB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06B3-5DD9-C303-518A-49AEA814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F7B7-D71B-0B1C-74D1-CC53FCE2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B61-C2F4-15AD-CD9E-7C5C9B41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64DC-DF66-2865-CDA2-8FA9B580B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BAAB-0E2C-FB22-FBF2-A55CEE3E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07349-C1A0-4AE8-F94A-F33A6124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E2EC-B9A1-28C1-3FC1-1BEE8000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E438-E1D2-534C-D789-F33732E9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095D-B0EB-1051-6AA2-979659D2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CDEB-BA5E-B446-84D3-00E8E25A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C151E-2ED7-A8D1-36BB-A22973A2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BFB23-F960-6EE4-55D2-38395F81F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84A5E-14DF-1335-65CF-AA130517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5A8DF-8D6D-03B5-DCD9-0FC062FD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BE7A5-EB83-720E-6B82-89EF81F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5E9E1-ABE1-9A29-6DDF-4E8CB7E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537-C4B1-F75B-F742-1257363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4C775-435A-0231-152C-A0088FC1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00B5A-339B-EAA7-292D-905B270E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392FD-5050-90E4-4947-61E05DD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45F40-F080-636B-0E73-222E4E2A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9251E-6414-057F-7615-26D383C7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F51B-943F-3065-C179-CC7991A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F6AD-F40A-88EF-DBAF-B0F66ED7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2FEA-7C73-7E6D-1565-24CC834C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CD85F-7A62-A8A0-356D-C51C76F0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ECC4-4695-83EF-5746-D07B95D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2E9-7C9A-EED8-D42E-3756998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B228-9F94-3B4C-1F8E-F24C822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3013-7BF3-7268-C641-A22F695A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5C2B7-CB48-F29E-3D43-303DCEB9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B74F6-BE25-82E3-F26F-7B330A97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C469-3A6F-9E4D-D90D-F6B9F69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8F80-4BBB-4602-A5D1-201C233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5ED0-2CD9-B948-F51C-0D972795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BBAD0-EADC-FCED-5ADA-FE89348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5E24-FFB1-9DB3-D358-5BA7DA27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6762-A4CE-793C-79FB-E7965A203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A77C-F925-CF49-A2EC-3CC5D487BD82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C2A3-C49E-16E1-7C47-F9FC5A50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7ECD-B090-0425-17B0-D1AD14CB4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B33A-A3AB-9244-8B33-3D58B5D2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0EB-E3D0-F064-8A7C-2AD6A622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816" y="1600199"/>
            <a:ext cx="9358184" cy="14519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Road Accident in Rural and Urban Area from 2021-2022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BBAC-9772-3689-12DA-616D326A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730"/>
            <a:ext cx="9144000" cy="753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Evelyn A. Imaezue</a:t>
            </a:r>
          </a:p>
        </p:txBody>
      </p:sp>
    </p:spTree>
    <p:extLst>
      <p:ext uri="{BB962C8B-B14F-4D97-AF65-F5344CB8AC3E}">
        <p14:creationId xmlns:p14="http://schemas.microsoft.com/office/powerpoint/2010/main" val="19637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16941B0-EA0E-4CD1-12F4-6EE5A1A502A6}"/>
              </a:ext>
            </a:extLst>
          </p:cNvPr>
          <p:cNvGrpSpPr/>
          <p:nvPr/>
        </p:nvGrpSpPr>
        <p:grpSpPr>
          <a:xfrm>
            <a:off x="72080" y="37997"/>
            <a:ext cx="12047839" cy="6782006"/>
            <a:chOff x="0" y="113991"/>
            <a:chExt cx="12047839" cy="67820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13796C-0655-CFD2-CDD1-C0370CE475E1}"/>
                </a:ext>
              </a:extLst>
            </p:cNvPr>
            <p:cNvGrpSpPr/>
            <p:nvPr/>
          </p:nvGrpSpPr>
          <p:grpSpPr>
            <a:xfrm>
              <a:off x="0" y="113991"/>
              <a:ext cx="12047839" cy="6782006"/>
              <a:chOff x="144164" y="148281"/>
              <a:chExt cx="12047839" cy="678200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7D3B884-B2B4-1167-D6AE-BBD14B0D5EE6}"/>
                  </a:ext>
                </a:extLst>
              </p:cNvPr>
              <p:cNvSpPr/>
              <p:nvPr/>
            </p:nvSpPr>
            <p:spPr>
              <a:xfrm>
                <a:off x="144164" y="148281"/>
                <a:ext cx="3019167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B049A4F-3686-C5B5-079A-6F67B8E74FBC}"/>
                  </a:ext>
                </a:extLst>
              </p:cNvPr>
              <p:cNvSpPr/>
              <p:nvPr/>
            </p:nvSpPr>
            <p:spPr>
              <a:xfrm>
                <a:off x="3299253" y="220568"/>
                <a:ext cx="8637373" cy="62525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68B305E-FFB2-0CFF-D1DA-1D60DC67D1D3}"/>
                  </a:ext>
                </a:extLst>
              </p:cNvPr>
              <p:cNvSpPr/>
              <p:nvPr/>
            </p:nvSpPr>
            <p:spPr>
              <a:xfrm>
                <a:off x="3929449" y="940350"/>
                <a:ext cx="4349580" cy="29458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4C32E62-3E28-016E-C795-5EF6B43B12C3}"/>
                  </a:ext>
                </a:extLst>
              </p:cNvPr>
              <p:cNvSpPr/>
              <p:nvPr/>
            </p:nvSpPr>
            <p:spPr>
              <a:xfrm>
                <a:off x="8377885" y="1084924"/>
                <a:ext cx="3814118" cy="265670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D0DDCBD-3D60-1005-5CE7-9C4BF51523B3}"/>
                  </a:ext>
                </a:extLst>
              </p:cNvPr>
              <p:cNvSpPr/>
              <p:nvPr/>
            </p:nvSpPr>
            <p:spPr>
              <a:xfrm>
                <a:off x="160641" y="1251741"/>
                <a:ext cx="3669953" cy="265670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501FA72-EE23-374D-CD08-3C1514F720EF}"/>
                  </a:ext>
                </a:extLst>
              </p:cNvPr>
              <p:cNvSpPr/>
              <p:nvPr/>
            </p:nvSpPr>
            <p:spPr>
              <a:xfrm>
                <a:off x="144164" y="3984437"/>
                <a:ext cx="3155089" cy="28698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53D2478-48E0-DD82-5BE8-A9FECDD58D3D}"/>
                  </a:ext>
                </a:extLst>
              </p:cNvPr>
              <p:cNvSpPr/>
              <p:nvPr/>
            </p:nvSpPr>
            <p:spPr>
              <a:xfrm>
                <a:off x="3398108" y="3984437"/>
                <a:ext cx="3155089" cy="29458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0EC3765-17BD-EF14-0B06-38B7AE3A46D4}"/>
                </a:ext>
              </a:extLst>
            </p:cNvPr>
            <p:cNvSpPr/>
            <p:nvPr/>
          </p:nvSpPr>
          <p:spPr>
            <a:xfrm>
              <a:off x="6507888" y="3912150"/>
              <a:ext cx="3155089" cy="29458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940B27-3865-CF59-960B-940DC5B3053D}"/>
                </a:ext>
              </a:extLst>
            </p:cNvPr>
            <p:cNvSpPr/>
            <p:nvPr/>
          </p:nvSpPr>
          <p:spPr>
            <a:xfrm>
              <a:off x="9761832" y="3874153"/>
              <a:ext cx="2286007" cy="28698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8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FF0-6D9F-1471-4014-289260D2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Sum of Casualties in 2021 &amp;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A588-F782-3DFB-E30A-CEA2A827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4963" y="1777206"/>
            <a:ext cx="5181600" cy="452437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Casualties on road accident occurred in November, 2021 with the sum of 20,975.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October 2021, there was 20,109 casualties on road accident.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July, 2021 there was 19,682 casualties on road accident.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were more casualties on road accident in 2021 than 2022.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B8684F-7565-DE9F-2430-CF15CCCE02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3109450"/>
              </p:ext>
            </p:extLst>
          </p:nvPr>
        </p:nvGraphicFramePr>
        <p:xfrm>
          <a:off x="638175" y="177720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35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70A6-E9F7-A365-C887-6AF11F4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Sum of Vehicles Casualty in 2021 &amp;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9144-1BF6-E4C8-D32D-BA68962EC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2021, the highest number of affected vehicles on road accident is 28,491,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October, 2021 there is a total of 27,057 Vehicles casualty.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July, 2021 there is a total of 26,263 Vehicles casualty.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more Vehicles casualty in 2021 than 2022.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214C2B-D0EE-09A4-5111-E68D5A2CE7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958181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9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016-C201-27E8-A655-BD5DA7B4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Casualties by Road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499EC-4276-9AAB-4CE6-D40A7AF6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864" y="1825625"/>
            <a:ext cx="474293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road surface had the most casualties on road accident with 278,468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wet or damp road surface had 115,714 casualties.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road accident occurred during flood with 39 casualties and flood over 3cm. Deep with 564 casualties.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DA855BE-BF51-C23C-1A87-A2718E6EDC0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04001530"/>
                  </p:ext>
                </p:extLst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BDA855BE-BF51-C23C-1A87-A2718E6ED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72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26C5-CB88-DEB9-1AB7-55532F5A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 by Sum of Vehicles and sum of Casualties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2740-E824-58C1-1A7C-E388D668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0688"/>
            <a:ext cx="5181600" cy="435133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There are higher number of affected vehicles in road accident than the number of casualties.</a:t>
            </a:r>
          </a:p>
          <a:p>
            <a:pPr algn="ctr"/>
            <a:r>
              <a:rPr lang="en-US" sz="2400" dirty="0"/>
              <a:t>“Daylight” has the highest number of affected Vehicles with 423,257 and total casualties of 304,962.</a:t>
            </a:r>
          </a:p>
          <a:p>
            <a:pPr algn="ctr"/>
            <a:r>
              <a:rPr lang="en-US" sz="2400" dirty="0"/>
              <a:t>While, “darkness lighting unknown” has the least number of casualties in road accident with 3,829 and affected vehicles with 5,085.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F36B32-1B6D-D1FF-84DD-0C387E23B8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5045702"/>
              </p:ext>
            </p:extLst>
          </p:nvPr>
        </p:nvGraphicFramePr>
        <p:xfrm>
          <a:off x="914400" y="1690688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047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4F4-45B9-F9DD-69F6-33D4C1F2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Severity by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648D-96F9-330C-CCA5-AF5713F2E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5C8999-65AB-B1FA-6052-A4F8DBBC48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5957595"/>
              </p:ext>
            </p:extLst>
          </p:nvPr>
        </p:nvGraphicFramePr>
        <p:xfrm>
          <a:off x="838200" y="1940011"/>
          <a:ext cx="5181600" cy="423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89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EA00-CBEA-6E8E-D0BC-C279ADE4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01CB6-F4E6-C2C0-5716-2F0A891DB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B89955-70D9-D7C2-9637-002753C7C5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922843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964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45F4-00DA-8E68-5E53-ABC87C9A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DB11-C3FB-B9D9-2C88-C58654641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9F1ADE-987B-2FBB-D648-E9103AA99A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11508</TotalTime>
  <Words>267</Words>
  <Application>Microsoft Macintosh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Analysis of Road Accident in Rural and Urban Area from 2021-2022</vt:lpstr>
      <vt:lpstr>PowerPoint Presentation</vt:lpstr>
      <vt:lpstr>Monthly Sum of Casualties in 2021 &amp; 2022</vt:lpstr>
      <vt:lpstr>Monthly Sum of Vehicles Casualty in 2021 &amp; 2022</vt:lpstr>
      <vt:lpstr>Sum of Casualties by Road Surface</vt:lpstr>
      <vt:lpstr>Light Condition by Sum of Vehicles and sum of Casualties</vt:lpstr>
      <vt:lpstr>Sum of Severity by Location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Imaezue</dc:creator>
  <cp:lastModifiedBy>Gerald Imaezue</cp:lastModifiedBy>
  <cp:revision>10</cp:revision>
  <dcterms:created xsi:type="dcterms:W3CDTF">2023-06-28T11:59:55Z</dcterms:created>
  <dcterms:modified xsi:type="dcterms:W3CDTF">2023-07-06T16:47:23Z</dcterms:modified>
</cp:coreProperties>
</file>