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4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5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6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7"/>
  </p:normalViewPr>
  <p:slideViewPr>
    <p:cSldViewPr snapToGrid="0">
      <p:cViewPr varScale="1">
        <p:scale>
          <a:sx n="104" d="100"/>
          <a:sy n="104" d="100"/>
        </p:scale>
        <p:origin x="89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gerald/Library/Mobile%20Documents/com~apple~CloudDocs/Amara_Projects/Road_Accident_Analysis/Road_Accident_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gerald/Library/Mobile%20Documents/com~apple~CloudDocs/Amara_Projects/Road_Accident_Analysis/Road_Accident_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gerald/Library/Mobile%20Documents/com~apple~CloudDocs/Amara_Projects/Road_Accident_Analysis/Road_Accident_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gerald/Library/Mobile%20Documents/com~apple~CloudDocs/Amara_Projects/Road_Accident_Analysis/Road_Accident_Dat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gerald/Library/Mobile%20Documents/com~apple~CloudDocs/Amara_Projects/Road_Accident_Analysis/Road_Accident_Data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gerald/Library/Mobile%20Documents/com~apple~CloudDocs/Amara_Projects/Road_Accident_Analysis/Road_Accident_Data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/Users/gerald/Library/Mobile%20Documents/com~apple~CloudDocs/Amara_Projects/Road_Accident_Analysis/Road_Accident_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882830205491041"/>
          <c:y val="0.14400254608390581"/>
          <c:w val="0.81649389402284644"/>
          <c:h val="0.52770088521543512"/>
        </c:manualLayout>
      </c:layout>
      <c:lineChart>
        <c:grouping val="standard"/>
        <c:varyColors val="0"/>
        <c:ser>
          <c:idx val="0"/>
          <c:order val="0"/>
          <c:tx>
            <c:strRef>
              <c:f>Monthly_No_of_Casualty!$A$13</c:f>
              <c:strCache>
                <c:ptCount val="1"/>
                <c:pt idx="0">
                  <c:v>2021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Monthly_No_of_Casualty!$B$12:$M$12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Monthly_No_of_Casualty!$B$13:$M$13</c:f>
              <c:numCache>
                <c:formatCode>_(* #,##0_);_(* \(#,##0\);_(* "-"??_);_(@_)</c:formatCode>
                <c:ptCount val="12"/>
                <c:pt idx="0">
                  <c:v>18172</c:v>
                </c:pt>
                <c:pt idx="1">
                  <c:v>14648</c:v>
                </c:pt>
                <c:pt idx="2">
                  <c:v>17815</c:v>
                </c:pt>
                <c:pt idx="3">
                  <c:v>17335</c:v>
                </c:pt>
                <c:pt idx="4">
                  <c:v>18852</c:v>
                </c:pt>
                <c:pt idx="5">
                  <c:v>18728</c:v>
                </c:pt>
                <c:pt idx="6">
                  <c:v>19682</c:v>
                </c:pt>
                <c:pt idx="7">
                  <c:v>18797</c:v>
                </c:pt>
                <c:pt idx="8">
                  <c:v>18456</c:v>
                </c:pt>
                <c:pt idx="9">
                  <c:v>20109</c:v>
                </c:pt>
                <c:pt idx="10">
                  <c:v>20975</c:v>
                </c:pt>
                <c:pt idx="11">
                  <c:v>18576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373-B044-8AF5-B95AE6949FEC}"/>
            </c:ext>
          </c:extLst>
        </c:ser>
        <c:ser>
          <c:idx val="1"/>
          <c:order val="1"/>
          <c:tx>
            <c:strRef>
              <c:f>Monthly_No_of_Casualty!$A$14</c:f>
              <c:strCache>
                <c:ptCount val="1"/>
                <c:pt idx="0">
                  <c:v>2022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Monthly_No_of_Casualty!$B$12:$M$12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Monthly_No_of_Casualty!$B$14:$M$14</c:f>
              <c:numCache>
                <c:formatCode>_(* #,##0_);_(* \(#,##0\);_(* "-"??_);_(@_)</c:formatCode>
                <c:ptCount val="12"/>
                <c:pt idx="0">
                  <c:v>13163</c:v>
                </c:pt>
                <c:pt idx="1">
                  <c:v>14804</c:v>
                </c:pt>
                <c:pt idx="2">
                  <c:v>16575</c:v>
                </c:pt>
                <c:pt idx="3">
                  <c:v>15767</c:v>
                </c:pt>
                <c:pt idx="4">
                  <c:v>16775</c:v>
                </c:pt>
                <c:pt idx="5">
                  <c:v>17230</c:v>
                </c:pt>
                <c:pt idx="6">
                  <c:v>17201</c:v>
                </c:pt>
                <c:pt idx="7">
                  <c:v>16796</c:v>
                </c:pt>
                <c:pt idx="8">
                  <c:v>17500</c:v>
                </c:pt>
                <c:pt idx="9">
                  <c:v>18287</c:v>
                </c:pt>
                <c:pt idx="10">
                  <c:v>18439</c:v>
                </c:pt>
                <c:pt idx="11">
                  <c:v>13200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373-B044-8AF5-B95AE6949F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33324943"/>
        <c:axId val="1233327791"/>
      </c:lineChart>
      <c:catAx>
        <c:axId val="12333249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233327791"/>
        <c:crosses val="autoZero"/>
        <c:auto val="1"/>
        <c:lblAlgn val="ctr"/>
        <c:lblOffset val="100"/>
        <c:noMultiLvlLbl val="0"/>
      </c:catAx>
      <c:valAx>
        <c:axId val="12333277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2333249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7576462868612009"/>
          <c:y val="0.83693475432154429"/>
          <c:w val="0.33670584375482476"/>
          <c:h val="0.145553390704192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000025076483275"/>
          <c:y val="0.21571265794799407"/>
          <c:w val="0.80296153267465775"/>
          <c:h val="0.562406081529225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[Road_Accident_Data.xlsx]Monthly_No_of_Vehicle_Casuality!$A$12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[Road_Accident_Data.xlsx]Monthly_No_of_Vehicle_Casuality!$B$11:$M$11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[Road_Accident_Data.xlsx]Monthly_No_of_Vehicle_Casuality!$B$12:$M$12</c:f>
              <c:numCache>
                <c:formatCode>_(* #,##0_);_(* \(#,##0\);_(* "-"??_);_(@_)</c:formatCode>
                <c:ptCount val="12"/>
                <c:pt idx="0">
                  <c:v>24097</c:v>
                </c:pt>
                <c:pt idx="1">
                  <c:v>19440</c:v>
                </c:pt>
                <c:pt idx="2">
                  <c:v>23949</c:v>
                </c:pt>
                <c:pt idx="3">
                  <c:v>23364</c:v>
                </c:pt>
                <c:pt idx="4">
                  <c:v>25268</c:v>
                </c:pt>
                <c:pt idx="5">
                  <c:v>25715</c:v>
                </c:pt>
                <c:pt idx="6">
                  <c:v>26263</c:v>
                </c:pt>
                <c:pt idx="7">
                  <c:v>24788</c:v>
                </c:pt>
                <c:pt idx="8">
                  <c:v>25475</c:v>
                </c:pt>
                <c:pt idx="9">
                  <c:v>27057</c:v>
                </c:pt>
                <c:pt idx="10">
                  <c:v>28491</c:v>
                </c:pt>
                <c:pt idx="11">
                  <c:v>24779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B7-C242-ADAF-3C34E31283C8}"/>
            </c:ext>
          </c:extLst>
        </c:ser>
        <c:ser>
          <c:idx val="1"/>
          <c:order val="1"/>
          <c:tx>
            <c:strRef>
              <c:f>[Road_Accident_Data.xlsx]Monthly_No_of_Vehicle_Casuality!$A$13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[Road_Accident_Data.xlsx]Monthly_No_of_Vehicle_Casuality!$B$11:$M$11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[Road_Accident_Data.xlsx]Monthly_No_of_Vehicle_Casuality!$B$13:$M$13</c:f>
              <c:numCache>
                <c:formatCode>_(* #,##0_);_(* \(#,##0\);_(* "-"??_);_(@_)</c:formatCode>
                <c:ptCount val="12"/>
                <c:pt idx="0">
                  <c:v>17762</c:v>
                </c:pt>
                <c:pt idx="1">
                  <c:v>19777</c:v>
                </c:pt>
                <c:pt idx="2">
                  <c:v>22568</c:v>
                </c:pt>
                <c:pt idx="3">
                  <c:v>21340</c:v>
                </c:pt>
                <c:pt idx="4">
                  <c:v>22623</c:v>
                </c:pt>
                <c:pt idx="5">
                  <c:v>23680</c:v>
                </c:pt>
                <c:pt idx="6">
                  <c:v>23318</c:v>
                </c:pt>
                <c:pt idx="7">
                  <c:v>22418</c:v>
                </c:pt>
                <c:pt idx="8">
                  <c:v>23975</c:v>
                </c:pt>
                <c:pt idx="9">
                  <c:v>24867</c:v>
                </c:pt>
                <c:pt idx="10">
                  <c:v>25019</c:v>
                </c:pt>
                <c:pt idx="11">
                  <c:v>17268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2B7-C242-ADAF-3C34E31283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34051167"/>
        <c:axId val="1234052895"/>
      </c:barChart>
      <c:catAx>
        <c:axId val="123405116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234052895"/>
        <c:crosses val="autoZero"/>
        <c:auto val="1"/>
        <c:lblAlgn val="ctr"/>
        <c:lblOffset val="100"/>
        <c:noMultiLvlLbl val="0"/>
      </c:catAx>
      <c:valAx>
        <c:axId val="12340528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2340511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0258221398795735"/>
          <c:y val="0.86320253678293879"/>
          <c:w val="0.2487571406515362"/>
          <c:h val="0.1192856082427979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[Road_Accident_Data.xlsx]Light_condidtion!PivotTable9</c:name>
    <c:fmtId val="10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1892176161803304"/>
          <c:y val="0.1196643423241311"/>
          <c:w val="0.53942276516905974"/>
          <c:h val="0.74855848936579972"/>
        </c:manualLayout>
      </c:layout>
      <c:lineChart>
        <c:grouping val="standard"/>
        <c:varyColors val="0"/>
        <c:ser>
          <c:idx val="0"/>
          <c:order val="0"/>
          <c:tx>
            <c:strRef>
              <c:f>Light_condidtion!$B$3</c:f>
              <c:strCache>
                <c:ptCount val="1"/>
                <c:pt idx="0">
                  <c:v>Sum of Number_of_Vehicles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Light_condidtion!$A$4:$A$9</c:f>
              <c:strCache>
                <c:ptCount val="5"/>
                <c:pt idx="0">
                  <c:v>Darkness - lighting unknown</c:v>
                </c:pt>
                <c:pt idx="1">
                  <c:v>Darkness - lights lit</c:v>
                </c:pt>
                <c:pt idx="2">
                  <c:v>Darkness - lights unlit</c:v>
                </c:pt>
                <c:pt idx="3">
                  <c:v>Darkness - no lighting</c:v>
                </c:pt>
                <c:pt idx="4">
                  <c:v>Daylight</c:v>
                </c:pt>
              </c:strCache>
            </c:strRef>
          </c:cat>
          <c:val>
            <c:numRef>
              <c:f>Light_condidtion!$B$4:$B$9</c:f>
              <c:numCache>
                <c:formatCode>_(* #,##0_);_(* \(#,##0\);_(* "-"??_);_(@_)</c:formatCode>
                <c:ptCount val="5"/>
                <c:pt idx="0">
                  <c:v>5085</c:v>
                </c:pt>
                <c:pt idx="1">
                  <c:v>106715</c:v>
                </c:pt>
                <c:pt idx="2">
                  <c:v>1994</c:v>
                </c:pt>
                <c:pt idx="3">
                  <c:v>26250</c:v>
                </c:pt>
                <c:pt idx="4">
                  <c:v>423257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CE2-BC4A-B128-C8511426FC58}"/>
            </c:ext>
          </c:extLst>
        </c:ser>
        <c:ser>
          <c:idx val="1"/>
          <c:order val="1"/>
          <c:tx>
            <c:strRef>
              <c:f>Light_condidtion!$C$3</c:f>
              <c:strCache>
                <c:ptCount val="1"/>
                <c:pt idx="0">
                  <c:v>Sum of Number_of_Casualties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Light_condidtion!$A$4:$A$9</c:f>
              <c:strCache>
                <c:ptCount val="5"/>
                <c:pt idx="0">
                  <c:v>Darkness - lighting unknown</c:v>
                </c:pt>
                <c:pt idx="1">
                  <c:v>Darkness - lights lit</c:v>
                </c:pt>
                <c:pt idx="2">
                  <c:v>Darkness - lights unlit</c:v>
                </c:pt>
                <c:pt idx="3">
                  <c:v>Darkness - no lighting</c:v>
                </c:pt>
                <c:pt idx="4">
                  <c:v>Daylight</c:v>
                </c:pt>
              </c:strCache>
            </c:strRef>
          </c:cat>
          <c:val>
            <c:numRef>
              <c:f>Light_condidtion!$C$4:$C$9</c:f>
              <c:numCache>
                <c:formatCode>_(* #,##0_);_(* \(#,##0\);_(* "-"??_);_(@_)</c:formatCode>
                <c:ptCount val="5"/>
                <c:pt idx="0">
                  <c:v>3829</c:v>
                </c:pt>
                <c:pt idx="1">
                  <c:v>82167</c:v>
                </c:pt>
                <c:pt idx="2">
                  <c:v>1538</c:v>
                </c:pt>
                <c:pt idx="3">
                  <c:v>25386</c:v>
                </c:pt>
                <c:pt idx="4">
                  <c:v>304962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CE2-BC4A-B128-C8511426FC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63937679"/>
        <c:axId val="563216815"/>
      </c:lineChart>
      <c:catAx>
        <c:axId val="5639376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563216815"/>
        <c:crosses val="autoZero"/>
        <c:auto val="1"/>
        <c:lblAlgn val="ctr"/>
        <c:lblOffset val="100"/>
        <c:noMultiLvlLbl val="0"/>
      </c:catAx>
      <c:valAx>
        <c:axId val="5632168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5639376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0736413463022996"/>
          <c:y val="0.41903547828277182"/>
          <c:w val="0.27302802223251504"/>
          <c:h val="0.1619290434344562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Sum_of_Location_Serverity!$D$14</c:f>
              <c:strCache>
                <c:ptCount val="1"/>
                <c:pt idx="0">
                  <c:v>Rural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Sum_of_Location_Serverity!$A$15:$A$17</c:f>
              <c:strCache>
                <c:ptCount val="3"/>
                <c:pt idx="0">
                  <c:v>Fatal</c:v>
                </c:pt>
                <c:pt idx="1">
                  <c:v>Serious</c:v>
                </c:pt>
                <c:pt idx="2">
                  <c:v>Slight</c:v>
                </c:pt>
              </c:strCache>
            </c:strRef>
          </c:cat>
          <c:val>
            <c:numRef>
              <c:f>Sum_of_Location_Serverity!$D$15:$D$17</c:f>
              <c:numCache>
                <c:formatCode>_(* #,##0_);_(* \(#,##0\);_(* "-"??_);_(@_)</c:formatCode>
                <c:ptCount val="3"/>
                <c:pt idx="0">
                  <c:v>4816</c:v>
                </c:pt>
                <c:pt idx="1">
                  <c:v>28879</c:v>
                </c:pt>
                <c:pt idx="2">
                  <c:v>128323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4A-6D45-A4C2-25168B100BC9}"/>
            </c:ext>
          </c:extLst>
        </c:ser>
        <c:ser>
          <c:idx val="1"/>
          <c:order val="1"/>
          <c:tx>
            <c:strRef>
              <c:f>Sum_of_Location_Serverity!$B$14</c:f>
              <c:strCache>
                <c:ptCount val="1"/>
                <c:pt idx="0">
                  <c:v>Urban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Sum_of_Location_Serverity!$A$15:$A$17</c:f>
              <c:strCache>
                <c:ptCount val="3"/>
                <c:pt idx="0">
                  <c:v>Fatal</c:v>
                </c:pt>
                <c:pt idx="1">
                  <c:v>Serious</c:v>
                </c:pt>
                <c:pt idx="2">
                  <c:v>Slight</c:v>
                </c:pt>
              </c:strCache>
            </c:strRef>
          </c:cat>
          <c:val>
            <c:numRef>
              <c:f>Sum_of_Location_Serverity!$B$15:$B$17</c:f>
              <c:numCache>
                <c:formatCode>_(* #,##0_);_(* \(#,##0\);_(* "-"??_);_(@_)</c:formatCode>
                <c:ptCount val="3"/>
                <c:pt idx="0">
                  <c:v>2319</c:v>
                </c:pt>
                <c:pt idx="1">
                  <c:v>30434</c:v>
                </c:pt>
                <c:pt idx="2">
                  <c:v>223111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24A-6D45-A4C2-25168B100B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19748879"/>
        <c:axId val="819110831"/>
      </c:barChart>
      <c:catAx>
        <c:axId val="8197488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819110831"/>
        <c:crosses val="autoZero"/>
        <c:auto val="1"/>
        <c:lblAlgn val="ctr"/>
        <c:lblOffset val="100"/>
        <c:noMultiLvlLbl val="0"/>
      </c:catAx>
      <c:valAx>
        <c:axId val="8191108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8197488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'%_of_Caualties_by_road_type'!$E$12</c:f>
              <c:strCache>
                <c:ptCount val="1"/>
                <c:pt idx="0">
                  <c:v>Sum of Number_of_Casualties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9AC3-7846-B0C9-3952418B27E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9AC3-7846-B0C9-3952418B27E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9AC3-7846-B0C9-3952418B27E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9AC3-7846-B0C9-3952418B27E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9AC3-7846-B0C9-3952418B27EE}"/>
              </c:ext>
            </c:extLst>
          </c:dPt>
          <c:dLbls>
            <c:dLbl>
              <c:idx val="2"/>
              <c:layout>
                <c:manualLayout>
                  <c:x val="1.6666666666666666E-2"/>
                  <c:y val="1.3888888888888805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AC3-7846-B0C9-3952418B27EE}"/>
                </c:ext>
              </c:extLst>
            </c:dLbl>
            <c:spPr>
              <a:no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'%_of_Caualties_by_road_type'!$D$13:$D$17</c:f>
              <c:strCache>
                <c:ptCount val="5"/>
                <c:pt idx="0">
                  <c:v>Dual carriageway</c:v>
                </c:pt>
                <c:pt idx="1">
                  <c:v>One way street</c:v>
                </c:pt>
                <c:pt idx="2">
                  <c:v>Roundabout</c:v>
                </c:pt>
                <c:pt idx="3">
                  <c:v>Single carriageway</c:v>
                </c:pt>
                <c:pt idx="4">
                  <c:v>Slip road</c:v>
                </c:pt>
              </c:strCache>
            </c:strRef>
          </c:cat>
          <c:val>
            <c:numRef>
              <c:f>'%_of_Caualties_by_road_type'!$E$13:$E$17</c:f>
              <c:numCache>
                <c:formatCode>0%</c:formatCode>
                <c:ptCount val="5"/>
                <c:pt idx="0">
                  <c:v>0.16197874040997221</c:v>
                </c:pt>
                <c:pt idx="1">
                  <c:v>1.7794497011117971E-2</c:v>
                </c:pt>
                <c:pt idx="2">
                  <c:v>6.4549322536026923E-2</c:v>
                </c:pt>
                <c:pt idx="3">
                  <c:v>0.74441588773864398</c:v>
                </c:pt>
                <c:pt idx="4">
                  <c:v>1.1261552304238996E-2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AC3-7846-B0C9-3952418B27EE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6183939323760996"/>
          <c:y val="0.26326350485259109"/>
          <c:w val="0.17492048788019143"/>
          <c:h val="0.5570825856070317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'%_of_Casuality_by_Road_Serverit'!$D$10</c:f>
              <c:strCache>
                <c:ptCount val="1"/>
                <c:pt idx="0">
                  <c:v>%_Sum_of_Casuality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619-C441-893F-DB5BAF44DD2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619-C441-893F-DB5BAF44DD29}"/>
              </c:ext>
            </c:extLst>
          </c:dPt>
          <c:dPt>
            <c:idx val="2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F619-C441-893F-DB5BAF44DD29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'%_of_Casuality_by_Road_Serverit'!$C$11:$C$13</c:f>
              <c:strCache>
                <c:ptCount val="3"/>
                <c:pt idx="0">
                  <c:v>Fatal</c:v>
                </c:pt>
                <c:pt idx="1">
                  <c:v>Serious</c:v>
                </c:pt>
                <c:pt idx="2">
                  <c:v>Slight</c:v>
                </c:pt>
              </c:strCache>
            </c:strRef>
          </c:cat>
          <c:val>
            <c:numRef>
              <c:f>'%_of_Casuality_by_Road_Serverit'!$D$11:$D$13</c:f>
              <c:numCache>
                <c:formatCode>0%</c:formatCode>
                <c:ptCount val="3"/>
                <c:pt idx="0">
                  <c:v>1.7074197979333881E-2</c:v>
                </c:pt>
                <c:pt idx="1">
                  <c:v>0.14193719758209256</c:v>
                </c:pt>
                <c:pt idx="2">
                  <c:v>0.84098860443857359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619-C441-893F-DB5BAF44DD29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Sum_Causalties_by_Road_Surface!$D$4:$D$10</cx:f>
        <cx:lvl ptCount="7">
          <cx:pt idx="0">Dry</cx:pt>
          <cx:pt idx="1">Flood</cx:pt>
          <cx:pt idx="2">Flood over 3cm. deep</cx:pt>
          <cx:pt idx="3">Frost or ice</cx:pt>
          <cx:pt idx="4">Snow</cx:pt>
          <cx:pt idx="5">Wet</cx:pt>
          <cx:pt idx="6">Wet or damp</cx:pt>
        </cx:lvl>
      </cx:strDim>
      <cx:numDim type="size">
        <cx:f>Sum_Causalties_by_Road_Surface!$E$4:$E$10</cx:f>
        <cx:lvl ptCount="7" formatCode="_(* #,##0_);_(* \(#,##0\);_(* &quot;-&quot;??_);_(@_)">
          <cx:pt idx="0">278468</cx:pt>
          <cx:pt idx="1">39</cx:pt>
          <cx:pt idx="2">564</cx:pt>
          <cx:pt idx="3">16208</cx:pt>
          <cx:pt idx="4">6497</cx:pt>
          <cx:pt idx="5">392</cx:pt>
          <cx:pt idx="6">115714</cx:pt>
        </cx:lvl>
      </cx:numDim>
    </cx:data>
  </cx:chartData>
  <cx:chart>
    <cx:plotArea>
      <cx:plotAreaRegion>
        <cx:series layoutId="treemap" uniqueId="{0E674DC8-46B6-D544-BEC5-A1E3DF1A486D}">
          <cx:tx>
            <cx:txData>
              <cx:f>Sum_Causalties_by_Road_Surface!$E$3</cx:f>
              <cx:v>Sum of Number_of_Casualties</cx:v>
            </cx:txData>
          </cx:tx>
          <cx:dataLabels pos="inEnd">
            <cx:visibility seriesName="0" categoryName="1" value="0"/>
          </cx:dataLabels>
          <cx:dataId val="0"/>
          <cx:layoutPr>
            <cx:parentLabelLayout val="overlapping"/>
          </cx:layoutPr>
        </cx:series>
      </cx:plotAreaRegion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1000" b="1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defRPr>
          </a:pPr>
          <a:endParaRPr lang="en-US" sz="1000" b="1" i="0" u="none" strike="noStrike" baseline="0">
            <a:solidFill>
              <a:prstClr val="black">
                <a:lumMod val="65000"/>
                <a:lumOff val="35000"/>
              </a:prst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7CABF-89A1-A349-8981-224BEF6787CF}" type="datetimeFigureOut">
              <a:rPr lang="en-US" smtClean="0"/>
              <a:t>7/9/23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A089C-742F-CB4F-B538-0FEF3ADCC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09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3A089C-742F-CB4F-B538-0FEF3ADCCF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881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0175E-B9F1-E664-DB79-7F7650AACE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DCC48D-C305-A87B-39BE-380DD903B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CFC30-77A3-4DDB-3ED1-D111AF9ED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BA77C-F925-CF49-A2EC-3CC5D487BD82}" type="datetimeFigureOut">
              <a:rPr lang="en-US" smtClean="0"/>
              <a:t>7/9/23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C6F09-C4B6-B76B-9715-636C732B5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46BE5-81EE-8184-6CC3-B3684181A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3B33A-A3AB-9244-8B33-3D58B5D2A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41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E8C13-F2B0-7F32-9BA2-FB8194F8B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0D9164-4A9C-739A-015D-8859DFEA0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3EEB8-0BE3-D23E-1910-2757B792B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BA77C-F925-CF49-A2EC-3CC5D487BD82}" type="datetimeFigureOut">
              <a:rPr lang="en-US" smtClean="0"/>
              <a:t>7/9/23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4956F-029D-5C40-DD7C-4690BE232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DA6FA-12E2-7FE0-FCC1-665198688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3B33A-A3AB-9244-8B33-3D58B5D2A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64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AAB6D1-BABD-FD78-588C-B071EBCF31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86ED21-8F6D-7749-CF6B-5E06B98A8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00C43-E447-D41C-F065-8508F16FC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BA77C-F925-CF49-A2EC-3CC5D487BD82}" type="datetimeFigureOut">
              <a:rPr lang="en-US" smtClean="0"/>
              <a:t>7/9/23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904BF-471C-0AFE-E40D-E57A59957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A6E01-B123-8F77-8F4C-5CD3C7E7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3B33A-A3AB-9244-8B33-3D58B5D2A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63D8C-FEEE-601A-E19F-6AE7A3AD8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FEF87-A601-A206-C96F-175D64681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50703-D67B-789C-02D0-863A44EAC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BA77C-F925-CF49-A2EC-3CC5D487BD82}" type="datetimeFigureOut">
              <a:rPr lang="en-US" smtClean="0"/>
              <a:t>7/9/23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BA9C7-3774-778B-9A7F-957F50833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6A025-5651-416A-45A7-84BA86899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3B33A-A3AB-9244-8B33-3D58B5D2A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45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D7FA9-1E04-7B9E-D7B6-ADBEC8986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5A7C2D-043A-0248-C136-F7C812A6F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1DF44-2629-9258-3DC8-413733BBD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BA77C-F925-CF49-A2EC-3CC5D487BD82}" type="datetimeFigureOut">
              <a:rPr lang="en-US" smtClean="0"/>
              <a:t>7/9/23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F06B3-5DD9-C303-518A-49AEA814E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8F7B7-D71B-0B1C-74D1-CC53FCE26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3B33A-A3AB-9244-8B33-3D58B5D2A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5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5EB61-C2F4-15AD-CD9E-7C5C9B417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B64DC-DF66-2865-CDA2-8FA9B580BE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9ABAAB-0E2C-FB22-FBF2-A55CEE3E78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B07349-C1A0-4AE8-F94A-F33A61246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BA77C-F925-CF49-A2EC-3CC5D487BD82}" type="datetimeFigureOut">
              <a:rPr lang="en-US" smtClean="0"/>
              <a:t>7/9/23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5E2EC-B9A1-28C1-3FC1-1BEE80009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34E438-E1D2-534C-D789-F33732E98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3B33A-A3AB-9244-8B33-3D58B5D2A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75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1095D-B0EB-1051-6AA2-979659D2A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2CDEB-BA5E-B446-84D3-00E8E25AF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AC151E-2ED7-A8D1-36BB-A22973A23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9BFB23-F960-6EE4-55D2-38395F81F5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984A5E-14DF-1335-65CF-AA13051716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A5A8DF-8D6D-03B5-DCD9-0FC062FD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BA77C-F925-CF49-A2EC-3CC5D487BD82}" type="datetimeFigureOut">
              <a:rPr lang="en-US" smtClean="0"/>
              <a:t>7/9/23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8BE7A5-EB83-720E-6B82-89EF81FF0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E5E9E1-ABE1-9A29-6DDF-4E8CB7E1E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3B33A-A3AB-9244-8B33-3D58B5D2A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066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09537-C4B1-F75B-F742-125736359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C4C775-435A-0231-152C-A0088FC13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BA77C-F925-CF49-A2EC-3CC5D487BD82}" type="datetimeFigureOut">
              <a:rPr lang="en-US" smtClean="0"/>
              <a:t>7/9/23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B00B5A-339B-EAA7-292D-905B270E3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0392FD-5050-90E4-4947-61E05DDFE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3B33A-A3AB-9244-8B33-3D58B5D2A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48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445F40-F080-636B-0E73-222E4E2A9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BA77C-F925-CF49-A2EC-3CC5D487BD82}" type="datetimeFigureOut">
              <a:rPr lang="en-US" smtClean="0"/>
              <a:t>7/9/23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09251E-6414-057F-7615-26D383C7F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62F51B-943F-3065-C179-CC7991A5F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3B33A-A3AB-9244-8B33-3D58B5D2A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11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5F6AD-F40A-88EF-DBAF-B0F66ED70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82FEA-7C73-7E6D-1565-24CC834C6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CD85F-7A62-A8A0-356D-C51C76F02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BECC4-4695-83EF-5746-D07B95DFB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BA77C-F925-CF49-A2EC-3CC5D487BD82}" type="datetimeFigureOut">
              <a:rPr lang="en-US" smtClean="0"/>
              <a:t>7/9/23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1862E9-7C9A-EED8-D42E-3756998A6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BB228-9F94-3B4C-1F8E-F24C82217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3B33A-A3AB-9244-8B33-3D58B5D2A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269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73013-7BF3-7268-C641-A22F695AC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75C2B7-CB48-F29E-3D43-303DCEB93F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0B74F6-BE25-82E3-F26F-7B330A972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CC469-3A6F-9E4D-D90D-F6B9F692B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BA77C-F925-CF49-A2EC-3CC5D487BD82}" type="datetimeFigureOut">
              <a:rPr lang="en-US" smtClean="0"/>
              <a:t>7/9/23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358F80-4BBB-4602-A5D1-201C2332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0A5ED0-2CD9-B948-F51C-0D9727956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3B33A-A3AB-9244-8B33-3D58B5D2A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077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9BBAD0-EADC-FCED-5ADA-FE89348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45E24-FFB1-9DB3-D358-5BA7DA274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86762-A4CE-793C-79FB-E7965A203B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BA77C-F925-CF49-A2EC-3CC5D487BD82}" type="datetimeFigureOut">
              <a:rPr lang="en-US" smtClean="0"/>
              <a:t>7/9/23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3C2A3-C49E-16E1-7C47-F9FC5A50E7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A7ECD-B090-0425-17B0-D1AD14CB44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3B33A-A3AB-9244-8B33-3D58B5D2A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900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80EB-E3D0-F064-8A7C-2AD6A6224F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9816" y="1600199"/>
            <a:ext cx="9358184" cy="145191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Road Accident in Rural and Urban Area from 2021-2022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61BBAC-9772-3689-12DA-616D326A0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7730"/>
            <a:ext cx="9144000" cy="753762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Evelyn A. Imaezue</a:t>
            </a:r>
          </a:p>
        </p:txBody>
      </p:sp>
    </p:spTree>
    <p:extLst>
      <p:ext uri="{BB962C8B-B14F-4D97-AF65-F5344CB8AC3E}">
        <p14:creationId xmlns:p14="http://schemas.microsoft.com/office/powerpoint/2010/main" val="1963756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4DFF0-6D9F-1471-4014-289260D28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928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Monthly Sum of Casualties in 2021 &amp; 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8A588-F782-3DFB-E30A-CEA2A82795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3350" y="2129140"/>
            <a:ext cx="5016845" cy="45243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road casualties occurred in November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BB8684F-7565-DE9F-2430-CF15CCCE022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20134297"/>
              </p:ext>
            </p:extLst>
          </p:nvPr>
        </p:nvGraphicFramePr>
        <p:xfrm>
          <a:off x="638174" y="1764810"/>
          <a:ext cx="6195112" cy="46974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88352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370A6-E9F7-A365-C887-6AF11F411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Monthly Distribution of Damaged Vehicles following Road Accidents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C9144-1BF6-E4C8-D32D-BA68962ECD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57107" y="2455822"/>
            <a:ext cx="5181600" cy="34507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vehicles damaged following road accidents occurred in November as well</a:t>
            </a:r>
          </a:p>
          <a:p>
            <a:pPr marL="0" indent="0">
              <a:buNone/>
            </a:pPr>
            <a:endParaRPr lang="en-US" sz="2200" dirty="0"/>
          </a:p>
        </p:txBody>
      </p:sp>
      <p:graphicFrame>
        <p:nvGraphicFramePr>
          <p:cNvPr id="6" name="Content Placeholder 7">
            <a:extLst>
              <a:ext uri="{FF2B5EF4-FFF2-40B4-BE49-F238E27FC236}">
                <a16:creationId xmlns:a16="http://schemas.microsoft.com/office/drawing/2014/main" id="{CE339C19-EEBC-F844-B145-017BF39C552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06001268"/>
              </p:ext>
            </p:extLst>
          </p:nvPr>
        </p:nvGraphicFramePr>
        <p:xfrm>
          <a:off x="957630" y="1690688"/>
          <a:ext cx="5888013" cy="4486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43907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7D016-C201-27E8-A655-BD5DA7B40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812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of Casualties by Road Surface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9499EC-4276-9AAB-4CE6-D40A7AF60F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0930" y="2146902"/>
            <a:ext cx="4532869" cy="18566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least road casualties occurred on flooded road surface.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BDA855BE-BF51-C23C-1A87-A2718E6EDC06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2124769558"/>
                  </p:ext>
                </p:extLst>
              </p:nvPr>
            </p:nvGraphicFramePr>
            <p:xfrm>
              <a:off x="838200" y="2146902"/>
              <a:ext cx="5797378" cy="435133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Content Placeholder 4">
                <a:extLst>
                  <a:ext uri="{FF2B5EF4-FFF2-40B4-BE49-F238E27FC236}">
                    <a16:creationId xmlns:a16="http://schemas.microsoft.com/office/drawing/2014/main" id="{BDA855BE-BF51-C23C-1A87-A2718E6EDC0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2146902"/>
                <a:ext cx="5797378" cy="43513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1728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826C5-CB88-DEB9-1AB7-55532F5A9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of Vehicles affected and sum of Casualties by Light Condition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8A2740-E824-58C1-1A7C-E388D6688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0" y="1690688"/>
            <a:ext cx="51816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There are higher number of affected vehicles than casualties.</a:t>
            </a:r>
          </a:p>
          <a:p>
            <a:r>
              <a:rPr lang="en-US" sz="2000" dirty="0"/>
              <a:t>“Daylight” has the highest number of affected Vehicles and total casualties.</a:t>
            </a:r>
          </a:p>
          <a:p>
            <a:r>
              <a:rPr lang="en-US" sz="2000" dirty="0"/>
              <a:t>Darkness lighting unknown has the least f casualties and affected vehicles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F36B32-1B6D-D1FF-84DD-0C387E23B82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95045702"/>
              </p:ext>
            </p:extLst>
          </p:nvPr>
        </p:nvGraphicFramePr>
        <p:xfrm>
          <a:off x="914400" y="1690688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80475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CB4F4-45B9-F9DD-69F6-33D4C1F22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of Severity by Location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90648D-96F9-330C-CCA5-AF5713F2E8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data, urban areas have more casualties than rural areas and slight accident occurred most in both locations. 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A5C8999-65AB-B1FA-6052-A4F8DBBC48F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55957595"/>
              </p:ext>
            </p:extLst>
          </p:nvPr>
        </p:nvGraphicFramePr>
        <p:xfrm>
          <a:off x="838200" y="1940011"/>
          <a:ext cx="5181600" cy="42369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57898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EEA00-CBEA-6E8E-D0BC-C279ADE4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Percentage of Casualty by Road Type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B01CB6-F4E6-C2C0-5716-2F0A891DB87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Single carriage-way has the highest % of casualty accident than dual carriage ways which have the least.</a:t>
            </a:r>
          </a:p>
          <a:p>
            <a:r>
              <a:rPr lang="en-US" sz="2200" dirty="0"/>
              <a:t>Dual carriage-way has the least casualties  by road type.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4B89955-70D9-D7C2-9637-002753C7C54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99228435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69648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E45F4-00DA-8E68-5E53-ABC87C9A8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Percentage of Casualty by Road Severity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4ADB11-C3FB-B9D9-2C88-C586546414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Most casualties occurred in slight accident.</a:t>
            </a:r>
          </a:p>
          <a:p>
            <a:r>
              <a:rPr lang="en-US" dirty="0"/>
              <a:t>Least casualties occurred in fatal accident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D9F1ADE-987B-2FBB-D648-E9103AA99A01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4413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13894</TotalTime>
  <Words>191</Words>
  <Application>Microsoft Macintosh PowerPoint</Application>
  <PresentationFormat>Widescreen</PresentationFormat>
  <Paragraphs>23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Analysis of Road Accident in Rural and Urban Area from 2021-2022</vt:lpstr>
      <vt:lpstr>Monthly Sum of Casualties in 2021 &amp; 2022</vt:lpstr>
      <vt:lpstr>Monthly Distribution of Damaged Vehicles following Road Accidents</vt:lpstr>
      <vt:lpstr>Sum of Casualties by Road Surface</vt:lpstr>
      <vt:lpstr>Sum of Vehicles affected and sum of Casualties by Light Condition</vt:lpstr>
      <vt:lpstr>Sum of Severity by Location</vt:lpstr>
      <vt:lpstr>Percentage of Casualty by Road Type</vt:lpstr>
      <vt:lpstr>Percentage of Casualty by Road Severity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Gerald Imaezue</dc:creator>
  <cp:lastModifiedBy>Gerald Imaezue</cp:lastModifiedBy>
  <cp:revision>21</cp:revision>
  <dcterms:created xsi:type="dcterms:W3CDTF">2023-06-28T11:59:55Z</dcterms:created>
  <dcterms:modified xsi:type="dcterms:W3CDTF">2023-07-10T10:38:59Z</dcterms:modified>
</cp:coreProperties>
</file>