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4" r:id="rId6"/>
    <p:sldId id="265" r:id="rId7"/>
    <p:sldId id="260" r:id="rId8"/>
    <p:sldId id="261" r:id="rId9"/>
    <p:sldId id="262" r:id="rId10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5"/>
  </p:normalViewPr>
  <p:slideViewPr>
    <p:cSldViewPr snapToGrid="0">
      <p:cViewPr varScale="1">
        <p:scale>
          <a:sx n="143" d="100"/>
          <a:sy n="143" d="100"/>
        </p:scale>
        <p:origin x="760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2825767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dirty="0"/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6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US" dirty="0"/>
              <a:t>Nneamaka Uzoegwu</a:t>
            </a:r>
            <a:endParaRPr dirty="0"/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2639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sz="2000" dirty="0"/>
              <a:t>Introduction</a:t>
            </a:r>
            <a:endParaRPr lang="en-US" sz="2000" dirty="0"/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endParaRPr sz="2000" dirty="0"/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sz="2000" dirty="0"/>
              <a:t>Data Exploration</a:t>
            </a:r>
            <a:endParaRPr lang="en-US" sz="2000" dirty="0"/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endParaRPr sz="2000" dirty="0"/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sz="2000" dirty="0"/>
              <a:t>Model Development</a:t>
            </a:r>
            <a:endParaRPr lang="en-US" sz="2000" dirty="0"/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endParaRPr sz="2000" dirty="0"/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sz="2000" dirty="0"/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DE6126-AB6D-DD4F-7CE9-DDB936CE0FC4}"/>
              </a:ext>
            </a:extLst>
          </p:cNvPr>
          <p:cNvSpPr txBox="1"/>
          <p:nvPr/>
        </p:nvSpPr>
        <p:spPr>
          <a:xfrm>
            <a:off x="3424518" y="2850776"/>
            <a:ext cx="92396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NG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NG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89200" y="949211"/>
            <a:ext cx="8565600" cy="4500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600" dirty="0">
                <a:cs typeface="+mn-cs"/>
              </a:rPr>
              <a:t>POTENTIAL CUSTOMERS</a:t>
            </a:r>
            <a:endParaRPr sz="1600" dirty="0">
              <a:cs typeface="+mn-cs"/>
            </a:endParaRPr>
          </a:p>
        </p:txBody>
      </p:sp>
      <p:sp>
        <p:nvSpPr>
          <p:cNvPr id="124" name="Shape 73"/>
          <p:cNvSpPr/>
          <p:nvPr/>
        </p:nvSpPr>
        <p:spPr>
          <a:xfrm>
            <a:off x="205025" y="1663749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50529D-69A4-AB56-A1F4-A963894F822B}"/>
              </a:ext>
            </a:extLst>
          </p:cNvPr>
          <p:cNvSpPr txBox="1"/>
          <p:nvPr/>
        </p:nvSpPr>
        <p:spPr>
          <a:xfrm>
            <a:off x="396940" y="1399238"/>
            <a:ext cx="6246260" cy="7386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lvl="2"/>
            <a:r>
              <a:rPr kumimoji="0" lang="en-NG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Objective</a:t>
            </a:r>
            <a:r>
              <a:rPr kumimoji="0" lang="en-NG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: </a:t>
            </a:r>
          </a:p>
          <a:p>
            <a:pPr lvl="2"/>
            <a:r>
              <a:rPr kumimoji="0" lang="en-NG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To </a:t>
            </a:r>
            <a:r>
              <a:rPr kumimoji="0" lang="en-GB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I</a:t>
            </a:r>
            <a:r>
              <a:rPr kumimoji="0" lang="en-NG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dentify High value customers for targeted marketing </a:t>
            </a:r>
            <a:r>
              <a:rPr kumimoji="0" lang="en-GB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by understanding customer trends and behaviours from the existing dataset.</a:t>
            </a:r>
            <a:endParaRPr kumimoji="0" lang="en-NG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C7CFA6-0E99-6FAC-307F-7E8E64A6A78A}"/>
              </a:ext>
            </a:extLst>
          </p:cNvPr>
          <p:cNvSpPr txBox="1"/>
          <p:nvPr/>
        </p:nvSpPr>
        <p:spPr>
          <a:xfrm>
            <a:off x="887505" y="2263975"/>
            <a:ext cx="2055972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P</a:t>
            </a:r>
            <a:r>
              <a:rPr kumimoji="0" lang="en-NG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roblem Outline: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C43B46-770B-AF2E-F16E-6E4A0DBFC3E1}"/>
              </a:ext>
            </a:extLst>
          </p:cNvPr>
          <p:cNvSpPr txBox="1"/>
          <p:nvPr/>
        </p:nvSpPr>
        <p:spPr>
          <a:xfrm>
            <a:off x="5683624" y="2323370"/>
            <a:ext cx="2055972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NG" b="1" dirty="0"/>
              <a:t>Customer Analysis</a:t>
            </a:r>
            <a:r>
              <a:rPr kumimoji="0" lang="en-NG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90A1B2-3B05-3DC2-90CB-9B9C85229708}"/>
              </a:ext>
            </a:extLst>
          </p:cNvPr>
          <p:cNvSpPr txBox="1"/>
          <p:nvPr/>
        </p:nvSpPr>
        <p:spPr>
          <a:xfrm>
            <a:off x="4940260" y="2684621"/>
            <a:ext cx="3997551" cy="19913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cs typeface="Times New Roman" panose="02020603050405020304" pitchFamily="18" charset="0"/>
              </a:rPr>
              <a:t>Age distributions by wealth segment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cs typeface="Times New Roman" panose="02020603050405020304" pitchFamily="18" charset="0"/>
              </a:rPr>
              <a:t>Percentage Number of bike purchases in 3 years by Gender.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cs typeface="Times New Roman" panose="02020603050405020304" pitchFamily="18" charset="0"/>
              </a:rPr>
              <a:t>Job industry category.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cs typeface="Times New Roman" panose="02020603050405020304" pitchFamily="18" charset="0"/>
              </a:rPr>
              <a:t>Percentage of Car Ownership in each state 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cs typeface="Times New Roman" panose="02020603050405020304" pitchFamily="18" charset="0"/>
              </a:rPr>
              <a:t>Profit generate in each state.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70B1A4-5E28-278B-1A85-BD24D24C7736}"/>
              </a:ext>
            </a:extLst>
          </p:cNvPr>
          <p:cNvSpPr txBox="1"/>
          <p:nvPr/>
        </p:nvSpPr>
        <p:spPr>
          <a:xfrm>
            <a:off x="490274" y="2603699"/>
            <a:ext cx="3997551" cy="20313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lang="en-GB" dirty="0"/>
              <a:t>T</a:t>
            </a:r>
            <a:r>
              <a:rPr kumimoji="0" lang="en-GB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o analyse a list of 1000 potential customers without transaction history.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</a:pPr>
            <a:endParaRPr kumimoji="0" lang="en-GB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GB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Utilizing existing Customer Demographics, Customer Address, and Transactions datasets.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</a:pPr>
            <a:endParaRPr kumimoji="0" lang="en-GB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GB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Challenge: Identify the highest-value customers among the 1000 new prospects.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020E1C4-F097-D0C1-4DA4-DD612674C05F}"/>
              </a:ext>
            </a:extLst>
          </p:cNvPr>
          <p:cNvSpPr/>
          <p:nvPr/>
        </p:nvSpPr>
        <p:spPr>
          <a:xfrm>
            <a:off x="5113757" y="852149"/>
            <a:ext cx="3904737" cy="421291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bg1">
                <a:lumMod val="50000"/>
              </a:schemeClr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NG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pic>
        <p:nvPicPr>
          <p:cNvPr id="5" name="Picture 4" descr="A graph of a number of people&#10;&#10;Description automatically generated">
            <a:extLst>
              <a:ext uri="{FF2B5EF4-FFF2-40B4-BE49-F238E27FC236}">
                <a16:creationId xmlns:a16="http://schemas.microsoft.com/office/drawing/2014/main" id="{152737A6-C339-5DB0-2146-17A75CC733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743" y="892364"/>
            <a:ext cx="3779232" cy="4132479"/>
          </a:xfrm>
          <a:prstGeom prst="rect">
            <a:avLst/>
          </a:prstGeom>
        </p:spPr>
      </p:pic>
      <p:sp>
        <p:nvSpPr>
          <p:cNvPr id="130" name="Shape 79"/>
          <p:cNvSpPr/>
          <p:nvPr/>
        </p:nvSpPr>
        <p:spPr>
          <a:xfrm>
            <a:off x="-15801" y="-48617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15801" y="-28067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2FA6B9-97E3-9E09-091B-9EEE95EB9248}"/>
              </a:ext>
            </a:extLst>
          </p:cNvPr>
          <p:cNvSpPr txBox="1"/>
          <p:nvPr/>
        </p:nvSpPr>
        <p:spPr>
          <a:xfrm>
            <a:off x="245581" y="1201271"/>
            <a:ext cx="4598894" cy="35394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Mass customers within the 45 – 49 age group generated the highest overall profit.</a:t>
            </a:r>
          </a:p>
          <a:p>
            <a:r>
              <a:rPr lang="en-GB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Mass Customer segment consistently demonstrates higher profitability compared to other wealth segments across various age groups.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45 – 49 age group consistently generates higher profit compared to other age groups, followed by the 40 – 46 age group.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Customers aged between 75 - 94 across all wealth segments generate the lowest profit.</a:t>
            </a:r>
          </a:p>
          <a:p>
            <a:endParaRPr lang="en-GB" dirty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663387" y="1083299"/>
            <a:ext cx="4837389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2164724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C86943-9A2F-6550-C6F8-013F391F613A}"/>
              </a:ext>
            </a:extLst>
          </p:cNvPr>
          <p:cNvSpPr/>
          <p:nvPr/>
        </p:nvSpPr>
        <p:spPr>
          <a:xfrm>
            <a:off x="5113757" y="852149"/>
            <a:ext cx="3904737" cy="421291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bg1">
                <a:lumMod val="50000"/>
              </a:schemeClr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NG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CB2DBB-1F3D-9490-8E04-AF53A287D388}"/>
              </a:ext>
            </a:extLst>
          </p:cNvPr>
          <p:cNvSpPr txBox="1"/>
          <p:nvPr/>
        </p:nvSpPr>
        <p:spPr>
          <a:xfrm>
            <a:off x="205025" y="1231735"/>
            <a:ext cx="4366976" cy="28930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GB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Females account for 51.3% of the total bike-related purchases in the past 3 years, indicating their significant contribution to this category.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NG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NG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dirty="0"/>
              <a:t>T</a:t>
            </a:r>
            <a:r>
              <a:rPr lang="en-NG" dirty="0"/>
              <a:t>he top 3 job industries that generated the highest profit are Manufacturing Industry with 23.7% , Financial services Industry with 23.5% &amp; Health Industry with 18.2%.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NG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NG" dirty="0"/>
          </a:p>
          <a:p>
            <a:pPr marL="285750" lvl="8" indent="-285750">
              <a:buFont typeface="Arial" panose="020B0604020202020204" pitchFamily="34" charset="0"/>
              <a:buChar char="•"/>
            </a:pPr>
            <a:r>
              <a:rPr kumimoji="0" lang="en-GB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The Telecommunications industry generated the least profit, contributing only 2% to the total profit.</a:t>
            </a:r>
            <a:endParaRPr kumimoji="0" lang="en-NG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pic>
        <p:nvPicPr>
          <p:cNvPr id="20" name="Picture 19" descr="A graph of sales and sales&#10;&#10;Description automatically generated">
            <a:extLst>
              <a:ext uri="{FF2B5EF4-FFF2-40B4-BE49-F238E27FC236}">
                <a16:creationId xmlns:a16="http://schemas.microsoft.com/office/drawing/2014/main" id="{5A276D3B-BB59-7A8B-BA87-7CBF180B2F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0564" y="895668"/>
            <a:ext cx="3748411" cy="4125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70351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81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4159A7-C474-AFB1-1911-CBD0B352B1C6}"/>
              </a:ext>
            </a:extLst>
          </p:cNvPr>
          <p:cNvSpPr/>
          <p:nvPr/>
        </p:nvSpPr>
        <p:spPr>
          <a:xfrm>
            <a:off x="5113757" y="852149"/>
            <a:ext cx="3904737" cy="421291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bg1">
                <a:lumMod val="50000"/>
              </a:schemeClr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NG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3" name="Shape 82"/>
          <p:cNvSpPr/>
          <p:nvPr/>
        </p:nvSpPr>
        <p:spPr>
          <a:xfrm>
            <a:off x="205025" y="2164724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043134-56A1-D49B-DF84-DD1D205D56FD}"/>
              </a:ext>
            </a:extLst>
          </p:cNvPr>
          <p:cNvSpPr txBox="1"/>
          <p:nvPr/>
        </p:nvSpPr>
        <p:spPr>
          <a:xfrm>
            <a:off x="205025" y="1231735"/>
            <a:ext cx="4134600" cy="332398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dirty="0"/>
              <a:t>52.6% of customers who do not own a car are located in New South Wales, indicating a higher potential for bike-related purchases in this region.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NG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GB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New South Wales generated the highest profit, accounting for 53.1% of the total profit generated.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GB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GB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Victoria contributed to 25.5% of the total profit, making it the second most profitable region.</a:t>
            </a:r>
            <a:endParaRPr kumimoji="0" lang="en-NG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NG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GB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Customers residing in New South Wales have shown higher profitability compared to other regions.</a:t>
            </a:r>
            <a:endParaRPr kumimoji="0" lang="en-NG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pic>
        <p:nvPicPr>
          <p:cNvPr id="12" name="Picture 11" descr="A graph of blue squares&#10;&#10;Description automatically generated">
            <a:extLst>
              <a:ext uri="{FF2B5EF4-FFF2-40B4-BE49-F238E27FC236}">
                <a16:creationId xmlns:a16="http://schemas.microsoft.com/office/drawing/2014/main" id="{ED02A773-1FAC-D05B-C3F6-0B87A32848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7678" y="884395"/>
            <a:ext cx="3836893" cy="414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34856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787D17-665E-01B0-DC02-4F51235BF56A}"/>
              </a:ext>
            </a:extLst>
          </p:cNvPr>
          <p:cNvSpPr txBox="1"/>
          <p:nvPr/>
        </p:nvSpPr>
        <p:spPr>
          <a:xfrm>
            <a:off x="475129" y="1022129"/>
            <a:ext cx="3748781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NG" sz="1600" b="1" dirty="0"/>
              <a:t>CUSTOMER SEGMENTATION MODEL</a:t>
            </a:r>
            <a:endParaRPr kumimoji="0" lang="en-NG" sz="16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30B468-8B2C-A316-EED3-9A42A05DAFF1}"/>
              </a:ext>
            </a:extLst>
          </p:cNvPr>
          <p:cNvSpPr txBox="1"/>
          <p:nvPr/>
        </p:nvSpPr>
        <p:spPr>
          <a:xfrm>
            <a:off x="475129" y="1599626"/>
            <a:ext cx="8112155" cy="246221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NG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Key Segments of High Value Customers to be Targeted are: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NG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NG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Age Group:                   Customers aged  between 40 – 49. 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NG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NG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Customer Segment:     Mass customer group.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NG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NG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Geographic Location:   Customers residing in New South wales.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NG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NG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Job Industry:                 Customers in the Manufacturing, Fiancial Services and Health Industries.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NG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NG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Gender:	      Both Male &amp; Female.</a:t>
            </a:r>
            <a:endParaRPr lang="en-GB" b="0" i="0" dirty="0">
              <a:solidFill>
                <a:srgbClr val="D1D5DB"/>
              </a:solidFill>
              <a:effectLst/>
              <a:latin typeface="Söhne"/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205025" y="2164724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300" y="-5017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       Note: </a:t>
            </a:r>
            <a:r>
              <a:rPr b="0" dirty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11" name="Picture 10" descr="A table of customer service&#10;&#10;Description automatically generated">
            <a:extLst>
              <a:ext uri="{FF2B5EF4-FFF2-40B4-BE49-F238E27FC236}">
                <a16:creationId xmlns:a16="http://schemas.microsoft.com/office/drawing/2014/main" id="{79680505-2FAC-729A-CCA5-3F217F9D13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71" y="834983"/>
            <a:ext cx="8460353" cy="4239041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9201" y="29044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800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lang="en-GB" sz="4000" dirty="0"/>
              <a:t>Thank You</a:t>
            </a:r>
            <a:endParaRPr sz="4000" dirty="0"/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705</Words>
  <Application>Microsoft Macintosh PowerPoint</Application>
  <PresentationFormat>On-screen Show (16:9)</PresentationFormat>
  <Paragraphs>77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Open Sans</vt:lpstr>
      <vt:lpstr>Open Sans ExtraBold</vt:lpstr>
      <vt:lpstr>Open Sans Light</vt:lpstr>
      <vt:lpstr>Söhne</vt:lpstr>
      <vt:lpstr>Wingdings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nneamaka uzoegwu</cp:lastModifiedBy>
  <cp:revision>3</cp:revision>
  <dcterms:modified xsi:type="dcterms:W3CDTF">2023-07-07T12:22:42Z</dcterms:modified>
</cp:coreProperties>
</file>