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2" r:id="rId5"/>
    <p:sldId id="259" r:id="rId6"/>
    <p:sldId id="263" r:id="rId7"/>
    <p:sldId id="258" r:id="rId8"/>
    <p:sldId id="261" r:id="rId9"/>
  </p:sldIdLst>
  <p:sldSz cx="3599973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D4CF"/>
    <a:srgbClr val="9DE3E0"/>
    <a:srgbClr val="D0F4EE"/>
    <a:srgbClr val="F950FF"/>
    <a:srgbClr val="D01616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20" d="100"/>
          <a:sy n="20" d="100"/>
        </p:scale>
        <p:origin x="117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5" y="4124164"/>
            <a:ext cx="30599777" cy="8773325"/>
          </a:xfrm>
        </p:spPr>
        <p:txBody>
          <a:bodyPr anchor="b"/>
          <a:lstStyle>
            <a:lvl1pPr algn="ctr">
              <a:defRPr sz="22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3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80014" indent="0" algn="ctr">
              <a:buNone/>
              <a:defRPr sz="7349"/>
            </a:lvl2pPr>
            <a:lvl3pPr marL="3360030" indent="0" algn="ctr">
              <a:buNone/>
              <a:defRPr sz="6614"/>
            </a:lvl3pPr>
            <a:lvl4pPr marL="5040045" indent="0" algn="ctr">
              <a:buNone/>
              <a:defRPr sz="5879"/>
            </a:lvl4pPr>
            <a:lvl5pPr marL="6720060" indent="0" algn="ctr">
              <a:buNone/>
              <a:defRPr sz="5879"/>
            </a:lvl5pPr>
            <a:lvl6pPr marL="8400075" indent="0" algn="ctr">
              <a:buNone/>
              <a:defRPr sz="5879"/>
            </a:lvl6pPr>
            <a:lvl7pPr marL="10080089" indent="0" algn="ctr">
              <a:buNone/>
              <a:defRPr sz="5879"/>
            </a:lvl7pPr>
            <a:lvl8pPr marL="11760105" indent="0" algn="ctr">
              <a:buNone/>
              <a:defRPr sz="5879"/>
            </a:lvl8pPr>
            <a:lvl9pPr marL="13440120" indent="0" algn="ctr">
              <a:buNone/>
              <a:defRPr sz="58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698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5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5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0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9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80014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60030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40045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2006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400075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80089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60105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4012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73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6" y="6708328"/>
            <a:ext cx="15299889" cy="159891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71" y="6708328"/>
            <a:ext cx="15299889" cy="159891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73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8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80014" indent="0">
              <a:buNone/>
              <a:defRPr sz="7349" b="1"/>
            </a:lvl2pPr>
            <a:lvl3pPr marL="3360030" indent="0">
              <a:buNone/>
              <a:defRPr sz="6614" b="1"/>
            </a:lvl3pPr>
            <a:lvl4pPr marL="5040045" indent="0">
              <a:buNone/>
              <a:defRPr sz="5879" b="1"/>
            </a:lvl4pPr>
            <a:lvl5pPr marL="6720060" indent="0">
              <a:buNone/>
              <a:defRPr sz="5879" b="1"/>
            </a:lvl5pPr>
            <a:lvl6pPr marL="8400075" indent="0">
              <a:buNone/>
              <a:defRPr sz="5879" b="1"/>
            </a:lvl6pPr>
            <a:lvl7pPr marL="10080089" indent="0">
              <a:buNone/>
              <a:defRPr sz="5879" b="1"/>
            </a:lvl7pPr>
            <a:lvl8pPr marL="11760105" indent="0">
              <a:buNone/>
              <a:defRPr sz="5879" b="1"/>
            </a:lvl8pPr>
            <a:lvl9pPr marL="13440120" indent="0">
              <a:buNone/>
              <a:defRPr sz="58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8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80014" indent="0">
              <a:buNone/>
              <a:defRPr sz="7349" b="1"/>
            </a:lvl2pPr>
            <a:lvl3pPr marL="3360030" indent="0">
              <a:buNone/>
              <a:defRPr sz="6614" b="1"/>
            </a:lvl3pPr>
            <a:lvl4pPr marL="5040045" indent="0">
              <a:buNone/>
              <a:defRPr sz="5879" b="1"/>
            </a:lvl4pPr>
            <a:lvl5pPr marL="6720060" indent="0">
              <a:buNone/>
              <a:defRPr sz="5879" b="1"/>
            </a:lvl5pPr>
            <a:lvl6pPr marL="8400075" indent="0">
              <a:buNone/>
              <a:defRPr sz="5879" b="1"/>
            </a:lvl6pPr>
            <a:lvl7pPr marL="10080089" indent="0">
              <a:buNone/>
              <a:defRPr sz="5879" b="1"/>
            </a:lvl7pPr>
            <a:lvl8pPr marL="11760105" indent="0">
              <a:buNone/>
              <a:defRPr sz="5879" b="1"/>
            </a:lvl8pPr>
            <a:lvl9pPr marL="13440120" indent="0">
              <a:buNone/>
              <a:defRPr sz="58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2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4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5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82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5" y="7559995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80014" indent="0">
              <a:buNone/>
              <a:defRPr sz="5144"/>
            </a:lvl2pPr>
            <a:lvl3pPr marL="3360030" indent="0">
              <a:buNone/>
              <a:defRPr sz="4409"/>
            </a:lvl3pPr>
            <a:lvl4pPr marL="5040045" indent="0">
              <a:buNone/>
              <a:defRPr sz="3674"/>
            </a:lvl4pPr>
            <a:lvl5pPr marL="6720060" indent="0">
              <a:buNone/>
              <a:defRPr sz="3674"/>
            </a:lvl5pPr>
            <a:lvl6pPr marL="8400075" indent="0">
              <a:buNone/>
              <a:defRPr sz="3674"/>
            </a:lvl6pPr>
            <a:lvl7pPr marL="10080089" indent="0">
              <a:buNone/>
              <a:defRPr sz="3674"/>
            </a:lvl7pPr>
            <a:lvl8pPr marL="11760105" indent="0">
              <a:buNone/>
              <a:defRPr sz="3674"/>
            </a:lvl8pPr>
            <a:lvl9pPr marL="13440120" indent="0">
              <a:buNone/>
              <a:defRPr sz="367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76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5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82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80014" indent="0">
              <a:buNone/>
              <a:defRPr sz="10289"/>
            </a:lvl2pPr>
            <a:lvl3pPr marL="3360030" indent="0">
              <a:buNone/>
              <a:defRPr sz="8819"/>
            </a:lvl3pPr>
            <a:lvl4pPr marL="5040045" indent="0">
              <a:buNone/>
              <a:defRPr sz="7349"/>
            </a:lvl4pPr>
            <a:lvl5pPr marL="6720060" indent="0">
              <a:buNone/>
              <a:defRPr sz="7349"/>
            </a:lvl5pPr>
            <a:lvl6pPr marL="8400075" indent="0">
              <a:buNone/>
              <a:defRPr sz="7349"/>
            </a:lvl6pPr>
            <a:lvl7pPr marL="10080089" indent="0">
              <a:buNone/>
              <a:defRPr sz="7349"/>
            </a:lvl7pPr>
            <a:lvl8pPr marL="11760105" indent="0">
              <a:buNone/>
              <a:defRPr sz="7349"/>
            </a:lvl8pPr>
            <a:lvl9pPr marL="13440120" indent="0">
              <a:buNone/>
              <a:defRPr sz="734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5" y="7559995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80014" indent="0">
              <a:buNone/>
              <a:defRPr sz="5144"/>
            </a:lvl2pPr>
            <a:lvl3pPr marL="3360030" indent="0">
              <a:buNone/>
              <a:defRPr sz="4409"/>
            </a:lvl3pPr>
            <a:lvl4pPr marL="5040045" indent="0">
              <a:buNone/>
              <a:defRPr sz="3674"/>
            </a:lvl4pPr>
            <a:lvl5pPr marL="6720060" indent="0">
              <a:buNone/>
              <a:defRPr sz="3674"/>
            </a:lvl5pPr>
            <a:lvl6pPr marL="8400075" indent="0">
              <a:buNone/>
              <a:defRPr sz="3674"/>
            </a:lvl6pPr>
            <a:lvl7pPr marL="10080089" indent="0">
              <a:buNone/>
              <a:defRPr sz="3674"/>
            </a:lvl7pPr>
            <a:lvl8pPr marL="11760105" indent="0">
              <a:buNone/>
              <a:defRPr sz="3674"/>
            </a:lvl8pPr>
            <a:lvl9pPr marL="13440120" indent="0">
              <a:buNone/>
              <a:defRPr sz="367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5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8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6" y="23356651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4764-2B7E-40DA-9838-8CC1F1229194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51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9" y="23356651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A39C-9F70-4250-9AA8-121AF55675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25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360030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0008" indent="-840008" algn="l" defTabSz="3360030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20023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200038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80053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60067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40083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20098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600113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80128" indent="-840008" algn="l" defTabSz="3360030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80014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60030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40045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20060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400075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80089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60105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40120" algn="l" defTabSz="3360030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7.png"/><Relationship Id="rId12" Type="http://schemas.openxmlformats.org/officeDocument/2006/relationships/image" Target="../media/image31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23" Type="http://schemas.openxmlformats.org/officeDocument/2006/relationships/image" Target="../media/image50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2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37.png"/><Relationship Id="rId12" Type="http://schemas.openxmlformats.org/officeDocument/2006/relationships/image" Target="../media/image31.png"/><Relationship Id="rId17" Type="http://schemas.openxmlformats.org/officeDocument/2006/relationships/image" Target="../media/image45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4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1.png"/><Relationship Id="rId5" Type="http://schemas.openxmlformats.org/officeDocument/2006/relationships/image" Target="../media/image30.png"/><Relationship Id="rId15" Type="http://schemas.openxmlformats.org/officeDocument/2006/relationships/image" Target="../media/image43.png"/><Relationship Id="rId23" Type="http://schemas.openxmlformats.org/officeDocument/2006/relationships/image" Target="../media/image50.png"/><Relationship Id="rId10" Type="http://schemas.openxmlformats.org/officeDocument/2006/relationships/image" Target="../media/image40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2.png"/><Relationship Id="rId22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图片 206">
            <a:extLst>
              <a:ext uri="{FF2B5EF4-FFF2-40B4-BE49-F238E27FC236}">
                <a16:creationId xmlns:a16="http://schemas.microsoft.com/office/drawing/2014/main" id="{B6B3A6EA-E2A7-13D0-6D2A-C663BC76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739" y="14003955"/>
            <a:ext cx="2247827" cy="1626716"/>
          </a:xfrm>
          <a:prstGeom prst="rect">
            <a:avLst/>
          </a:prstGeom>
        </p:spPr>
      </p:pic>
      <p:pic>
        <p:nvPicPr>
          <p:cNvPr id="605" name="图片 604">
            <a:extLst>
              <a:ext uri="{FF2B5EF4-FFF2-40B4-BE49-F238E27FC236}">
                <a16:creationId xmlns:a16="http://schemas.microsoft.com/office/drawing/2014/main" id="{94117A74-CC8E-CDEC-5671-DD85BD072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0" y="19736357"/>
            <a:ext cx="1449411" cy="1259008"/>
          </a:xfrm>
          <a:prstGeom prst="rect">
            <a:avLst/>
          </a:prstGeom>
        </p:spPr>
      </p:pic>
      <p:pic>
        <p:nvPicPr>
          <p:cNvPr id="592" name="图片 591">
            <a:extLst>
              <a:ext uri="{FF2B5EF4-FFF2-40B4-BE49-F238E27FC236}">
                <a16:creationId xmlns:a16="http://schemas.microsoft.com/office/drawing/2014/main" id="{9213378F-700B-922F-6FAB-9729C080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25" y="21601323"/>
            <a:ext cx="2125935" cy="1972252"/>
          </a:xfrm>
          <a:prstGeom prst="rect">
            <a:avLst/>
          </a:prstGeom>
        </p:spPr>
      </p:pic>
      <p:pic>
        <p:nvPicPr>
          <p:cNvPr id="583" name="图片 582">
            <a:extLst>
              <a:ext uri="{FF2B5EF4-FFF2-40B4-BE49-F238E27FC236}">
                <a16:creationId xmlns:a16="http://schemas.microsoft.com/office/drawing/2014/main" id="{88D668BC-6AA2-051D-6F40-1AB24BE62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55" y="18001431"/>
            <a:ext cx="2504088" cy="1565055"/>
          </a:xfrm>
          <a:prstGeom prst="rect">
            <a:avLst/>
          </a:prstGeom>
        </p:spPr>
      </p:pic>
      <p:pic>
        <p:nvPicPr>
          <p:cNvPr id="562" name="图片 561">
            <a:extLst>
              <a:ext uri="{FF2B5EF4-FFF2-40B4-BE49-F238E27FC236}">
                <a16:creationId xmlns:a16="http://schemas.microsoft.com/office/drawing/2014/main" id="{6306479A-CF1F-D0A3-9C9B-CEE51D57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466" y="21018502"/>
            <a:ext cx="2125935" cy="1972252"/>
          </a:xfrm>
          <a:prstGeom prst="rect">
            <a:avLst/>
          </a:prstGeom>
        </p:spPr>
      </p:pic>
      <p:pic>
        <p:nvPicPr>
          <p:cNvPr id="431" name="图片 430">
            <a:extLst>
              <a:ext uri="{FF2B5EF4-FFF2-40B4-BE49-F238E27FC236}">
                <a16:creationId xmlns:a16="http://schemas.microsoft.com/office/drawing/2014/main" id="{5F79A671-E4B3-13DD-573F-8D6327A79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3341" y="20521295"/>
            <a:ext cx="2290117" cy="1832092"/>
          </a:xfrm>
          <a:prstGeom prst="rect">
            <a:avLst/>
          </a:prstGeom>
        </p:spPr>
      </p:pic>
      <p:pic>
        <p:nvPicPr>
          <p:cNvPr id="429" name="图片 428">
            <a:extLst>
              <a:ext uri="{FF2B5EF4-FFF2-40B4-BE49-F238E27FC236}">
                <a16:creationId xmlns:a16="http://schemas.microsoft.com/office/drawing/2014/main" id="{734075D0-4C34-5442-145A-EB6E1EBF5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9170" y="20144460"/>
            <a:ext cx="2236349" cy="1833806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A27A8E75-F87D-F85B-DA27-28360C25D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79284" y="19685656"/>
            <a:ext cx="1746387" cy="1199327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1C39D77B-EC4E-D3C6-0799-0B4E5E4A5D49}"/>
              </a:ext>
            </a:extLst>
          </p:cNvPr>
          <p:cNvGrpSpPr/>
          <p:nvPr/>
        </p:nvGrpSpPr>
        <p:grpSpPr>
          <a:xfrm>
            <a:off x="1950697" y="183398"/>
            <a:ext cx="27393792" cy="12881286"/>
            <a:chOff x="0" y="0"/>
            <a:chExt cx="27393792" cy="128812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0F4DFC-0B32-9EDF-0329-FFFF2B119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27095116" cy="12881286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AF2407C-E329-F5A4-2B02-DF9B9D1C9A99}"/>
                </a:ext>
              </a:extLst>
            </p:cNvPr>
            <p:cNvSpPr txBox="1"/>
            <p:nvPr/>
          </p:nvSpPr>
          <p:spPr>
            <a:xfrm>
              <a:off x="293912" y="1208314"/>
              <a:ext cx="3624941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Chemokine signaling pathway</a:t>
              </a:r>
              <a:endParaRPr lang="zh-CN" altLang="en-US" sz="3200" b="1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8BFA9EB-9B97-EC1D-8BE4-88DEEB739370}"/>
                </a:ext>
              </a:extLst>
            </p:cNvPr>
            <p:cNvCxnSpPr>
              <a:cxnSpLocks/>
            </p:cNvCxnSpPr>
            <p:nvPr/>
          </p:nvCxnSpPr>
          <p:spPr>
            <a:xfrm>
              <a:off x="1616528" y="2408643"/>
              <a:ext cx="0" cy="1053014"/>
            </a:xfrm>
            <a:prstGeom prst="straightConnector1">
              <a:avLst/>
            </a:prstGeom>
            <a:ln w="1016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2B9E75-DD4E-5353-4B70-E5B7B730CB70}"/>
                </a:ext>
              </a:extLst>
            </p:cNvPr>
            <p:cNvSpPr txBox="1"/>
            <p:nvPr/>
          </p:nvSpPr>
          <p:spPr>
            <a:xfrm>
              <a:off x="7249887" y="1433979"/>
              <a:ext cx="2373193" cy="1191816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Focal adhesion</a:t>
              </a:r>
              <a:endParaRPr lang="zh-CN" altLang="en-US" sz="3200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54F8380-A0FE-F1E1-C2A9-87DFB640B0FA}"/>
                </a:ext>
              </a:extLst>
            </p:cNvPr>
            <p:cNvSpPr txBox="1"/>
            <p:nvPr/>
          </p:nvSpPr>
          <p:spPr>
            <a:xfrm>
              <a:off x="11370243" y="605214"/>
              <a:ext cx="3624941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JAK/STAT signaling pathway</a:t>
              </a:r>
              <a:endParaRPr lang="zh-CN" altLang="en-US" sz="3200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6096944-FDBD-56A2-FAB7-CA53BDC234CE}"/>
                </a:ext>
              </a:extLst>
            </p:cNvPr>
            <p:cNvSpPr txBox="1"/>
            <p:nvPr/>
          </p:nvSpPr>
          <p:spPr>
            <a:xfrm>
              <a:off x="19207949" y="259146"/>
              <a:ext cx="394596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Pathogen-associated </a:t>
              </a:r>
            </a:p>
            <a:p>
              <a:pPr algn="ctr"/>
              <a:r>
                <a:rPr lang="en-US" altLang="zh-CN" sz="3200" b="1" dirty="0"/>
                <a:t>molecular patterns</a:t>
              </a:r>
            </a:p>
            <a:p>
              <a:pPr algn="ctr"/>
              <a:r>
                <a:rPr lang="en-US" altLang="zh-CN" sz="3200" b="1" dirty="0"/>
                <a:t>(PAMPS)</a:t>
              </a:r>
              <a:endParaRPr lang="zh-CN" altLang="en-US" sz="3200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D89A1FB-6808-BCA9-FAE8-3AA3CC45856B}"/>
                </a:ext>
              </a:extLst>
            </p:cNvPr>
            <p:cNvSpPr txBox="1"/>
            <p:nvPr/>
          </p:nvSpPr>
          <p:spPr>
            <a:xfrm>
              <a:off x="23447826" y="146547"/>
              <a:ext cx="3945966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Toll-like receptor </a:t>
              </a:r>
            </a:p>
            <a:p>
              <a:pPr algn="ctr"/>
              <a:r>
                <a:rPr lang="en-US" altLang="zh-CN" sz="3200" b="1" dirty="0"/>
                <a:t>signaling pathway</a:t>
              </a:r>
              <a:endParaRPr lang="zh-CN" altLang="en-US" sz="32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EF09C33-AFC8-DF15-95E6-AD5674B4B0AA}"/>
                </a:ext>
              </a:extLst>
            </p:cNvPr>
            <p:cNvSpPr txBox="1"/>
            <p:nvPr/>
          </p:nvSpPr>
          <p:spPr>
            <a:xfrm>
              <a:off x="15289096" y="146547"/>
              <a:ext cx="3624941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B cell receptor signaling pathway</a:t>
              </a:r>
              <a:endParaRPr lang="zh-CN" altLang="en-US" sz="3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486C4E-466E-37BB-1624-B51F1207A517}"/>
                </a:ext>
              </a:extLst>
            </p:cNvPr>
            <p:cNvSpPr txBox="1"/>
            <p:nvPr/>
          </p:nvSpPr>
          <p:spPr>
            <a:xfrm>
              <a:off x="18296929" y="1043345"/>
              <a:ext cx="2090057" cy="822305"/>
            </a:xfrm>
            <a:prstGeom prst="ellipse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endParaRPr lang="zh-CN" altLang="en-US" sz="32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AF23AAB-3CC9-55BE-8201-210B6A5D4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02404" y="1810027"/>
              <a:ext cx="978620" cy="558128"/>
            </a:xfrm>
            <a:prstGeom prst="straightConnector1">
              <a:avLst/>
            </a:prstGeom>
            <a:ln w="1016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1BC051-0AE6-5F04-3E05-87E2168D789B}"/>
              </a:ext>
            </a:extLst>
          </p:cNvPr>
          <p:cNvCxnSpPr>
            <a:cxnSpLocks/>
          </p:cNvCxnSpPr>
          <p:nvPr/>
        </p:nvCxnSpPr>
        <p:spPr>
          <a:xfrm flipH="1">
            <a:off x="21657047" y="1509455"/>
            <a:ext cx="462436" cy="1174555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797A606-05F6-8FC6-326E-2A1F98C3A91F}"/>
              </a:ext>
            </a:extLst>
          </p:cNvPr>
          <p:cNvSpPr/>
          <p:nvPr/>
        </p:nvSpPr>
        <p:spPr>
          <a:xfrm>
            <a:off x="-104379" y="8062439"/>
            <a:ext cx="4963876" cy="2432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AFD7E86-60FF-532D-F3FF-A247573C7CD8}"/>
              </a:ext>
            </a:extLst>
          </p:cNvPr>
          <p:cNvSpPr/>
          <p:nvPr/>
        </p:nvSpPr>
        <p:spPr>
          <a:xfrm>
            <a:off x="10348051" y="9014901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7AD5BE4-2AD0-12CD-6B6D-7920E0D23081}"/>
              </a:ext>
            </a:extLst>
          </p:cNvPr>
          <p:cNvGrpSpPr/>
          <p:nvPr/>
        </p:nvGrpSpPr>
        <p:grpSpPr>
          <a:xfrm>
            <a:off x="1104306" y="8504977"/>
            <a:ext cx="2037560" cy="1681186"/>
            <a:chOff x="293912" y="8288803"/>
            <a:chExt cx="2037560" cy="109226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8A2F360-4C16-C3E6-4FC3-6A6E5C21576D}"/>
                </a:ext>
              </a:extLst>
            </p:cNvPr>
            <p:cNvSpPr/>
            <p:nvPr/>
          </p:nvSpPr>
          <p:spPr>
            <a:xfrm>
              <a:off x="293912" y="8654143"/>
              <a:ext cx="524065" cy="322312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F2DA5E2-8C3E-7BA0-55A5-6FCE5E1BF665}"/>
                </a:ext>
              </a:extLst>
            </p:cNvPr>
            <p:cNvCxnSpPr>
              <a:cxnSpLocks/>
            </p:cNvCxnSpPr>
            <p:nvPr/>
          </p:nvCxnSpPr>
          <p:spPr>
            <a:xfrm>
              <a:off x="762051" y="8654143"/>
              <a:ext cx="1344331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CF089DC-152B-438B-2C8B-BFE7734CB860}"/>
                </a:ext>
              </a:extLst>
            </p:cNvPr>
            <p:cNvSpPr txBox="1"/>
            <p:nvPr/>
          </p:nvSpPr>
          <p:spPr>
            <a:xfrm>
              <a:off x="858580" y="8288803"/>
              <a:ext cx="1344331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PI3K</a:t>
              </a:r>
              <a:endParaRPr lang="zh-CN" altLang="en-US" sz="3200" b="1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BF7C01F-744D-D802-B1EF-F98F431BE947}"/>
                </a:ext>
              </a:extLst>
            </p:cNvPr>
            <p:cNvSpPr txBox="1"/>
            <p:nvPr/>
          </p:nvSpPr>
          <p:spPr>
            <a:xfrm>
              <a:off x="987141" y="9001140"/>
              <a:ext cx="1344331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PTEN</a:t>
              </a:r>
              <a:endParaRPr lang="zh-CN" altLang="en-US" sz="3200" b="1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0260A5F-88CF-E6BD-47A4-4FE4591AB6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2051" y="8976455"/>
              <a:ext cx="1302571" cy="0"/>
            </a:xfrm>
            <a:prstGeom prst="straightConnector1">
              <a:avLst/>
            </a:prstGeom>
            <a:ln w="5715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8C883642-A5CE-74B7-F9F1-5F806CF42A2E}"/>
              </a:ext>
            </a:extLst>
          </p:cNvPr>
          <p:cNvSpPr txBox="1"/>
          <p:nvPr/>
        </p:nvSpPr>
        <p:spPr>
          <a:xfrm>
            <a:off x="73272" y="9604064"/>
            <a:ext cx="1852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PI(4,5)P</a:t>
            </a:r>
            <a:r>
              <a:rPr lang="en-US" altLang="zh-CN" sz="2400" b="1" dirty="0"/>
              <a:t>2</a:t>
            </a:r>
            <a:endParaRPr lang="zh-CN" altLang="en-US" sz="2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CD2645A-F215-3C3C-3B2F-DF9622F078A0}"/>
              </a:ext>
            </a:extLst>
          </p:cNvPr>
          <p:cNvSpPr txBox="1"/>
          <p:nvPr/>
        </p:nvSpPr>
        <p:spPr>
          <a:xfrm>
            <a:off x="2994759" y="9589567"/>
            <a:ext cx="2336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PI(3,4,5)P</a:t>
            </a:r>
            <a:r>
              <a:rPr lang="en-US" altLang="zh-CN" sz="2400" b="1" dirty="0"/>
              <a:t>3</a:t>
            </a:r>
            <a:endParaRPr lang="zh-CN" altLang="en-US" sz="28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CE1AEF-5B23-860F-387B-660C0BD66584}"/>
              </a:ext>
            </a:extLst>
          </p:cNvPr>
          <p:cNvSpPr txBox="1"/>
          <p:nvPr/>
        </p:nvSpPr>
        <p:spPr>
          <a:xfrm>
            <a:off x="24468725" y="6373457"/>
            <a:ext cx="3060171" cy="761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3200" b="1" dirty="0"/>
              <a:t>Insulin signaling pathway</a:t>
            </a:r>
            <a:endParaRPr lang="zh-CN" altLang="en-US" sz="32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AAD1FB3-0FBB-7EA5-E424-67F7164A61E6}"/>
              </a:ext>
            </a:extLst>
          </p:cNvPr>
          <p:cNvSpPr txBox="1"/>
          <p:nvPr/>
        </p:nvSpPr>
        <p:spPr>
          <a:xfrm>
            <a:off x="23315444" y="8049335"/>
            <a:ext cx="30601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ErbB</a:t>
            </a:r>
            <a:r>
              <a:rPr lang="en-US" altLang="zh-CN" sz="3200" b="1" dirty="0"/>
              <a:t> signaling pathway</a:t>
            </a:r>
            <a:endParaRPr lang="zh-CN" altLang="en-US" sz="3200" b="1" dirty="0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E8169A9F-545D-4A18-C906-CBA754A26063}"/>
              </a:ext>
            </a:extLst>
          </p:cNvPr>
          <p:cNvSpPr/>
          <p:nvPr/>
        </p:nvSpPr>
        <p:spPr>
          <a:xfrm>
            <a:off x="10582121" y="738508"/>
            <a:ext cx="2513568" cy="1191815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AAE7DCD-3BEF-C45C-D094-D366D81743EA}"/>
              </a:ext>
            </a:extLst>
          </p:cNvPr>
          <p:cNvSpPr/>
          <p:nvPr/>
        </p:nvSpPr>
        <p:spPr>
          <a:xfrm>
            <a:off x="25276897" y="1665258"/>
            <a:ext cx="1537494" cy="1143936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1AFF378-F8D9-41AD-DD6E-31A7DA9DCD29}"/>
              </a:ext>
            </a:extLst>
          </p:cNvPr>
          <p:cNvSpPr/>
          <p:nvPr/>
        </p:nvSpPr>
        <p:spPr>
          <a:xfrm>
            <a:off x="17912009" y="3579491"/>
            <a:ext cx="1419712" cy="1191816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3F0F63E-937F-8B85-B949-C8EBCE442454}"/>
              </a:ext>
            </a:extLst>
          </p:cNvPr>
          <p:cNvSpPr/>
          <p:nvPr/>
        </p:nvSpPr>
        <p:spPr>
          <a:xfrm>
            <a:off x="11573780" y="3500089"/>
            <a:ext cx="2351993" cy="1191816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9573B77-91FA-CF97-22F5-21BB7BC1C392}"/>
              </a:ext>
            </a:extLst>
          </p:cNvPr>
          <p:cNvSpPr/>
          <p:nvPr/>
        </p:nvSpPr>
        <p:spPr>
          <a:xfrm>
            <a:off x="30121428" y="5860485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3ACD6B9-FCB6-5332-A14E-65C3177A8B76}"/>
              </a:ext>
            </a:extLst>
          </p:cNvPr>
          <p:cNvSpPr txBox="1"/>
          <p:nvPr/>
        </p:nvSpPr>
        <p:spPr>
          <a:xfrm>
            <a:off x="29344492" y="5289027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AMP</a:t>
            </a:r>
            <a:endParaRPr lang="zh-CN" altLang="en-US" sz="3200" b="1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9C128937-D6AA-37E5-AA42-07EDBAC9DD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36060" y="6663700"/>
            <a:ext cx="1619511" cy="1144453"/>
          </a:xfrm>
          <a:prstGeom prst="ellipse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2346A4F5-75B5-03D2-9178-76F1827A7715}"/>
              </a:ext>
            </a:extLst>
          </p:cNvPr>
          <p:cNvSpPr txBox="1"/>
          <p:nvPr/>
        </p:nvSpPr>
        <p:spPr>
          <a:xfrm>
            <a:off x="27942876" y="692008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AMPK</a:t>
            </a:r>
            <a:endParaRPr lang="zh-CN" altLang="en-US" sz="3200" b="1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E78BA263-0B6A-30C3-05AA-7762DA8EEF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26303" y="5175395"/>
            <a:ext cx="1619511" cy="1185009"/>
          </a:xfrm>
          <a:prstGeom prst="ellipse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8530694F-C3E2-992B-B1A5-4F4E0C447FE1}"/>
              </a:ext>
            </a:extLst>
          </p:cNvPr>
          <p:cNvSpPr txBox="1"/>
          <p:nvPr/>
        </p:nvSpPr>
        <p:spPr>
          <a:xfrm>
            <a:off x="27133120" y="5475510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LKB1</a:t>
            </a:r>
            <a:endParaRPr lang="zh-CN" altLang="en-US" sz="3200" b="1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7D6EF57-2B17-BF2C-60E5-A438302CA132}"/>
              </a:ext>
            </a:extLst>
          </p:cNvPr>
          <p:cNvCxnSpPr>
            <a:cxnSpLocks/>
          </p:cNvCxnSpPr>
          <p:nvPr/>
        </p:nvCxnSpPr>
        <p:spPr>
          <a:xfrm>
            <a:off x="28236056" y="6105413"/>
            <a:ext cx="663164" cy="81466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09940BC1-D3EE-238A-69FD-6BFDD52531B6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9467258" y="6105414"/>
            <a:ext cx="654168" cy="74476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8B253530-F43B-F4EF-CE70-5DE857B343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71443" y="4657854"/>
            <a:ext cx="2122711" cy="1585315"/>
          </a:xfrm>
          <a:prstGeom prst="ellipse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785C0325-00DB-FF41-E300-6DEC9763074B}"/>
              </a:ext>
            </a:extLst>
          </p:cNvPr>
          <p:cNvSpPr txBox="1"/>
          <p:nvPr/>
        </p:nvSpPr>
        <p:spPr>
          <a:xfrm>
            <a:off x="31418369" y="5068031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REDD1</a:t>
            </a:r>
            <a:endParaRPr lang="zh-CN" altLang="en-US" sz="32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823E1A1-293A-4909-F31C-BC537E61A008}"/>
              </a:ext>
            </a:extLst>
          </p:cNvPr>
          <p:cNvSpPr txBox="1"/>
          <p:nvPr/>
        </p:nvSpPr>
        <p:spPr>
          <a:xfrm>
            <a:off x="31136395" y="336528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Hypoxia</a:t>
            </a:r>
            <a:endParaRPr lang="zh-CN" altLang="en-US" sz="3200" b="1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4BF2590-7436-3E56-E4D9-81B1CF15789D}"/>
              </a:ext>
            </a:extLst>
          </p:cNvPr>
          <p:cNvCxnSpPr>
            <a:cxnSpLocks/>
          </p:cNvCxnSpPr>
          <p:nvPr/>
        </p:nvCxnSpPr>
        <p:spPr>
          <a:xfrm>
            <a:off x="32301247" y="3888174"/>
            <a:ext cx="31551" cy="990356"/>
          </a:xfrm>
          <a:prstGeom prst="straightConnector1">
            <a:avLst/>
          </a:prstGeom>
          <a:ln w="7937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1E41ED62-2A63-5779-372D-9F2BB8F6FDE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1691" b="16593"/>
          <a:stretch/>
        </p:blipFill>
        <p:spPr>
          <a:xfrm>
            <a:off x="30952814" y="7227742"/>
            <a:ext cx="1912695" cy="821592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DD2264D6-27F5-42E0-8523-D5B66763C69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21691" b="16593"/>
          <a:stretch/>
        </p:blipFill>
        <p:spPr>
          <a:xfrm>
            <a:off x="30996512" y="7953598"/>
            <a:ext cx="1912695" cy="821592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E8032727-3E07-F474-3207-1634B5EF050C}"/>
              </a:ext>
            </a:extLst>
          </p:cNvPr>
          <p:cNvSpPr txBox="1"/>
          <p:nvPr/>
        </p:nvSpPr>
        <p:spPr>
          <a:xfrm>
            <a:off x="30974663" y="7298285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TSC1</a:t>
            </a:r>
            <a:endParaRPr lang="zh-CN" altLang="en-US" sz="32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0C22B6-362F-086D-591F-924D3A267045}"/>
              </a:ext>
            </a:extLst>
          </p:cNvPr>
          <p:cNvSpPr txBox="1"/>
          <p:nvPr/>
        </p:nvSpPr>
        <p:spPr>
          <a:xfrm>
            <a:off x="30963738" y="7953600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TSC2</a:t>
            </a:r>
            <a:endParaRPr lang="zh-CN" altLang="en-US" sz="3200" b="1" dirty="0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A89AA6C-CE76-62C0-49E3-F79FC43833F9}"/>
              </a:ext>
            </a:extLst>
          </p:cNvPr>
          <p:cNvCxnSpPr>
            <a:cxnSpLocks/>
          </p:cNvCxnSpPr>
          <p:nvPr/>
        </p:nvCxnSpPr>
        <p:spPr>
          <a:xfrm>
            <a:off x="29467261" y="7524128"/>
            <a:ext cx="1669135" cy="381168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26E9DE7-FF8D-94D4-053B-BE3DA9824C2B}"/>
              </a:ext>
            </a:extLst>
          </p:cNvPr>
          <p:cNvCxnSpPr>
            <a:cxnSpLocks/>
          </p:cNvCxnSpPr>
          <p:nvPr/>
        </p:nvCxnSpPr>
        <p:spPr>
          <a:xfrm>
            <a:off x="32246323" y="6096192"/>
            <a:ext cx="31551" cy="1179855"/>
          </a:xfrm>
          <a:prstGeom prst="straightConnector1">
            <a:avLst/>
          </a:prstGeom>
          <a:ln w="7937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图片 91">
            <a:extLst>
              <a:ext uri="{FF2B5EF4-FFF2-40B4-BE49-F238E27FC236}">
                <a16:creationId xmlns:a16="http://schemas.microsoft.com/office/drawing/2014/main" id="{9F85E8C6-7521-6B9F-222D-9102CF1EB1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250698" y="9504757"/>
            <a:ext cx="1856800" cy="1368167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5ACC9C79-C553-DA6F-27FD-4A7860244424}"/>
              </a:ext>
            </a:extLst>
          </p:cNvPr>
          <p:cNvSpPr txBox="1"/>
          <p:nvPr/>
        </p:nvSpPr>
        <p:spPr>
          <a:xfrm>
            <a:off x="30112234" y="989645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Rheb</a:t>
            </a:r>
            <a:endParaRPr lang="zh-CN" altLang="en-US" sz="3200" b="1" dirty="0"/>
          </a:p>
        </p:txBody>
      </p:sp>
      <p:sp>
        <p:nvSpPr>
          <p:cNvPr id="94" name="弧形 93">
            <a:extLst>
              <a:ext uri="{FF2B5EF4-FFF2-40B4-BE49-F238E27FC236}">
                <a16:creationId xmlns:a16="http://schemas.microsoft.com/office/drawing/2014/main" id="{EE9A9F97-2E32-DFF6-FA9B-FA9B21BC4C36}"/>
              </a:ext>
            </a:extLst>
          </p:cNvPr>
          <p:cNvSpPr/>
          <p:nvPr/>
        </p:nvSpPr>
        <p:spPr>
          <a:xfrm rot="3079111">
            <a:off x="29544923" y="7292378"/>
            <a:ext cx="2280931" cy="3445047"/>
          </a:xfrm>
          <a:prstGeom prst="arc">
            <a:avLst>
              <a:gd name="adj1" fmla="val 17884765"/>
              <a:gd name="adj2" fmla="val 20862271"/>
            </a:avLst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0B5CEB8-7B98-9C59-6C59-95E7B616FCEB}"/>
              </a:ext>
            </a:extLst>
          </p:cNvPr>
          <p:cNvCxnSpPr/>
          <p:nvPr/>
        </p:nvCxnSpPr>
        <p:spPr>
          <a:xfrm>
            <a:off x="31271441" y="9599675"/>
            <a:ext cx="637718" cy="296777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图片 97">
            <a:extLst>
              <a:ext uri="{FF2B5EF4-FFF2-40B4-BE49-F238E27FC236}">
                <a16:creationId xmlns:a16="http://schemas.microsoft.com/office/drawing/2014/main" id="{B6095250-F591-CCF3-7113-C2FAD17B0CF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80959" y="7794456"/>
            <a:ext cx="2070316" cy="1918089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7B0CA459-EDA6-B878-42D8-8F4FF6EAE0DD}"/>
              </a:ext>
            </a:extLst>
          </p:cNvPr>
          <p:cNvSpPr txBox="1"/>
          <p:nvPr/>
        </p:nvSpPr>
        <p:spPr>
          <a:xfrm>
            <a:off x="26986528" y="8343316"/>
            <a:ext cx="19126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/>
              <a:t>AKT</a:t>
            </a:r>
            <a:endParaRPr lang="zh-CN" altLang="en-US" sz="4000" b="1" dirty="0"/>
          </a:p>
        </p:txBody>
      </p:sp>
      <p:sp>
        <p:nvSpPr>
          <p:cNvPr id="100" name="弧形 99">
            <a:extLst>
              <a:ext uri="{FF2B5EF4-FFF2-40B4-BE49-F238E27FC236}">
                <a16:creationId xmlns:a16="http://schemas.microsoft.com/office/drawing/2014/main" id="{C2FF3788-0449-DADE-6C0F-C33A9ACB0770}"/>
              </a:ext>
            </a:extLst>
          </p:cNvPr>
          <p:cNvSpPr/>
          <p:nvPr/>
        </p:nvSpPr>
        <p:spPr>
          <a:xfrm rot="8238548">
            <a:off x="28580214" y="5408559"/>
            <a:ext cx="3113568" cy="5281552"/>
          </a:xfrm>
          <a:prstGeom prst="arc">
            <a:avLst>
              <a:gd name="adj1" fmla="val 18457917"/>
              <a:gd name="adj2" fmla="val 924612"/>
            </a:avLst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BCB5B9B3-FDAF-36DC-AA73-3AF373D0756B}"/>
              </a:ext>
            </a:extLst>
          </p:cNvPr>
          <p:cNvCxnSpPr>
            <a:cxnSpLocks/>
          </p:cNvCxnSpPr>
          <p:nvPr/>
        </p:nvCxnSpPr>
        <p:spPr>
          <a:xfrm flipV="1">
            <a:off x="30112234" y="9715739"/>
            <a:ext cx="283751" cy="765486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>
            <a:extLst>
              <a:ext uri="{FF2B5EF4-FFF2-40B4-BE49-F238E27FC236}">
                <a16:creationId xmlns:a16="http://schemas.microsoft.com/office/drawing/2014/main" id="{BFD780AB-082A-627F-18FB-6D8CAB0912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98832" y="11035918"/>
            <a:ext cx="3390643" cy="1989178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9A4CECC0-93F9-F1CD-2785-B819E1500EDF}"/>
              </a:ext>
            </a:extLst>
          </p:cNvPr>
          <p:cNvSpPr txBox="1"/>
          <p:nvPr/>
        </p:nvSpPr>
        <p:spPr>
          <a:xfrm>
            <a:off x="31658340" y="11298703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</a:t>
            </a:r>
            <a:r>
              <a:rPr lang="el-GR" altLang="zh-CN" sz="3200" b="1" dirty="0"/>
              <a:t>β</a:t>
            </a:r>
            <a:r>
              <a:rPr lang="en-US" altLang="zh-CN" sz="3200" b="1" dirty="0"/>
              <a:t>L</a:t>
            </a:r>
            <a:endParaRPr lang="zh-CN" altLang="en-US" sz="32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2D7F7A6-F003-7FE1-5188-8D279E557870}"/>
              </a:ext>
            </a:extLst>
          </p:cNvPr>
          <p:cNvSpPr txBox="1"/>
          <p:nvPr/>
        </p:nvSpPr>
        <p:spPr>
          <a:xfrm>
            <a:off x="31934341" y="12171590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mTOR</a:t>
            </a:r>
            <a:endParaRPr lang="zh-CN" altLang="en-US" sz="32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1430B4B-2073-BBC1-5805-47A4F7AA19B8}"/>
              </a:ext>
            </a:extLst>
          </p:cNvPr>
          <p:cNvSpPr txBox="1"/>
          <p:nvPr/>
        </p:nvSpPr>
        <p:spPr>
          <a:xfrm>
            <a:off x="33176780" y="11445734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Raptor</a:t>
            </a:r>
            <a:endParaRPr lang="zh-CN" altLang="en-US" sz="3200" b="1" dirty="0"/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51D2C40A-3DFF-5C96-142C-7A95CFE1C583}"/>
              </a:ext>
            </a:extLst>
          </p:cNvPr>
          <p:cNvCxnSpPr>
            <a:cxnSpLocks/>
          </p:cNvCxnSpPr>
          <p:nvPr/>
        </p:nvCxnSpPr>
        <p:spPr>
          <a:xfrm>
            <a:off x="31660740" y="10445555"/>
            <a:ext cx="911664" cy="699664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65F9536-D41F-AEC8-F9F3-87CA508F8A11}"/>
              </a:ext>
            </a:extLst>
          </p:cNvPr>
          <p:cNvSpPr txBox="1"/>
          <p:nvPr/>
        </p:nvSpPr>
        <p:spPr>
          <a:xfrm>
            <a:off x="32480324" y="9693287"/>
            <a:ext cx="30601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mTOR signaling pathway</a:t>
            </a:r>
            <a:endParaRPr lang="zh-CN" altLang="en-US" sz="3200" b="1" dirty="0"/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5DC7E901-758E-4955-0666-92DAD1327CF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176780" y="13747421"/>
            <a:ext cx="1843011" cy="946411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B44B95B8-C907-53D5-8167-E9861F4432E6}"/>
              </a:ext>
            </a:extLst>
          </p:cNvPr>
          <p:cNvSpPr txBox="1"/>
          <p:nvPr/>
        </p:nvSpPr>
        <p:spPr>
          <a:xfrm>
            <a:off x="33141937" y="13928238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4EBPs</a:t>
            </a:r>
            <a:endParaRPr lang="zh-CN" altLang="en-US" sz="3200" b="1" dirty="0"/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880B9F4-EC0E-E5B8-1EDD-1C1C8F46447F}"/>
              </a:ext>
            </a:extLst>
          </p:cNvPr>
          <p:cNvCxnSpPr/>
          <p:nvPr/>
        </p:nvCxnSpPr>
        <p:spPr>
          <a:xfrm>
            <a:off x="33571035" y="12756363"/>
            <a:ext cx="276001" cy="991056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6814F618-9CB1-AB8E-C7FB-6857FA19C287}"/>
              </a:ext>
            </a:extLst>
          </p:cNvPr>
          <p:cNvCxnSpPr>
            <a:cxnSpLocks/>
          </p:cNvCxnSpPr>
          <p:nvPr/>
        </p:nvCxnSpPr>
        <p:spPr>
          <a:xfrm flipV="1">
            <a:off x="33571033" y="13718534"/>
            <a:ext cx="633986" cy="93802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图片 122">
            <a:extLst>
              <a:ext uri="{FF2B5EF4-FFF2-40B4-BE49-F238E27FC236}">
                <a16:creationId xmlns:a16="http://schemas.microsoft.com/office/drawing/2014/main" id="{7D9A98EA-7554-C1C4-CF5D-C80EAD9A14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697484" y="15611587"/>
            <a:ext cx="1843011" cy="946411"/>
          </a:xfrm>
          <a:prstGeom prst="rect">
            <a:avLst/>
          </a:prstGeom>
        </p:spPr>
      </p:pic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92F7297D-0659-B902-FD37-B818603364AC}"/>
              </a:ext>
            </a:extLst>
          </p:cNvPr>
          <p:cNvCxnSpPr>
            <a:cxnSpLocks/>
          </p:cNvCxnSpPr>
          <p:nvPr/>
        </p:nvCxnSpPr>
        <p:spPr>
          <a:xfrm>
            <a:off x="34205019" y="14542329"/>
            <a:ext cx="413968" cy="1054643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12DBD7DB-6543-F5EB-37CD-412110A84DFC}"/>
              </a:ext>
            </a:extLst>
          </p:cNvPr>
          <p:cNvCxnSpPr>
            <a:cxnSpLocks/>
          </p:cNvCxnSpPr>
          <p:nvPr/>
        </p:nvCxnSpPr>
        <p:spPr>
          <a:xfrm flipV="1">
            <a:off x="34301994" y="15602086"/>
            <a:ext cx="633986" cy="93802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5C953A7-CD8B-7F02-3A03-7566A337D7AC}"/>
              </a:ext>
            </a:extLst>
          </p:cNvPr>
          <p:cNvSpPr txBox="1"/>
          <p:nvPr/>
        </p:nvSpPr>
        <p:spPr>
          <a:xfrm>
            <a:off x="33662641" y="1581405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eIF4E</a:t>
            </a:r>
            <a:endParaRPr lang="zh-CN" altLang="en-US" sz="3200" b="1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1BD3A8E6-F069-E65A-19CF-AF0F2DC124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089116" y="13287882"/>
            <a:ext cx="1681996" cy="1350023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D4364F48-250B-4B6B-BAC3-8D940DEDC0E5}"/>
              </a:ext>
            </a:extLst>
          </p:cNvPr>
          <p:cNvSpPr txBox="1"/>
          <p:nvPr/>
        </p:nvSpPr>
        <p:spPr>
          <a:xfrm>
            <a:off x="29922981" y="13718536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S6K1/2</a:t>
            </a:r>
            <a:endParaRPr lang="zh-CN" altLang="en-US" sz="3200" b="1" dirty="0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51355B72-6C91-8BB0-6B7D-92F0390AA315}"/>
              </a:ext>
            </a:extLst>
          </p:cNvPr>
          <p:cNvCxnSpPr>
            <a:cxnSpLocks/>
          </p:cNvCxnSpPr>
          <p:nvPr/>
        </p:nvCxnSpPr>
        <p:spPr>
          <a:xfrm flipH="1">
            <a:off x="30879327" y="12623885"/>
            <a:ext cx="1194963" cy="819222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图片 140">
            <a:extLst>
              <a:ext uri="{FF2B5EF4-FFF2-40B4-BE49-F238E27FC236}">
                <a16:creationId xmlns:a16="http://schemas.microsoft.com/office/drawing/2014/main" id="{AB7539B4-945B-9ABD-B7C8-6574EDEEE9B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637815" y="15566379"/>
            <a:ext cx="2160817" cy="1053929"/>
          </a:xfrm>
          <a:prstGeom prst="rect">
            <a:avLst/>
          </a:prstGeom>
        </p:spPr>
      </p:pic>
      <p:sp>
        <p:nvSpPr>
          <p:cNvPr id="142" name="文本框 141">
            <a:extLst>
              <a:ext uri="{FF2B5EF4-FFF2-40B4-BE49-F238E27FC236}">
                <a16:creationId xmlns:a16="http://schemas.microsoft.com/office/drawing/2014/main" id="{DE5E1D66-725A-2B8E-93E0-0ABDCFEC1C84}"/>
              </a:ext>
            </a:extLst>
          </p:cNvPr>
          <p:cNvSpPr txBox="1"/>
          <p:nvPr/>
        </p:nvSpPr>
        <p:spPr>
          <a:xfrm>
            <a:off x="31676459" y="1577379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eIF4B</a:t>
            </a:r>
            <a:endParaRPr lang="zh-CN" altLang="en-US" sz="3200" b="1" dirty="0"/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6D36E0BE-4E04-A6F2-0A65-BDB4E90B6CBC}"/>
              </a:ext>
            </a:extLst>
          </p:cNvPr>
          <p:cNvCxnSpPr>
            <a:cxnSpLocks/>
          </p:cNvCxnSpPr>
          <p:nvPr/>
        </p:nvCxnSpPr>
        <p:spPr>
          <a:xfrm>
            <a:off x="31577789" y="14288164"/>
            <a:ext cx="1100113" cy="1407724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图片 148">
            <a:extLst>
              <a:ext uri="{FF2B5EF4-FFF2-40B4-BE49-F238E27FC236}">
                <a16:creationId xmlns:a16="http://schemas.microsoft.com/office/drawing/2014/main" id="{C684710F-109F-D177-E2E4-BF0D3FA5A4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733820" y="15504070"/>
            <a:ext cx="1834308" cy="1053929"/>
          </a:xfrm>
          <a:prstGeom prst="rect">
            <a:avLst/>
          </a:prstGeom>
        </p:spPr>
      </p:pic>
      <p:sp>
        <p:nvSpPr>
          <p:cNvPr id="150" name="文本框 149">
            <a:extLst>
              <a:ext uri="{FF2B5EF4-FFF2-40B4-BE49-F238E27FC236}">
                <a16:creationId xmlns:a16="http://schemas.microsoft.com/office/drawing/2014/main" id="{30541554-84B5-5DEB-91B2-CCC31B9D6EF3}"/>
              </a:ext>
            </a:extLst>
          </p:cNvPr>
          <p:cNvSpPr txBox="1"/>
          <p:nvPr/>
        </p:nvSpPr>
        <p:spPr>
          <a:xfrm>
            <a:off x="29712375" y="15685057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S6</a:t>
            </a:r>
            <a:endParaRPr lang="zh-CN" altLang="en-US" sz="3200" b="1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6760A3D8-5A29-A884-773B-FC8F7D4355CF}"/>
              </a:ext>
            </a:extLst>
          </p:cNvPr>
          <p:cNvCxnSpPr>
            <a:cxnSpLocks/>
          </p:cNvCxnSpPr>
          <p:nvPr/>
        </p:nvCxnSpPr>
        <p:spPr>
          <a:xfrm flipH="1">
            <a:off x="30879327" y="14513011"/>
            <a:ext cx="292073" cy="1098574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左大括号 153">
            <a:extLst>
              <a:ext uri="{FF2B5EF4-FFF2-40B4-BE49-F238E27FC236}">
                <a16:creationId xmlns:a16="http://schemas.microsoft.com/office/drawing/2014/main" id="{D17AE134-F9CD-D4A5-32A9-A10CD231472D}"/>
              </a:ext>
            </a:extLst>
          </p:cNvPr>
          <p:cNvSpPr/>
          <p:nvPr/>
        </p:nvSpPr>
        <p:spPr>
          <a:xfrm rot="16200000">
            <a:off x="32036940" y="15081285"/>
            <a:ext cx="1024591" cy="3985539"/>
          </a:xfrm>
          <a:prstGeom prst="leftBrace">
            <a:avLst>
              <a:gd name="adj1" fmla="val 46581"/>
              <a:gd name="adj2" fmla="val 50000"/>
            </a:avLst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CFEE155-C4A6-B0F6-42E2-246EA142859E}"/>
              </a:ext>
            </a:extLst>
          </p:cNvPr>
          <p:cNvSpPr txBox="1"/>
          <p:nvPr/>
        </p:nvSpPr>
        <p:spPr>
          <a:xfrm>
            <a:off x="31591101" y="17504509"/>
            <a:ext cx="19203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Protein synthesis</a:t>
            </a:r>
            <a:endParaRPr lang="zh-CN" altLang="en-US" sz="3200" b="1" dirty="0"/>
          </a:p>
        </p:txBody>
      </p: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348F1087-A4CF-620F-A64F-F1D4B1A397E3}"/>
              </a:ext>
            </a:extLst>
          </p:cNvPr>
          <p:cNvGrpSpPr/>
          <p:nvPr/>
        </p:nvGrpSpPr>
        <p:grpSpPr>
          <a:xfrm>
            <a:off x="28197040" y="14222388"/>
            <a:ext cx="1938447" cy="1368167"/>
            <a:chOff x="28197037" y="14222386"/>
            <a:chExt cx="1938447" cy="1368167"/>
          </a:xfrm>
        </p:grpSpPr>
        <p:pic>
          <p:nvPicPr>
            <p:cNvPr id="156" name="图片 155">
              <a:extLst>
                <a:ext uri="{FF2B5EF4-FFF2-40B4-BE49-F238E27FC236}">
                  <a16:creationId xmlns:a16="http://schemas.microsoft.com/office/drawing/2014/main" id="{D5CA6845-89F3-DD63-5D5D-ED3EDBC3D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278684" y="14222386"/>
              <a:ext cx="1856800" cy="1368167"/>
            </a:xfrm>
            <a:prstGeom prst="rect">
              <a:avLst/>
            </a:prstGeom>
          </p:spPr>
        </p:pic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BC3F3347-6DC7-107F-02C5-A9FED84BE846}"/>
                </a:ext>
              </a:extLst>
            </p:cNvPr>
            <p:cNvSpPr txBox="1"/>
            <p:nvPr/>
          </p:nvSpPr>
          <p:spPr>
            <a:xfrm>
              <a:off x="28197037" y="14667366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PKCs</a:t>
              </a:r>
              <a:endParaRPr lang="zh-CN" altLang="en-US" sz="3200" b="1" dirty="0"/>
            </a:p>
          </p:txBody>
        </p:sp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C65FF20-2E8B-3EF3-E913-BCE5DE2495EA}"/>
              </a:ext>
            </a:extLst>
          </p:cNvPr>
          <p:cNvGrpSpPr/>
          <p:nvPr/>
        </p:nvGrpSpPr>
        <p:grpSpPr>
          <a:xfrm>
            <a:off x="27193404" y="15623652"/>
            <a:ext cx="1938447" cy="1368167"/>
            <a:chOff x="28197037" y="14222386"/>
            <a:chExt cx="1938447" cy="1368167"/>
          </a:xfrm>
        </p:grpSpPr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F810A240-8A95-A8AE-57E8-7ABC35267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278684" y="14222386"/>
              <a:ext cx="1856800" cy="1368167"/>
            </a:xfrm>
            <a:prstGeom prst="rect">
              <a:avLst/>
            </a:prstGeom>
          </p:spPr>
        </p:pic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4C4BA3AA-AD2F-FEF5-3670-5C28026357E9}"/>
                </a:ext>
              </a:extLst>
            </p:cNvPr>
            <p:cNvSpPr txBox="1"/>
            <p:nvPr/>
          </p:nvSpPr>
          <p:spPr>
            <a:xfrm>
              <a:off x="28197037" y="14667366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PKN</a:t>
              </a:r>
              <a:endParaRPr lang="zh-CN" altLang="en-US" sz="3200" b="1" dirty="0"/>
            </a:p>
          </p:txBody>
        </p: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9EB4A08-D730-68B2-BD3E-48C2868EB10C}"/>
              </a:ext>
            </a:extLst>
          </p:cNvPr>
          <p:cNvGrpSpPr/>
          <p:nvPr/>
        </p:nvGrpSpPr>
        <p:grpSpPr>
          <a:xfrm>
            <a:off x="25921554" y="14109107"/>
            <a:ext cx="1938447" cy="1368167"/>
            <a:chOff x="28197037" y="14222386"/>
            <a:chExt cx="1938447" cy="1368167"/>
          </a:xfrm>
        </p:grpSpPr>
        <p:pic>
          <p:nvPicPr>
            <p:cNvPr id="163" name="图片 162">
              <a:extLst>
                <a:ext uri="{FF2B5EF4-FFF2-40B4-BE49-F238E27FC236}">
                  <a16:creationId xmlns:a16="http://schemas.microsoft.com/office/drawing/2014/main" id="{4D818E7B-A207-9786-477D-0146E4DD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278684" y="14222386"/>
              <a:ext cx="1856800" cy="1368167"/>
            </a:xfrm>
            <a:prstGeom prst="rect">
              <a:avLst/>
            </a:prstGeom>
          </p:spPr>
        </p:pic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9BD13115-5B04-F326-59C7-40385B9BF58C}"/>
                </a:ext>
              </a:extLst>
            </p:cNvPr>
            <p:cNvSpPr txBox="1"/>
            <p:nvPr/>
          </p:nvSpPr>
          <p:spPr>
            <a:xfrm>
              <a:off x="28197037" y="14667366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SGK</a:t>
              </a:r>
              <a:endParaRPr lang="zh-CN" altLang="en-US" sz="3200" b="1" dirty="0"/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2D455FB2-140A-20F4-7C64-E0346FC7B97A}"/>
              </a:ext>
            </a:extLst>
          </p:cNvPr>
          <p:cNvCxnSpPr/>
          <p:nvPr/>
        </p:nvCxnSpPr>
        <p:spPr>
          <a:xfrm>
            <a:off x="29467261" y="15477274"/>
            <a:ext cx="1218127" cy="3484497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A4FCAE8-AE36-9D8D-7104-E36BEEDFE733}"/>
              </a:ext>
            </a:extLst>
          </p:cNvPr>
          <p:cNvSpPr txBox="1"/>
          <p:nvPr/>
        </p:nvSpPr>
        <p:spPr>
          <a:xfrm>
            <a:off x="30300837" y="18813026"/>
            <a:ext cx="3337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Glucose uptake Vesicle transport</a:t>
            </a:r>
            <a:endParaRPr lang="zh-CN" altLang="en-US" sz="3200" b="1" dirty="0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C6DAFA52-B966-DDF8-56B0-339A21698625}"/>
              </a:ext>
            </a:extLst>
          </p:cNvPr>
          <p:cNvCxnSpPr>
            <a:cxnSpLocks/>
          </p:cNvCxnSpPr>
          <p:nvPr/>
        </p:nvCxnSpPr>
        <p:spPr>
          <a:xfrm>
            <a:off x="28534750" y="16594794"/>
            <a:ext cx="2312979" cy="4749229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>
            <a:extLst>
              <a:ext uri="{FF2B5EF4-FFF2-40B4-BE49-F238E27FC236}">
                <a16:creationId xmlns:a16="http://schemas.microsoft.com/office/drawing/2014/main" id="{8CDAFD6C-1626-80D3-7671-AA9DDB0DEBB2}"/>
              </a:ext>
            </a:extLst>
          </p:cNvPr>
          <p:cNvSpPr txBox="1"/>
          <p:nvPr/>
        </p:nvSpPr>
        <p:spPr>
          <a:xfrm>
            <a:off x="29502487" y="21164252"/>
            <a:ext cx="33378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Actin reorganization</a:t>
            </a:r>
            <a:endParaRPr lang="zh-CN" altLang="en-US" sz="3200" b="1" dirty="0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A8AEC5D9-49BF-72F1-8DCE-DE6AC957B6E7}"/>
              </a:ext>
            </a:extLst>
          </p:cNvPr>
          <p:cNvCxnSpPr>
            <a:cxnSpLocks/>
          </p:cNvCxnSpPr>
          <p:nvPr/>
        </p:nvCxnSpPr>
        <p:spPr>
          <a:xfrm>
            <a:off x="26762442" y="15224425"/>
            <a:ext cx="1387306" cy="4922815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B757B2CE-4148-7523-E6E4-883DA29247E3}"/>
              </a:ext>
            </a:extLst>
          </p:cNvPr>
          <p:cNvSpPr txBox="1"/>
          <p:nvPr/>
        </p:nvSpPr>
        <p:spPr>
          <a:xfrm>
            <a:off x="25260655" y="19967426"/>
            <a:ext cx="53453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Survival signal</a:t>
            </a:r>
          </a:p>
          <a:p>
            <a:pPr algn="ctr"/>
            <a:r>
              <a:rPr lang="en-US" altLang="zh-CN" sz="3200" b="1" dirty="0"/>
              <a:t>Growth and proliferation</a:t>
            </a:r>
            <a:endParaRPr lang="zh-CN" altLang="en-US" sz="3200" b="1" dirty="0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4915446A-EFC1-D6FE-B538-EBDC5053A7EB}"/>
              </a:ext>
            </a:extLst>
          </p:cNvPr>
          <p:cNvCxnSpPr>
            <a:cxnSpLocks/>
          </p:cNvCxnSpPr>
          <p:nvPr/>
        </p:nvCxnSpPr>
        <p:spPr>
          <a:xfrm>
            <a:off x="20314677" y="10034797"/>
            <a:ext cx="10424344" cy="3412987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273D5DC-A608-1351-0CC1-6811A5AEC8E0}"/>
              </a:ext>
            </a:extLst>
          </p:cNvPr>
          <p:cNvCxnSpPr>
            <a:cxnSpLocks/>
          </p:cNvCxnSpPr>
          <p:nvPr/>
        </p:nvCxnSpPr>
        <p:spPr>
          <a:xfrm>
            <a:off x="27690815" y="12475673"/>
            <a:ext cx="1507949" cy="205276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D32AFD47-B88A-7241-68CB-D40EF30496A4}"/>
              </a:ext>
            </a:extLst>
          </p:cNvPr>
          <p:cNvCxnSpPr>
            <a:cxnSpLocks/>
          </p:cNvCxnSpPr>
          <p:nvPr/>
        </p:nvCxnSpPr>
        <p:spPr>
          <a:xfrm>
            <a:off x="27612599" y="12372011"/>
            <a:ext cx="180250" cy="3397242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71DB8492-DA01-1764-8A02-2C599BAA779D}"/>
              </a:ext>
            </a:extLst>
          </p:cNvPr>
          <p:cNvCxnSpPr>
            <a:cxnSpLocks/>
          </p:cNvCxnSpPr>
          <p:nvPr/>
        </p:nvCxnSpPr>
        <p:spPr>
          <a:xfrm flipH="1">
            <a:off x="26911135" y="12540953"/>
            <a:ext cx="712385" cy="1762356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6F8CB76-8F61-0062-30A2-DB1C894370F4}"/>
              </a:ext>
            </a:extLst>
          </p:cNvPr>
          <p:cNvSpPr txBox="1"/>
          <p:nvPr/>
        </p:nvSpPr>
        <p:spPr>
          <a:xfrm>
            <a:off x="24051483" y="14651257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eNOS</a:t>
            </a:r>
            <a:endParaRPr lang="zh-CN" altLang="en-US" sz="3200" b="1" dirty="0"/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3828A71C-A724-E4BD-F280-88B86A1ECDA2}"/>
              </a:ext>
            </a:extLst>
          </p:cNvPr>
          <p:cNvSpPr/>
          <p:nvPr/>
        </p:nvSpPr>
        <p:spPr>
          <a:xfrm>
            <a:off x="25510504" y="17900688"/>
            <a:ext cx="508566" cy="57854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688A40A2-8AAE-3DFB-923D-785326197E89}"/>
              </a:ext>
            </a:extLst>
          </p:cNvPr>
          <p:cNvSpPr txBox="1"/>
          <p:nvPr/>
        </p:nvSpPr>
        <p:spPr>
          <a:xfrm>
            <a:off x="25369518" y="17593835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NO</a:t>
            </a:r>
            <a:endParaRPr lang="zh-CN" altLang="en-US" sz="3200" b="1" dirty="0"/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6AE08022-A758-75D1-B5B6-AE221E4C9220}"/>
              </a:ext>
            </a:extLst>
          </p:cNvPr>
          <p:cNvCxnSpPr>
            <a:cxnSpLocks/>
          </p:cNvCxnSpPr>
          <p:nvPr/>
        </p:nvCxnSpPr>
        <p:spPr>
          <a:xfrm>
            <a:off x="14523552" y="12314183"/>
            <a:ext cx="9740203" cy="2184480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5007EF1D-5411-F583-3AB3-FBD3E90B0C32}"/>
              </a:ext>
            </a:extLst>
          </p:cNvPr>
          <p:cNvCxnSpPr>
            <a:cxnSpLocks/>
          </p:cNvCxnSpPr>
          <p:nvPr/>
        </p:nvCxnSpPr>
        <p:spPr>
          <a:xfrm>
            <a:off x="25438251" y="15552993"/>
            <a:ext cx="395580" cy="2236363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图片 221">
            <a:extLst>
              <a:ext uri="{FF2B5EF4-FFF2-40B4-BE49-F238E27FC236}">
                <a16:creationId xmlns:a16="http://schemas.microsoft.com/office/drawing/2014/main" id="{056EE4F7-16E8-2893-DEDF-593E7E9B488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672962" y="14454557"/>
            <a:ext cx="2903286" cy="1314696"/>
          </a:xfrm>
          <a:prstGeom prst="rect">
            <a:avLst/>
          </a:prstGeom>
        </p:spPr>
      </p:pic>
      <p:sp>
        <p:nvSpPr>
          <p:cNvPr id="223" name="文本框 222">
            <a:extLst>
              <a:ext uri="{FF2B5EF4-FFF2-40B4-BE49-F238E27FC236}">
                <a16:creationId xmlns:a16="http://schemas.microsoft.com/office/drawing/2014/main" id="{81093D1F-A64A-B795-B501-80AE6F554A6C}"/>
              </a:ext>
            </a:extLst>
          </p:cNvPr>
          <p:cNvSpPr txBox="1"/>
          <p:nvPr/>
        </p:nvSpPr>
        <p:spPr>
          <a:xfrm>
            <a:off x="19242463" y="14796121"/>
            <a:ext cx="1912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Raf-1</a:t>
            </a:r>
            <a:endParaRPr lang="zh-CN" altLang="en-US" sz="3600" b="1" dirty="0"/>
          </a:p>
        </p:txBody>
      </p:sp>
      <p:cxnSp>
        <p:nvCxnSpPr>
          <p:cNvPr id="224" name="直接箭头连接符 223">
            <a:extLst>
              <a:ext uri="{FF2B5EF4-FFF2-40B4-BE49-F238E27FC236}">
                <a16:creationId xmlns:a16="http://schemas.microsoft.com/office/drawing/2014/main" id="{CCEDBC55-D8E5-75C2-86B2-9881D35FEBAD}"/>
              </a:ext>
            </a:extLst>
          </p:cNvPr>
          <p:cNvCxnSpPr>
            <a:cxnSpLocks/>
          </p:cNvCxnSpPr>
          <p:nvPr/>
        </p:nvCxnSpPr>
        <p:spPr>
          <a:xfrm flipH="1">
            <a:off x="20444179" y="9764046"/>
            <a:ext cx="1910757" cy="4929787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888C25D7-8D6E-892D-6D8B-69DDC19E91D1}"/>
              </a:ext>
            </a:extLst>
          </p:cNvPr>
          <p:cNvCxnSpPr>
            <a:cxnSpLocks/>
          </p:cNvCxnSpPr>
          <p:nvPr/>
        </p:nvCxnSpPr>
        <p:spPr>
          <a:xfrm>
            <a:off x="14465549" y="12261312"/>
            <a:ext cx="4966947" cy="2406054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B0181FD5-7E52-025F-BBF4-8EF753C8A15D}"/>
              </a:ext>
            </a:extLst>
          </p:cNvPr>
          <p:cNvCxnSpPr>
            <a:cxnSpLocks/>
          </p:cNvCxnSpPr>
          <p:nvPr/>
        </p:nvCxnSpPr>
        <p:spPr>
          <a:xfrm flipV="1">
            <a:off x="19142080" y="14454557"/>
            <a:ext cx="609945" cy="315098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图片 232">
            <a:extLst>
              <a:ext uri="{FF2B5EF4-FFF2-40B4-BE49-F238E27FC236}">
                <a16:creationId xmlns:a16="http://schemas.microsoft.com/office/drawing/2014/main" id="{AC41FB72-8531-62DB-A2BF-C8BFC951FB8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004222" y="16025511"/>
            <a:ext cx="2903286" cy="1314696"/>
          </a:xfrm>
          <a:prstGeom prst="rect">
            <a:avLst/>
          </a:prstGeom>
        </p:spPr>
      </p:pic>
      <p:sp>
        <p:nvSpPr>
          <p:cNvPr id="234" name="文本框 233">
            <a:extLst>
              <a:ext uri="{FF2B5EF4-FFF2-40B4-BE49-F238E27FC236}">
                <a16:creationId xmlns:a16="http://schemas.microsoft.com/office/drawing/2014/main" id="{A2D47D15-79C6-5577-E8B0-61A56575266D}"/>
              </a:ext>
            </a:extLst>
          </p:cNvPr>
          <p:cNvSpPr txBox="1"/>
          <p:nvPr/>
        </p:nvSpPr>
        <p:spPr>
          <a:xfrm>
            <a:off x="20588443" y="1635794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MEK</a:t>
            </a:r>
            <a:endParaRPr lang="zh-CN" altLang="en-US" sz="3200" b="1" dirty="0"/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8700981F-1870-8BC8-E5B7-D9F41DD92A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972830" y="17504509"/>
            <a:ext cx="2903286" cy="1314696"/>
          </a:xfrm>
          <a:prstGeom prst="rect">
            <a:avLst/>
          </a:prstGeom>
        </p:spPr>
      </p:pic>
      <p:sp>
        <p:nvSpPr>
          <p:cNvPr id="235" name="文本框 234">
            <a:extLst>
              <a:ext uri="{FF2B5EF4-FFF2-40B4-BE49-F238E27FC236}">
                <a16:creationId xmlns:a16="http://schemas.microsoft.com/office/drawing/2014/main" id="{AC984479-0B35-21EC-877B-B7CEC86CE388}"/>
              </a:ext>
            </a:extLst>
          </p:cNvPr>
          <p:cNvSpPr txBox="1"/>
          <p:nvPr/>
        </p:nvSpPr>
        <p:spPr>
          <a:xfrm>
            <a:off x="21496417" y="17844403"/>
            <a:ext cx="194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ERK</a:t>
            </a:r>
            <a:endParaRPr lang="zh-CN" altLang="en-US" sz="3200" b="1" dirty="0"/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5AC2BD0C-C251-F74F-7E2D-A077804B7C82}"/>
              </a:ext>
            </a:extLst>
          </p:cNvPr>
          <p:cNvCxnSpPr>
            <a:cxnSpLocks/>
          </p:cNvCxnSpPr>
          <p:nvPr/>
        </p:nvCxnSpPr>
        <p:spPr>
          <a:xfrm>
            <a:off x="20864734" y="15566378"/>
            <a:ext cx="664826" cy="703452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49F2B2E-AEDA-CB68-C9B3-94769DFBA09D}"/>
              </a:ext>
            </a:extLst>
          </p:cNvPr>
          <p:cNvCxnSpPr>
            <a:cxnSpLocks/>
          </p:cNvCxnSpPr>
          <p:nvPr/>
        </p:nvCxnSpPr>
        <p:spPr>
          <a:xfrm>
            <a:off x="21880248" y="17085901"/>
            <a:ext cx="664826" cy="703452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E6CB3490-9F9C-FB86-3C29-C3392BA840F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006591" y="17491837"/>
            <a:ext cx="2189645" cy="1010606"/>
          </a:xfrm>
          <a:prstGeom prst="rect">
            <a:avLst/>
          </a:prstGeom>
        </p:spPr>
      </p:pic>
      <p:sp>
        <p:nvSpPr>
          <p:cNvPr id="243" name="文本框 242">
            <a:extLst>
              <a:ext uri="{FF2B5EF4-FFF2-40B4-BE49-F238E27FC236}">
                <a16:creationId xmlns:a16="http://schemas.microsoft.com/office/drawing/2014/main" id="{38A99AC5-A945-7E1C-655C-D6050C541D02}"/>
              </a:ext>
            </a:extLst>
          </p:cNvPr>
          <p:cNvSpPr txBox="1"/>
          <p:nvPr/>
        </p:nvSpPr>
        <p:spPr>
          <a:xfrm>
            <a:off x="18938638" y="17600234"/>
            <a:ext cx="1943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BRCA1</a:t>
            </a:r>
            <a:endParaRPr lang="zh-CN" altLang="en-US" sz="3200" b="1" dirty="0"/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C414B3F4-FCF5-9F21-37ED-C7636F84790C}"/>
              </a:ext>
            </a:extLst>
          </p:cNvPr>
          <p:cNvCxnSpPr>
            <a:cxnSpLocks/>
            <a:endCxn id="242" idx="0"/>
          </p:cNvCxnSpPr>
          <p:nvPr/>
        </p:nvCxnSpPr>
        <p:spPr>
          <a:xfrm>
            <a:off x="14430706" y="12511515"/>
            <a:ext cx="5670706" cy="4980325"/>
          </a:xfrm>
          <a:prstGeom prst="straightConnector1">
            <a:avLst/>
          </a:prstGeom>
          <a:ln w="101600">
            <a:solidFill>
              <a:srgbClr val="0099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文本框 253">
            <a:extLst>
              <a:ext uri="{FF2B5EF4-FFF2-40B4-BE49-F238E27FC236}">
                <a16:creationId xmlns:a16="http://schemas.microsoft.com/office/drawing/2014/main" id="{4A002739-5A20-EEAB-F035-0948CDA3A21C}"/>
              </a:ext>
            </a:extLst>
          </p:cNvPr>
          <p:cNvSpPr txBox="1"/>
          <p:nvPr/>
        </p:nvSpPr>
        <p:spPr>
          <a:xfrm>
            <a:off x="20953149" y="19743315"/>
            <a:ext cx="33378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proliferation</a:t>
            </a:r>
          </a:p>
          <a:p>
            <a:pPr algn="ctr"/>
            <a:r>
              <a:rPr lang="en-US" altLang="zh-CN" sz="3200" b="1" dirty="0"/>
              <a:t>Angiogenesis</a:t>
            </a:r>
          </a:p>
          <a:p>
            <a:pPr algn="ctr"/>
            <a:r>
              <a:rPr lang="en-US" altLang="zh-CN" sz="3200" b="1" dirty="0"/>
              <a:t>DNA repair</a:t>
            </a:r>
            <a:endParaRPr lang="zh-CN" altLang="en-US" sz="3200" b="1" dirty="0"/>
          </a:p>
        </p:txBody>
      </p:sp>
      <p:sp>
        <p:nvSpPr>
          <p:cNvPr id="256" name="左大括号 255">
            <a:extLst>
              <a:ext uri="{FF2B5EF4-FFF2-40B4-BE49-F238E27FC236}">
                <a16:creationId xmlns:a16="http://schemas.microsoft.com/office/drawing/2014/main" id="{32ABBB4F-10C2-1B58-7F91-B2F8A4BF61CB}"/>
              </a:ext>
            </a:extLst>
          </p:cNvPr>
          <p:cNvSpPr/>
          <p:nvPr/>
        </p:nvSpPr>
        <p:spPr>
          <a:xfrm rot="16200000">
            <a:off x="22268840" y="16262669"/>
            <a:ext cx="1024591" cy="6105399"/>
          </a:xfrm>
          <a:prstGeom prst="leftBrace">
            <a:avLst>
              <a:gd name="adj1" fmla="val 52956"/>
              <a:gd name="adj2" fmla="val 50000"/>
            </a:avLst>
          </a:prstGeom>
          <a:ln w="762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B08AF4A3-18A3-C796-A832-5FB800046973}"/>
              </a:ext>
            </a:extLst>
          </p:cNvPr>
          <p:cNvGrpSpPr/>
          <p:nvPr/>
        </p:nvGrpSpPr>
        <p:grpSpPr>
          <a:xfrm>
            <a:off x="15906295" y="16011899"/>
            <a:ext cx="2005714" cy="930813"/>
            <a:chOff x="15906295" y="16011902"/>
            <a:chExt cx="2005714" cy="930813"/>
          </a:xfrm>
        </p:grpSpPr>
        <p:pic>
          <p:nvPicPr>
            <p:cNvPr id="258" name="图片 257">
              <a:extLst>
                <a:ext uri="{FF2B5EF4-FFF2-40B4-BE49-F238E27FC236}">
                  <a16:creationId xmlns:a16="http://schemas.microsoft.com/office/drawing/2014/main" id="{39A8538C-BA39-733A-8795-8381C582A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A1D0DB15-F6AC-98AF-12A1-657EAFE713A1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GSK3</a:t>
              </a:r>
              <a:endParaRPr lang="zh-CN" altLang="en-US" sz="3200" b="1" dirty="0"/>
            </a:p>
          </p:txBody>
        </p:sp>
      </p:grp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03FA9431-7695-DA78-0897-D05D9E764E8D}"/>
              </a:ext>
            </a:extLst>
          </p:cNvPr>
          <p:cNvCxnSpPr>
            <a:cxnSpLocks/>
          </p:cNvCxnSpPr>
          <p:nvPr/>
        </p:nvCxnSpPr>
        <p:spPr>
          <a:xfrm>
            <a:off x="14336610" y="12599990"/>
            <a:ext cx="2086454" cy="3268928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CE40EB22-3660-1A2D-FB27-09BD01E1BF48}"/>
              </a:ext>
            </a:extLst>
          </p:cNvPr>
          <p:cNvCxnSpPr>
            <a:cxnSpLocks/>
          </p:cNvCxnSpPr>
          <p:nvPr/>
        </p:nvCxnSpPr>
        <p:spPr>
          <a:xfrm flipV="1">
            <a:off x="16231569" y="15709478"/>
            <a:ext cx="487896" cy="262462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8" name="图片 267">
            <a:extLst>
              <a:ext uri="{FF2B5EF4-FFF2-40B4-BE49-F238E27FC236}">
                <a16:creationId xmlns:a16="http://schemas.microsoft.com/office/drawing/2014/main" id="{957C3476-287C-FF7E-1AE6-B353E56E3A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8727" y="18265749"/>
            <a:ext cx="1746387" cy="1199327"/>
          </a:xfrm>
          <a:prstGeom prst="rect">
            <a:avLst/>
          </a:prstGeom>
        </p:spPr>
      </p:pic>
      <p:sp>
        <p:nvSpPr>
          <p:cNvPr id="269" name="文本框 268">
            <a:extLst>
              <a:ext uri="{FF2B5EF4-FFF2-40B4-BE49-F238E27FC236}">
                <a16:creationId xmlns:a16="http://schemas.microsoft.com/office/drawing/2014/main" id="{50537375-FDB2-1A32-4F1C-9743CA90C950}"/>
              </a:ext>
            </a:extLst>
          </p:cNvPr>
          <p:cNvSpPr txBox="1"/>
          <p:nvPr/>
        </p:nvSpPr>
        <p:spPr>
          <a:xfrm>
            <a:off x="17012419" y="18607385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GYS</a:t>
            </a:r>
            <a:endParaRPr lang="zh-CN" altLang="en-US" sz="3200" b="1" dirty="0"/>
          </a:p>
        </p:txBody>
      </p: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428FA0A8-7427-F8E8-E7B0-06F7099343D8}"/>
              </a:ext>
            </a:extLst>
          </p:cNvPr>
          <p:cNvCxnSpPr>
            <a:cxnSpLocks/>
          </p:cNvCxnSpPr>
          <p:nvPr/>
        </p:nvCxnSpPr>
        <p:spPr>
          <a:xfrm>
            <a:off x="16841358" y="16848750"/>
            <a:ext cx="858488" cy="1438503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6B4CC9A0-088A-026E-1E5C-9273BEBCBEB7}"/>
              </a:ext>
            </a:extLst>
          </p:cNvPr>
          <p:cNvCxnSpPr>
            <a:cxnSpLocks/>
          </p:cNvCxnSpPr>
          <p:nvPr/>
        </p:nvCxnSpPr>
        <p:spPr>
          <a:xfrm flipV="1">
            <a:off x="17452479" y="18190490"/>
            <a:ext cx="609945" cy="315098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29AD1154-07CF-6252-513A-2EE69A0E849C}"/>
              </a:ext>
            </a:extLst>
          </p:cNvPr>
          <p:cNvCxnSpPr>
            <a:cxnSpLocks/>
          </p:cNvCxnSpPr>
          <p:nvPr/>
        </p:nvCxnSpPr>
        <p:spPr>
          <a:xfrm>
            <a:off x="18427380" y="19244280"/>
            <a:ext cx="916057" cy="1800367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38DD788-092F-0D32-193E-1F8E7633D11F}"/>
              </a:ext>
            </a:extLst>
          </p:cNvPr>
          <p:cNvSpPr txBox="1"/>
          <p:nvPr/>
        </p:nvSpPr>
        <p:spPr>
          <a:xfrm>
            <a:off x="17239793" y="20901268"/>
            <a:ext cx="5345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Metabolism</a:t>
            </a:r>
            <a:endParaRPr lang="zh-CN" altLang="en-US" sz="3200" b="1" dirty="0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D0138C9-3BEE-C138-380E-5DBEA3D89476}"/>
              </a:ext>
            </a:extLst>
          </p:cNvPr>
          <p:cNvSpPr txBox="1"/>
          <p:nvPr/>
        </p:nvSpPr>
        <p:spPr>
          <a:xfrm>
            <a:off x="16444658" y="19934749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Myc</a:t>
            </a:r>
            <a:endParaRPr lang="zh-CN" altLang="en-US" sz="3200" b="1" dirty="0"/>
          </a:p>
        </p:txBody>
      </p: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C78719D1-14A7-AA4D-1362-C4B832B52ED3}"/>
              </a:ext>
            </a:extLst>
          </p:cNvPr>
          <p:cNvCxnSpPr>
            <a:cxnSpLocks/>
            <a:stCxn id="259" idx="2"/>
          </p:cNvCxnSpPr>
          <p:nvPr/>
        </p:nvCxnSpPr>
        <p:spPr>
          <a:xfrm>
            <a:off x="16862643" y="16850378"/>
            <a:ext cx="249868" cy="2835276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1BF9BF3A-5575-0222-40A5-8C864DA488C9}"/>
              </a:ext>
            </a:extLst>
          </p:cNvPr>
          <p:cNvCxnSpPr>
            <a:cxnSpLocks/>
          </p:cNvCxnSpPr>
          <p:nvPr/>
        </p:nvCxnSpPr>
        <p:spPr>
          <a:xfrm flipV="1">
            <a:off x="16709376" y="19583071"/>
            <a:ext cx="755599" cy="17784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9" name="图片 288">
            <a:extLst>
              <a:ext uri="{FF2B5EF4-FFF2-40B4-BE49-F238E27FC236}">
                <a16:creationId xmlns:a16="http://schemas.microsoft.com/office/drawing/2014/main" id="{39C57216-9DD5-7731-A23A-793EC7819A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44665" y="19069682"/>
            <a:ext cx="1746387" cy="1199327"/>
          </a:xfrm>
          <a:prstGeom prst="rect">
            <a:avLst/>
          </a:prstGeom>
        </p:spPr>
      </p:pic>
      <p:sp>
        <p:nvSpPr>
          <p:cNvPr id="290" name="文本框 289">
            <a:extLst>
              <a:ext uri="{FF2B5EF4-FFF2-40B4-BE49-F238E27FC236}">
                <a16:creationId xmlns:a16="http://schemas.microsoft.com/office/drawing/2014/main" id="{37F2CB29-21E0-0FAC-63F6-D031B9117E43}"/>
              </a:ext>
            </a:extLst>
          </p:cNvPr>
          <p:cNvSpPr txBox="1"/>
          <p:nvPr/>
        </p:nvSpPr>
        <p:spPr>
          <a:xfrm>
            <a:off x="14452576" y="19305471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CCND1</a:t>
            </a:r>
            <a:endParaRPr lang="zh-CN" altLang="en-US" sz="3200" b="1" dirty="0"/>
          </a:p>
        </p:txBody>
      </p: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69C1E34A-75BA-DF4C-A1B9-B4355759AA4B}"/>
              </a:ext>
            </a:extLst>
          </p:cNvPr>
          <p:cNvCxnSpPr>
            <a:cxnSpLocks/>
          </p:cNvCxnSpPr>
          <p:nvPr/>
        </p:nvCxnSpPr>
        <p:spPr>
          <a:xfrm flipH="1">
            <a:off x="15544981" y="16880086"/>
            <a:ext cx="1272788" cy="2312075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810B03FF-B864-BC6B-AC0C-43633B53F4A7}"/>
              </a:ext>
            </a:extLst>
          </p:cNvPr>
          <p:cNvCxnSpPr>
            <a:cxnSpLocks/>
          </p:cNvCxnSpPr>
          <p:nvPr/>
        </p:nvCxnSpPr>
        <p:spPr>
          <a:xfrm>
            <a:off x="15213663" y="19069679"/>
            <a:ext cx="556145" cy="181382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>
            <a:extLst>
              <a:ext uri="{FF2B5EF4-FFF2-40B4-BE49-F238E27FC236}">
                <a16:creationId xmlns:a16="http://schemas.microsoft.com/office/drawing/2014/main" id="{13DBC073-37B9-4A51-94F6-FFD8C3CBDA12}"/>
              </a:ext>
            </a:extLst>
          </p:cNvPr>
          <p:cNvCxnSpPr>
            <a:cxnSpLocks/>
          </p:cNvCxnSpPr>
          <p:nvPr/>
        </p:nvCxnSpPr>
        <p:spPr>
          <a:xfrm flipH="1">
            <a:off x="16721530" y="20693356"/>
            <a:ext cx="518264" cy="1548114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B4F0B16-E8E6-4404-D6C7-C61013686D57}"/>
              </a:ext>
            </a:extLst>
          </p:cNvPr>
          <p:cNvCxnSpPr>
            <a:cxnSpLocks/>
          </p:cNvCxnSpPr>
          <p:nvPr/>
        </p:nvCxnSpPr>
        <p:spPr>
          <a:xfrm>
            <a:off x="15544981" y="20076564"/>
            <a:ext cx="979484" cy="2130000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本框 309">
            <a:extLst>
              <a:ext uri="{FF2B5EF4-FFF2-40B4-BE49-F238E27FC236}">
                <a16:creationId xmlns:a16="http://schemas.microsoft.com/office/drawing/2014/main" id="{C4DF8615-A8C0-9A65-13E8-10036D125E70}"/>
              </a:ext>
            </a:extLst>
          </p:cNvPr>
          <p:cNvSpPr txBox="1"/>
          <p:nvPr/>
        </p:nvSpPr>
        <p:spPr>
          <a:xfrm>
            <a:off x="15213660" y="22255238"/>
            <a:ext cx="3247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cycle </a:t>
            </a:r>
          </a:p>
          <a:p>
            <a:pPr algn="ctr"/>
            <a:r>
              <a:rPr lang="en-US" altLang="zh-CN" sz="3200" b="1" dirty="0"/>
              <a:t>progression</a:t>
            </a:r>
            <a:endParaRPr lang="zh-CN" altLang="en-US" sz="3200" b="1" dirty="0"/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77EAA5A-8FBD-CE77-94DD-320512835BA8}"/>
              </a:ext>
            </a:extLst>
          </p:cNvPr>
          <p:cNvSpPr txBox="1"/>
          <p:nvPr/>
        </p:nvSpPr>
        <p:spPr>
          <a:xfrm>
            <a:off x="21540201" y="15164319"/>
            <a:ext cx="25604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VEGF signaling pathway</a:t>
            </a:r>
            <a:endParaRPr lang="zh-CN" altLang="en-US" sz="2800" b="1" dirty="0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4BBBC6EA-CA09-C58A-9A5B-69513DA99936}"/>
              </a:ext>
            </a:extLst>
          </p:cNvPr>
          <p:cNvSpPr txBox="1"/>
          <p:nvPr/>
        </p:nvSpPr>
        <p:spPr>
          <a:xfrm>
            <a:off x="22837026" y="16749190"/>
            <a:ext cx="25604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MAPK signaling pathway</a:t>
            </a:r>
            <a:endParaRPr lang="zh-CN" altLang="en-US" sz="2800" b="1" dirty="0"/>
          </a:p>
        </p:txBody>
      </p: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DF3A5A4E-6B37-D7F5-B8D7-3477B61C18E4}"/>
              </a:ext>
            </a:extLst>
          </p:cNvPr>
          <p:cNvGrpSpPr/>
          <p:nvPr/>
        </p:nvGrpSpPr>
        <p:grpSpPr>
          <a:xfrm>
            <a:off x="13607883" y="15119281"/>
            <a:ext cx="2004297" cy="930813"/>
            <a:chOff x="15906295" y="16011902"/>
            <a:chExt cx="2005714" cy="930813"/>
          </a:xfrm>
        </p:grpSpPr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2A0CFD24-3210-DF1A-C303-874BBB437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8C044D89-DCAD-4CE6-0DE0-3A42CAAFA32D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p21</a:t>
              </a:r>
              <a:endParaRPr lang="zh-CN" altLang="en-US" sz="3200" b="1" dirty="0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18B9FFD-0110-7F98-41F4-B32B05FA7D5F}"/>
              </a:ext>
            </a:extLst>
          </p:cNvPr>
          <p:cNvGrpSpPr/>
          <p:nvPr/>
        </p:nvGrpSpPr>
        <p:grpSpPr>
          <a:xfrm>
            <a:off x="12320185" y="16022376"/>
            <a:ext cx="2004297" cy="930813"/>
            <a:chOff x="15906295" y="16011902"/>
            <a:chExt cx="2005714" cy="930813"/>
          </a:xfrm>
        </p:grpSpPr>
        <p:pic>
          <p:nvPicPr>
            <p:cNvPr id="324" name="图片 323">
              <a:extLst>
                <a:ext uri="{FF2B5EF4-FFF2-40B4-BE49-F238E27FC236}">
                  <a16:creationId xmlns:a16="http://schemas.microsoft.com/office/drawing/2014/main" id="{C90FD727-8806-C7B7-30F6-3F13B95DD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531E97A7-DD29-265C-D550-49C5EC817B4C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p27</a:t>
              </a:r>
              <a:endParaRPr lang="zh-CN" altLang="en-US" sz="3200" b="1" dirty="0"/>
            </a:p>
          </p:txBody>
        </p:sp>
      </p:grp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9B2E8128-8FBD-D7F6-F673-71A437CA2620}"/>
              </a:ext>
            </a:extLst>
          </p:cNvPr>
          <p:cNvCxnSpPr>
            <a:cxnSpLocks/>
          </p:cNvCxnSpPr>
          <p:nvPr/>
        </p:nvCxnSpPr>
        <p:spPr>
          <a:xfrm>
            <a:off x="14239747" y="12598228"/>
            <a:ext cx="618228" cy="2521059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50250A70-F8BE-EBA4-A4B0-8848B0075976}"/>
              </a:ext>
            </a:extLst>
          </p:cNvPr>
          <p:cNvCxnSpPr>
            <a:cxnSpLocks/>
          </p:cNvCxnSpPr>
          <p:nvPr/>
        </p:nvCxnSpPr>
        <p:spPr>
          <a:xfrm flipV="1">
            <a:off x="14430021" y="15087188"/>
            <a:ext cx="790785" cy="9858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01257C1D-095A-FF12-C938-6BEAFD3EC63A}"/>
              </a:ext>
            </a:extLst>
          </p:cNvPr>
          <p:cNvCxnSpPr>
            <a:cxnSpLocks/>
          </p:cNvCxnSpPr>
          <p:nvPr/>
        </p:nvCxnSpPr>
        <p:spPr>
          <a:xfrm flipH="1">
            <a:off x="13554748" y="12694029"/>
            <a:ext cx="326938" cy="3372151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C1A53DA9-F2CE-C230-1D82-A967E43529BC}"/>
              </a:ext>
            </a:extLst>
          </p:cNvPr>
          <p:cNvCxnSpPr>
            <a:cxnSpLocks/>
          </p:cNvCxnSpPr>
          <p:nvPr/>
        </p:nvCxnSpPr>
        <p:spPr>
          <a:xfrm>
            <a:off x="13143518" y="16023434"/>
            <a:ext cx="830635" cy="107137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1" name="图片 340">
            <a:extLst>
              <a:ext uri="{FF2B5EF4-FFF2-40B4-BE49-F238E27FC236}">
                <a16:creationId xmlns:a16="http://schemas.microsoft.com/office/drawing/2014/main" id="{72F50AAF-83B6-14A7-5C95-086282247B6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622206" y="17807692"/>
            <a:ext cx="2039611" cy="1691950"/>
          </a:xfrm>
          <a:prstGeom prst="rect">
            <a:avLst/>
          </a:prstGeom>
        </p:spPr>
      </p:pic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F8FDF4C3-95AE-64CA-58A4-B7EC6FBBA83A}"/>
              </a:ext>
            </a:extLst>
          </p:cNvPr>
          <p:cNvCxnSpPr>
            <a:cxnSpLocks/>
          </p:cNvCxnSpPr>
          <p:nvPr/>
        </p:nvCxnSpPr>
        <p:spPr>
          <a:xfrm flipH="1">
            <a:off x="14339636" y="15900148"/>
            <a:ext cx="718319" cy="2129700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7C297417-17CD-2035-131E-2B6C56E1552C}"/>
              </a:ext>
            </a:extLst>
          </p:cNvPr>
          <p:cNvCxnSpPr>
            <a:cxnSpLocks/>
          </p:cNvCxnSpPr>
          <p:nvPr/>
        </p:nvCxnSpPr>
        <p:spPr>
          <a:xfrm>
            <a:off x="13981269" y="17904128"/>
            <a:ext cx="746668" cy="231891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D98EBDA0-15F6-FE53-0F17-03706ECE7554}"/>
              </a:ext>
            </a:extLst>
          </p:cNvPr>
          <p:cNvCxnSpPr>
            <a:cxnSpLocks/>
          </p:cNvCxnSpPr>
          <p:nvPr/>
        </p:nvCxnSpPr>
        <p:spPr>
          <a:xfrm>
            <a:off x="13257864" y="17017809"/>
            <a:ext cx="63076" cy="776717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324F942E-4742-A347-136B-D6D2D18F961D}"/>
              </a:ext>
            </a:extLst>
          </p:cNvPr>
          <p:cNvCxnSpPr>
            <a:cxnSpLocks/>
          </p:cNvCxnSpPr>
          <p:nvPr/>
        </p:nvCxnSpPr>
        <p:spPr>
          <a:xfrm flipV="1">
            <a:off x="12954564" y="17751819"/>
            <a:ext cx="790785" cy="9858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文本框 353">
            <a:extLst>
              <a:ext uri="{FF2B5EF4-FFF2-40B4-BE49-F238E27FC236}">
                <a16:creationId xmlns:a16="http://schemas.microsoft.com/office/drawing/2014/main" id="{9B3F43FC-8A65-035A-D892-0AE9708DF2BC}"/>
              </a:ext>
            </a:extLst>
          </p:cNvPr>
          <p:cNvSpPr txBox="1"/>
          <p:nvPr/>
        </p:nvSpPr>
        <p:spPr>
          <a:xfrm>
            <a:off x="12603160" y="18840623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Cyckin</a:t>
            </a:r>
            <a:endParaRPr lang="zh-CN" altLang="en-US" sz="3200" b="1" dirty="0"/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480397BA-D9A5-A3BF-0287-F07B9DF07259}"/>
              </a:ext>
            </a:extLst>
          </p:cNvPr>
          <p:cNvSpPr txBox="1"/>
          <p:nvPr/>
        </p:nvSpPr>
        <p:spPr>
          <a:xfrm>
            <a:off x="12656913" y="17985727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CDK</a:t>
            </a:r>
            <a:endParaRPr lang="zh-CN" altLang="en-US" sz="3200" b="1" dirty="0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27520438-D771-3763-E7BD-6232BFA260EB}"/>
              </a:ext>
            </a:extLst>
          </p:cNvPr>
          <p:cNvSpPr txBox="1"/>
          <p:nvPr/>
        </p:nvSpPr>
        <p:spPr>
          <a:xfrm>
            <a:off x="12880495" y="21038203"/>
            <a:ext cx="3247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cycle </a:t>
            </a:r>
          </a:p>
          <a:p>
            <a:pPr algn="ctr"/>
            <a:r>
              <a:rPr lang="en-US" altLang="zh-CN" sz="3200" b="1" dirty="0"/>
              <a:t>progression</a:t>
            </a:r>
            <a:endParaRPr lang="zh-CN" altLang="en-US" sz="3200" b="1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4B071C91-866B-2617-2D7A-2A5B5CF2C65D}"/>
              </a:ext>
            </a:extLst>
          </p:cNvPr>
          <p:cNvCxnSpPr>
            <a:cxnSpLocks/>
          </p:cNvCxnSpPr>
          <p:nvPr/>
        </p:nvCxnSpPr>
        <p:spPr>
          <a:xfrm>
            <a:off x="13795789" y="19400105"/>
            <a:ext cx="111732" cy="1638098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64F633F1-7475-978D-1DC2-D85595CEFEA3}"/>
              </a:ext>
            </a:extLst>
          </p:cNvPr>
          <p:cNvGrpSpPr/>
          <p:nvPr/>
        </p:nvGrpSpPr>
        <p:grpSpPr>
          <a:xfrm>
            <a:off x="10021655" y="15488719"/>
            <a:ext cx="2004297" cy="930813"/>
            <a:chOff x="15906295" y="16011902"/>
            <a:chExt cx="2005714" cy="930813"/>
          </a:xfrm>
        </p:grpSpPr>
        <p:pic>
          <p:nvPicPr>
            <p:cNvPr id="361" name="图片 360">
              <a:extLst>
                <a:ext uri="{FF2B5EF4-FFF2-40B4-BE49-F238E27FC236}">
                  <a16:creationId xmlns:a16="http://schemas.microsoft.com/office/drawing/2014/main" id="{2F742413-9290-16B7-1615-7479FE9D9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362" name="文本框 361">
              <a:extLst>
                <a:ext uri="{FF2B5EF4-FFF2-40B4-BE49-F238E27FC236}">
                  <a16:creationId xmlns:a16="http://schemas.microsoft.com/office/drawing/2014/main" id="{EAD2F809-B6A9-6CA2-76D7-A667B3E7106D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FOXO</a:t>
              </a:r>
              <a:endParaRPr lang="zh-CN" altLang="en-US" sz="3200" b="1" dirty="0"/>
            </a:p>
          </p:txBody>
        </p:sp>
      </p:grp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8AD33461-155F-F9D2-40DA-0ED16C914618}"/>
              </a:ext>
            </a:extLst>
          </p:cNvPr>
          <p:cNvCxnSpPr>
            <a:cxnSpLocks/>
          </p:cNvCxnSpPr>
          <p:nvPr/>
        </p:nvCxnSpPr>
        <p:spPr>
          <a:xfrm flipH="1">
            <a:off x="11462538" y="12810977"/>
            <a:ext cx="2288761" cy="2800611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椭圆 368">
            <a:extLst>
              <a:ext uri="{FF2B5EF4-FFF2-40B4-BE49-F238E27FC236}">
                <a16:creationId xmlns:a16="http://schemas.microsoft.com/office/drawing/2014/main" id="{7AA8389F-BC10-9A90-C7C8-9B05EACB178B}"/>
              </a:ext>
            </a:extLst>
          </p:cNvPr>
          <p:cNvSpPr/>
          <p:nvPr/>
        </p:nvSpPr>
        <p:spPr>
          <a:xfrm>
            <a:off x="11354938" y="17363967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D7D5133F-6E0A-BBD6-7500-20AAE7EE9312}"/>
              </a:ext>
            </a:extLst>
          </p:cNvPr>
          <p:cNvSpPr txBox="1"/>
          <p:nvPr/>
        </p:nvSpPr>
        <p:spPr>
          <a:xfrm>
            <a:off x="11315955" y="16994280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CAC3A241-D1BC-2DE4-3C8D-F00443E6F43D}"/>
              </a:ext>
            </a:extLst>
          </p:cNvPr>
          <p:cNvCxnSpPr>
            <a:cxnSpLocks/>
          </p:cNvCxnSpPr>
          <p:nvPr/>
        </p:nvCxnSpPr>
        <p:spPr>
          <a:xfrm>
            <a:off x="11461164" y="16398828"/>
            <a:ext cx="64899" cy="910677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6B5F3010-19D0-42F3-36EC-153D01824590}"/>
              </a:ext>
            </a:extLst>
          </p:cNvPr>
          <p:cNvCxnSpPr>
            <a:cxnSpLocks/>
          </p:cNvCxnSpPr>
          <p:nvPr/>
        </p:nvCxnSpPr>
        <p:spPr>
          <a:xfrm flipV="1">
            <a:off x="11196811" y="17219522"/>
            <a:ext cx="681361" cy="186645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连接符: 曲线 378">
            <a:extLst>
              <a:ext uri="{FF2B5EF4-FFF2-40B4-BE49-F238E27FC236}">
                <a16:creationId xmlns:a16="http://schemas.microsoft.com/office/drawing/2014/main" id="{2276A657-19BA-F3B6-9285-6288649CB90B}"/>
              </a:ext>
            </a:extLst>
          </p:cNvPr>
          <p:cNvCxnSpPr>
            <a:cxnSpLocks/>
          </p:cNvCxnSpPr>
          <p:nvPr/>
        </p:nvCxnSpPr>
        <p:spPr>
          <a:xfrm>
            <a:off x="11758114" y="17985725"/>
            <a:ext cx="2840302" cy="1904518"/>
          </a:xfrm>
          <a:prstGeom prst="curvedConnector3">
            <a:avLst>
              <a:gd name="adj1" fmla="val 12057"/>
            </a:avLst>
          </a:prstGeom>
          <a:ln w="107950">
            <a:solidFill>
              <a:srgbClr val="0099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椭圆 384">
            <a:extLst>
              <a:ext uri="{FF2B5EF4-FFF2-40B4-BE49-F238E27FC236}">
                <a16:creationId xmlns:a16="http://schemas.microsoft.com/office/drawing/2014/main" id="{C3A595AD-A784-BC9B-FF45-52EC24F27DF7}"/>
              </a:ext>
            </a:extLst>
          </p:cNvPr>
          <p:cNvSpPr/>
          <p:nvPr/>
        </p:nvSpPr>
        <p:spPr>
          <a:xfrm>
            <a:off x="11149668" y="18627193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6" name="直接箭头连接符 385">
            <a:extLst>
              <a:ext uri="{FF2B5EF4-FFF2-40B4-BE49-F238E27FC236}">
                <a16:creationId xmlns:a16="http://schemas.microsoft.com/office/drawing/2014/main" id="{B0EDD22C-EE72-7435-4D07-CD4F59B0206B}"/>
              </a:ext>
            </a:extLst>
          </p:cNvPr>
          <p:cNvCxnSpPr>
            <a:cxnSpLocks/>
            <a:endCxn id="385" idx="1"/>
          </p:cNvCxnSpPr>
          <p:nvPr/>
        </p:nvCxnSpPr>
        <p:spPr>
          <a:xfrm>
            <a:off x="10975867" y="16398825"/>
            <a:ext cx="246609" cy="2311104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文本框 388">
            <a:extLst>
              <a:ext uri="{FF2B5EF4-FFF2-40B4-BE49-F238E27FC236}">
                <a16:creationId xmlns:a16="http://schemas.microsoft.com/office/drawing/2014/main" id="{C70D0D8D-4298-D60E-A37E-B50F4719E593}"/>
              </a:ext>
            </a:extLst>
          </p:cNvPr>
          <p:cNvSpPr txBox="1"/>
          <p:nvPr/>
        </p:nvSpPr>
        <p:spPr>
          <a:xfrm>
            <a:off x="10424483" y="19039761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494330DB-FC68-0354-B67F-5D3193C18B7C}"/>
              </a:ext>
            </a:extLst>
          </p:cNvPr>
          <p:cNvCxnSpPr>
            <a:cxnSpLocks/>
          </p:cNvCxnSpPr>
          <p:nvPr/>
        </p:nvCxnSpPr>
        <p:spPr>
          <a:xfrm flipH="1">
            <a:off x="10021655" y="16458047"/>
            <a:ext cx="953142" cy="2149338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椭圆 392">
            <a:extLst>
              <a:ext uri="{FF2B5EF4-FFF2-40B4-BE49-F238E27FC236}">
                <a16:creationId xmlns:a16="http://schemas.microsoft.com/office/drawing/2014/main" id="{A15D619F-0D0F-D019-0CF9-D5B4E6E828DC}"/>
              </a:ext>
            </a:extLst>
          </p:cNvPr>
          <p:cNvSpPr/>
          <p:nvPr/>
        </p:nvSpPr>
        <p:spPr>
          <a:xfrm>
            <a:off x="9728282" y="18572627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61861363-E103-CB22-7894-85887E30D812}"/>
              </a:ext>
            </a:extLst>
          </p:cNvPr>
          <p:cNvCxnSpPr>
            <a:cxnSpLocks/>
          </p:cNvCxnSpPr>
          <p:nvPr/>
        </p:nvCxnSpPr>
        <p:spPr>
          <a:xfrm flipH="1">
            <a:off x="8717525" y="16458044"/>
            <a:ext cx="2219692" cy="2123683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椭圆 396">
            <a:extLst>
              <a:ext uri="{FF2B5EF4-FFF2-40B4-BE49-F238E27FC236}">
                <a16:creationId xmlns:a16="http://schemas.microsoft.com/office/drawing/2014/main" id="{C23D15E2-97ED-A67E-42CE-C4025B33DD9A}"/>
              </a:ext>
            </a:extLst>
          </p:cNvPr>
          <p:cNvSpPr/>
          <p:nvPr/>
        </p:nvSpPr>
        <p:spPr>
          <a:xfrm>
            <a:off x="8450279" y="18578980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DBF8177E-96CF-64E9-F120-3928C8690ED5}"/>
              </a:ext>
            </a:extLst>
          </p:cNvPr>
          <p:cNvSpPr txBox="1"/>
          <p:nvPr/>
        </p:nvSpPr>
        <p:spPr>
          <a:xfrm>
            <a:off x="7241659" y="19059247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3396BE1F-8906-256F-83FC-F6171B5FCAB8}"/>
              </a:ext>
            </a:extLst>
          </p:cNvPr>
          <p:cNvSpPr txBox="1"/>
          <p:nvPr/>
        </p:nvSpPr>
        <p:spPr>
          <a:xfrm>
            <a:off x="11305229" y="20227471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PEPCK</a:t>
            </a:r>
            <a:endParaRPr lang="zh-CN" altLang="en-US" sz="3200" b="1" dirty="0"/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A0FA82B6-8B0A-B2C1-8528-573BB8A0DF77}"/>
              </a:ext>
            </a:extLst>
          </p:cNvPr>
          <p:cNvSpPr txBox="1"/>
          <p:nvPr/>
        </p:nvSpPr>
        <p:spPr>
          <a:xfrm>
            <a:off x="11232171" y="21032344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G6Pace</a:t>
            </a:r>
            <a:endParaRPr lang="zh-CN" altLang="en-US" sz="3200" b="1" dirty="0"/>
          </a:p>
        </p:txBody>
      </p:sp>
      <p:cxnSp>
        <p:nvCxnSpPr>
          <p:cNvPr id="403" name="直接箭头连接符 402">
            <a:extLst>
              <a:ext uri="{FF2B5EF4-FFF2-40B4-BE49-F238E27FC236}">
                <a16:creationId xmlns:a16="http://schemas.microsoft.com/office/drawing/2014/main" id="{6DFE792C-02CB-CBB2-A223-28F6DC8E6C03}"/>
              </a:ext>
            </a:extLst>
          </p:cNvPr>
          <p:cNvCxnSpPr>
            <a:cxnSpLocks/>
          </p:cNvCxnSpPr>
          <p:nvPr/>
        </p:nvCxnSpPr>
        <p:spPr>
          <a:xfrm>
            <a:off x="11726433" y="19192161"/>
            <a:ext cx="976870" cy="1109031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接箭头连接符 405">
            <a:extLst>
              <a:ext uri="{FF2B5EF4-FFF2-40B4-BE49-F238E27FC236}">
                <a16:creationId xmlns:a16="http://schemas.microsoft.com/office/drawing/2014/main" id="{D940FC61-A78C-8140-C4E0-24AF0E1EDDA8}"/>
              </a:ext>
            </a:extLst>
          </p:cNvPr>
          <p:cNvCxnSpPr>
            <a:cxnSpLocks/>
          </p:cNvCxnSpPr>
          <p:nvPr/>
        </p:nvCxnSpPr>
        <p:spPr>
          <a:xfrm>
            <a:off x="12399295" y="21837216"/>
            <a:ext cx="348111" cy="1081128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7CFDA0C8-47DE-B85A-33CC-27B5C1CCA8F2}"/>
              </a:ext>
            </a:extLst>
          </p:cNvPr>
          <p:cNvSpPr txBox="1"/>
          <p:nvPr/>
        </p:nvSpPr>
        <p:spPr>
          <a:xfrm>
            <a:off x="10395214" y="22850678"/>
            <a:ext cx="53453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Metabolism</a:t>
            </a:r>
            <a:endParaRPr lang="zh-CN" altLang="en-US" sz="3200" b="1" dirty="0"/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DCFB0D53-8872-4BE0-7547-A1AEAA505359}"/>
              </a:ext>
            </a:extLst>
          </p:cNvPr>
          <p:cNvSpPr txBox="1"/>
          <p:nvPr/>
        </p:nvSpPr>
        <p:spPr>
          <a:xfrm rot="10800000" flipV="1">
            <a:off x="9009209" y="19004941"/>
            <a:ext cx="10828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D46A466E-DB6B-D232-FAE3-A494C81DD3C3}"/>
              </a:ext>
            </a:extLst>
          </p:cNvPr>
          <p:cNvSpPr txBox="1"/>
          <p:nvPr/>
        </p:nvSpPr>
        <p:spPr>
          <a:xfrm>
            <a:off x="282799" y="86082"/>
            <a:ext cx="100652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PI3K-Akt signaling pathway </a:t>
            </a:r>
            <a:endParaRPr lang="zh-CN" altLang="en-US" sz="6600" b="1" dirty="0"/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9E4C12B8-6F53-B45E-5A00-7E1C2A9CB550}"/>
              </a:ext>
            </a:extLst>
          </p:cNvPr>
          <p:cNvSpPr txBox="1"/>
          <p:nvPr/>
        </p:nvSpPr>
        <p:spPr>
          <a:xfrm>
            <a:off x="11807565" y="23484135"/>
            <a:ext cx="3337822" cy="1358503"/>
          </a:xfrm>
          <a:prstGeom prst="roundRect">
            <a:avLst>
              <a:gd name="adj" fmla="val 3584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Glycolysis /</a:t>
            </a:r>
          </a:p>
          <a:p>
            <a:pPr algn="ctr"/>
            <a:r>
              <a:rPr lang="en-US" altLang="zh-CN" sz="3200" b="1" dirty="0"/>
              <a:t>Gluconeogenesis</a:t>
            </a:r>
            <a:endParaRPr lang="zh-CN" altLang="en-US" sz="3200" b="1" dirty="0"/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98014BEC-2204-C003-A434-C903024E1656}"/>
              </a:ext>
            </a:extLst>
          </p:cNvPr>
          <p:cNvSpPr txBox="1"/>
          <p:nvPr/>
        </p:nvSpPr>
        <p:spPr>
          <a:xfrm>
            <a:off x="9370417" y="20645719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p27Kipl</a:t>
            </a:r>
            <a:endParaRPr lang="zh-CN" altLang="en-US" sz="3200" b="1" dirty="0"/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27430A9C-9826-4BCB-17F1-FBB85C5E5EDF}"/>
              </a:ext>
            </a:extLst>
          </p:cNvPr>
          <p:cNvSpPr txBox="1"/>
          <p:nvPr/>
        </p:nvSpPr>
        <p:spPr>
          <a:xfrm>
            <a:off x="9396619" y="21567486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RBL2</a:t>
            </a:r>
            <a:endParaRPr lang="zh-CN" altLang="en-US" sz="3200" b="1" dirty="0"/>
          </a:p>
        </p:txBody>
      </p:sp>
      <p:cxnSp>
        <p:nvCxnSpPr>
          <p:cNvPr id="424" name="直接箭头连接符 423">
            <a:extLst>
              <a:ext uri="{FF2B5EF4-FFF2-40B4-BE49-F238E27FC236}">
                <a16:creationId xmlns:a16="http://schemas.microsoft.com/office/drawing/2014/main" id="{F1E7D105-B7EA-15D6-223E-BF29957990CB}"/>
              </a:ext>
            </a:extLst>
          </p:cNvPr>
          <p:cNvCxnSpPr>
            <a:cxnSpLocks/>
          </p:cNvCxnSpPr>
          <p:nvPr/>
        </p:nvCxnSpPr>
        <p:spPr>
          <a:xfrm>
            <a:off x="10186427" y="19106617"/>
            <a:ext cx="625904" cy="158673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3" name="图片 432">
            <a:extLst>
              <a:ext uri="{FF2B5EF4-FFF2-40B4-BE49-F238E27FC236}">
                <a16:creationId xmlns:a16="http://schemas.microsoft.com/office/drawing/2014/main" id="{026830D6-4A3C-15D9-754C-DD9C4548215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212624" y="20766598"/>
            <a:ext cx="2042181" cy="1620427"/>
          </a:xfrm>
          <a:prstGeom prst="rect">
            <a:avLst/>
          </a:prstGeom>
        </p:spPr>
      </p:pic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699EF72A-EF61-5FF8-B0E4-98537872B37B}"/>
              </a:ext>
            </a:extLst>
          </p:cNvPr>
          <p:cNvCxnSpPr>
            <a:cxnSpLocks/>
          </p:cNvCxnSpPr>
          <p:nvPr/>
        </p:nvCxnSpPr>
        <p:spPr>
          <a:xfrm flipH="1">
            <a:off x="8526824" y="19133010"/>
            <a:ext cx="288078" cy="1569653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DD8D7D20-163E-BE1D-69CA-449BD4E52F6D}"/>
              </a:ext>
            </a:extLst>
          </p:cNvPr>
          <p:cNvSpPr txBox="1"/>
          <p:nvPr/>
        </p:nvSpPr>
        <p:spPr>
          <a:xfrm>
            <a:off x="7100435" y="20901268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FasL</a:t>
            </a:r>
            <a:endParaRPr lang="zh-CN" altLang="en-US" sz="3200" b="1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4D9429E5-7B93-CEF4-F81C-03EBBF3DA40F}"/>
              </a:ext>
            </a:extLst>
          </p:cNvPr>
          <p:cNvSpPr txBox="1"/>
          <p:nvPr/>
        </p:nvSpPr>
        <p:spPr>
          <a:xfrm>
            <a:off x="7122923" y="21710731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Bim</a:t>
            </a:r>
            <a:endParaRPr lang="zh-CN" altLang="en-US" sz="32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6A2D7A20-8F1F-F5B9-45E7-728AE7116E25}"/>
              </a:ext>
            </a:extLst>
          </p:cNvPr>
          <p:cNvSpPr txBox="1"/>
          <p:nvPr/>
        </p:nvSpPr>
        <p:spPr>
          <a:xfrm>
            <a:off x="8848965" y="23319368"/>
            <a:ext cx="3247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cycle </a:t>
            </a:r>
          </a:p>
          <a:p>
            <a:pPr algn="ctr"/>
            <a:r>
              <a:rPr lang="en-US" altLang="zh-CN" sz="3200" b="1" dirty="0"/>
              <a:t>progression</a:t>
            </a:r>
            <a:endParaRPr lang="zh-CN" altLang="en-US" sz="3200" b="1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E554B8B2-C38F-12D2-53B6-7026C25067A3}"/>
              </a:ext>
            </a:extLst>
          </p:cNvPr>
          <p:cNvSpPr txBox="1"/>
          <p:nvPr/>
        </p:nvSpPr>
        <p:spPr>
          <a:xfrm>
            <a:off x="6844820" y="23402932"/>
            <a:ext cx="3247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cxnSp>
        <p:nvCxnSpPr>
          <p:cNvPr id="450" name="直接箭头连接符 449">
            <a:extLst>
              <a:ext uri="{FF2B5EF4-FFF2-40B4-BE49-F238E27FC236}">
                <a16:creationId xmlns:a16="http://schemas.microsoft.com/office/drawing/2014/main" id="{6167F7D0-BEB6-41E7-A5B7-568288FE9E7E}"/>
              </a:ext>
            </a:extLst>
          </p:cNvPr>
          <p:cNvCxnSpPr>
            <a:cxnSpLocks/>
            <a:endCxn id="448" idx="0"/>
          </p:cNvCxnSpPr>
          <p:nvPr/>
        </p:nvCxnSpPr>
        <p:spPr>
          <a:xfrm flipH="1">
            <a:off x="10472586" y="22302855"/>
            <a:ext cx="9835" cy="1016513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>
            <a:extLst>
              <a:ext uri="{FF2B5EF4-FFF2-40B4-BE49-F238E27FC236}">
                <a16:creationId xmlns:a16="http://schemas.microsoft.com/office/drawing/2014/main" id="{85C5A19A-83E3-B96B-23F7-826F8B9B5832}"/>
              </a:ext>
            </a:extLst>
          </p:cNvPr>
          <p:cNvCxnSpPr>
            <a:cxnSpLocks/>
          </p:cNvCxnSpPr>
          <p:nvPr/>
        </p:nvCxnSpPr>
        <p:spPr>
          <a:xfrm>
            <a:off x="8462496" y="22336670"/>
            <a:ext cx="6009" cy="1198152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4" name="图片 453">
            <a:extLst>
              <a:ext uri="{FF2B5EF4-FFF2-40B4-BE49-F238E27FC236}">
                <a16:creationId xmlns:a16="http://schemas.microsoft.com/office/drawing/2014/main" id="{2332A987-5CD9-0114-41B2-1B9312D75FD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243290" y="14003765"/>
            <a:ext cx="2478263" cy="983113"/>
          </a:xfrm>
          <a:prstGeom prst="rect">
            <a:avLst/>
          </a:prstGeom>
        </p:spPr>
      </p:pic>
      <p:sp>
        <p:nvSpPr>
          <p:cNvPr id="455" name="文本框 454">
            <a:extLst>
              <a:ext uri="{FF2B5EF4-FFF2-40B4-BE49-F238E27FC236}">
                <a16:creationId xmlns:a16="http://schemas.microsoft.com/office/drawing/2014/main" id="{060DC0E7-553C-2B9A-E1BB-E14EDA3F87CD}"/>
              </a:ext>
            </a:extLst>
          </p:cNvPr>
          <p:cNvSpPr txBox="1"/>
          <p:nvPr/>
        </p:nvSpPr>
        <p:spPr>
          <a:xfrm>
            <a:off x="9523013" y="14229011"/>
            <a:ext cx="1911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14-3-3</a:t>
            </a:r>
            <a:endParaRPr lang="zh-CN" altLang="en-US" sz="3200" b="1" dirty="0"/>
          </a:p>
        </p:txBody>
      </p:sp>
      <p:sp>
        <p:nvSpPr>
          <p:cNvPr id="456" name="椭圆 455">
            <a:extLst>
              <a:ext uri="{FF2B5EF4-FFF2-40B4-BE49-F238E27FC236}">
                <a16:creationId xmlns:a16="http://schemas.microsoft.com/office/drawing/2014/main" id="{AC07735B-A86F-2B68-A110-18F18B49DD01}"/>
              </a:ext>
            </a:extLst>
          </p:cNvPr>
          <p:cNvSpPr/>
          <p:nvPr/>
        </p:nvSpPr>
        <p:spPr>
          <a:xfrm>
            <a:off x="2826210" y="9124406"/>
            <a:ext cx="524065" cy="49609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4E829FAD-0316-58BD-AF5C-33CFF3997EB7}"/>
              </a:ext>
            </a:extLst>
          </p:cNvPr>
          <p:cNvGrpSpPr/>
          <p:nvPr/>
        </p:nvGrpSpPr>
        <p:grpSpPr>
          <a:xfrm>
            <a:off x="7333716" y="15769939"/>
            <a:ext cx="2004297" cy="930813"/>
            <a:chOff x="15906295" y="16011902"/>
            <a:chExt cx="2005714" cy="930813"/>
          </a:xfrm>
        </p:grpSpPr>
        <p:pic>
          <p:nvPicPr>
            <p:cNvPr id="458" name="图片 457">
              <a:extLst>
                <a:ext uri="{FF2B5EF4-FFF2-40B4-BE49-F238E27FC236}">
                  <a16:creationId xmlns:a16="http://schemas.microsoft.com/office/drawing/2014/main" id="{A74DD1F6-7516-243A-907D-2479448E3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09C3F16B-23C1-B069-4D42-13C689649C71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BAD</a:t>
              </a:r>
              <a:endParaRPr lang="zh-CN" altLang="en-US" sz="3200" b="1" dirty="0"/>
            </a:p>
          </p:txBody>
        </p:sp>
      </p:grp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9A9E5CCA-500F-EEAE-319E-ACFC6BFD4A77}"/>
              </a:ext>
            </a:extLst>
          </p:cNvPr>
          <p:cNvCxnSpPr>
            <a:cxnSpLocks/>
          </p:cNvCxnSpPr>
          <p:nvPr/>
        </p:nvCxnSpPr>
        <p:spPr>
          <a:xfrm>
            <a:off x="11236741" y="15513788"/>
            <a:ext cx="453848" cy="223708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>
            <a:extLst>
              <a:ext uri="{FF2B5EF4-FFF2-40B4-BE49-F238E27FC236}">
                <a16:creationId xmlns:a16="http://schemas.microsoft.com/office/drawing/2014/main" id="{9A755114-687A-8A4E-0511-649091667D1B}"/>
              </a:ext>
            </a:extLst>
          </p:cNvPr>
          <p:cNvCxnSpPr>
            <a:cxnSpLocks/>
          </p:cNvCxnSpPr>
          <p:nvPr/>
        </p:nvCxnSpPr>
        <p:spPr>
          <a:xfrm>
            <a:off x="10091414" y="14958071"/>
            <a:ext cx="263472" cy="784354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C54ABF02-BE3B-CE3F-DAD6-AFCB58CCDAF7}"/>
              </a:ext>
            </a:extLst>
          </p:cNvPr>
          <p:cNvCxnSpPr>
            <a:cxnSpLocks/>
          </p:cNvCxnSpPr>
          <p:nvPr/>
        </p:nvCxnSpPr>
        <p:spPr>
          <a:xfrm flipV="1">
            <a:off x="10159687" y="15465839"/>
            <a:ext cx="512143" cy="506325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连接符 469">
            <a:extLst>
              <a:ext uri="{FF2B5EF4-FFF2-40B4-BE49-F238E27FC236}">
                <a16:creationId xmlns:a16="http://schemas.microsoft.com/office/drawing/2014/main" id="{9CD40DA0-72F1-F985-7E66-9EAEA9F88FBD}"/>
              </a:ext>
            </a:extLst>
          </p:cNvPr>
          <p:cNvCxnSpPr>
            <a:cxnSpLocks/>
          </p:cNvCxnSpPr>
          <p:nvPr/>
        </p:nvCxnSpPr>
        <p:spPr>
          <a:xfrm flipH="1">
            <a:off x="9014710" y="14894761"/>
            <a:ext cx="944141" cy="1041000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连接符 473">
            <a:extLst>
              <a:ext uri="{FF2B5EF4-FFF2-40B4-BE49-F238E27FC236}">
                <a16:creationId xmlns:a16="http://schemas.microsoft.com/office/drawing/2014/main" id="{DE61C89C-5F68-A006-7E4F-384DD8F4B1E3}"/>
              </a:ext>
            </a:extLst>
          </p:cNvPr>
          <p:cNvCxnSpPr>
            <a:cxnSpLocks/>
          </p:cNvCxnSpPr>
          <p:nvPr/>
        </p:nvCxnSpPr>
        <p:spPr>
          <a:xfrm>
            <a:off x="8734670" y="15827104"/>
            <a:ext cx="510390" cy="34043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弧形 475">
            <a:extLst>
              <a:ext uri="{FF2B5EF4-FFF2-40B4-BE49-F238E27FC236}">
                <a16:creationId xmlns:a16="http://schemas.microsoft.com/office/drawing/2014/main" id="{57845D8F-3DF7-F2DE-6613-9EB53FF8FBEB}"/>
              </a:ext>
            </a:extLst>
          </p:cNvPr>
          <p:cNvSpPr/>
          <p:nvPr/>
        </p:nvSpPr>
        <p:spPr>
          <a:xfrm>
            <a:off x="8021581" y="12254401"/>
            <a:ext cx="13795863" cy="6786512"/>
          </a:xfrm>
          <a:prstGeom prst="arc">
            <a:avLst>
              <a:gd name="adj1" fmla="val 10706997"/>
              <a:gd name="adj2" fmla="val 13863772"/>
            </a:avLst>
          </a:prstGeom>
          <a:ln w="825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7" name="直接连接符 476">
            <a:extLst>
              <a:ext uri="{FF2B5EF4-FFF2-40B4-BE49-F238E27FC236}">
                <a16:creationId xmlns:a16="http://schemas.microsoft.com/office/drawing/2014/main" id="{657B795E-D3CE-F04B-A580-7DEED212EA91}"/>
              </a:ext>
            </a:extLst>
          </p:cNvPr>
          <p:cNvCxnSpPr>
            <a:cxnSpLocks/>
          </p:cNvCxnSpPr>
          <p:nvPr/>
        </p:nvCxnSpPr>
        <p:spPr>
          <a:xfrm flipV="1">
            <a:off x="7622678" y="15814052"/>
            <a:ext cx="790785" cy="9858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9" name="图片 478">
            <a:extLst>
              <a:ext uri="{FF2B5EF4-FFF2-40B4-BE49-F238E27FC236}">
                <a16:creationId xmlns:a16="http://schemas.microsoft.com/office/drawing/2014/main" id="{B751A9C6-422A-55CC-1571-FA3C3AC3252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93053" y="17363967"/>
            <a:ext cx="1483369" cy="1312211"/>
          </a:xfrm>
          <a:prstGeom prst="rect">
            <a:avLst/>
          </a:prstGeom>
        </p:spPr>
      </p:pic>
      <p:sp>
        <p:nvSpPr>
          <p:cNvPr id="480" name="文本框 479">
            <a:extLst>
              <a:ext uri="{FF2B5EF4-FFF2-40B4-BE49-F238E27FC236}">
                <a16:creationId xmlns:a16="http://schemas.microsoft.com/office/drawing/2014/main" id="{A1611B30-15EC-ACC5-A2D3-0CF5FA62B460}"/>
              </a:ext>
            </a:extLst>
          </p:cNvPr>
          <p:cNvSpPr txBox="1"/>
          <p:nvPr/>
        </p:nvSpPr>
        <p:spPr>
          <a:xfrm>
            <a:off x="6534663" y="17428577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Bcl-xL</a:t>
            </a:r>
            <a:endParaRPr lang="zh-CN" altLang="en-US" sz="3200" b="1" dirty="0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9804870F-02F1-590A-D07C-E808D9260BD8}"/>
              </a:ext>
            </a:extLst>
          </p:cNvPr>
          <p:cNvSpPr txBox="1"/>
          <p:nvPr/>
        </p:nvSpPr>
        <p:spPr>
          <a:xfrm>
            <a:off x="6393251" y="18070560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Bcl-2</a:t>
            </a:r>
            <a:endParaRPr lang="zh-CN" altLang="en-US" sz="3200" b="1" dirty="0"/>
          </a:p>
        </p:txBody>
      </p:sp>
      <p:cxnSp>
        <p:nvCxnSpPr>
          <p:cNvPr id="482" name="直接连接符 481">
            <a:extLst>
              <a:ext uri="{FF2B5EF4-FFF2-40B4-BE49-F238E27FC236}">
                <a16:creationId xmlns:a16="http://schemas.microsoft.com/office/drawing/2014/main" id="{47B2E178-ABCB-1918-BAE2-A5457A58D452}"/>
              </a:ext>
            </a:extLst>
          </p:cNvPr>
          <p:cNvCxnSpPr>
            <a:cxnSpLocks/>
          </p:cNvCxnSpPr>
          <p:nvPr/>
        </p:nvCxnSpPr>
        <p:spPr>
          <a:xfrm flipH="1">
            <a:off x="7995829" y="16608420"/>
            <a:ext cx="252016" cy="734357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接连接符 483">
            <a:extLst>
              <a:ext uri="{FF2B5EF4-FFF2-40B4-BE49-F238E27FC236}">
                <a16:creationId xmlns:a16="http://schemas.microsoft.com/office/drawing/2014/main" id="{15B17705-C4C4-79A5-39D9-1DC4A44190DD}"/>
              </a:ext>
            </a:extLst>
          </p:cNvPr>
          <p:cNvCxnSpPr>
            <a:cxnSpLocks/>
          </p:cNvCxnSpPr>
          <p:nvPr/>
        </p:nvCxnSpPr>
        <p:spPr>
          <a:xfrm>
            <a:off x="7675683" y="17253402"/>
            <a:ext cx="683991" cy="346832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" name="组合 485">
            <a:extLst>
              <a:ext uri="{FF2B5EF4-FFF2-40B4-BE49-F238E27FC236}">
                <a16:creationId xmlns:a16="http://schemas.microsoft.com/office/drawing/2014/main" id="{2BEE791B-384E-897A-495A-AB9D21CC4233}"/>
              </a:ext>
            </a:extLst>
          </p:cNvPr>
          <p:cNvGrpSpPr/>
          <p:nvPr/>
        </p:nvGrpSpPr>
        <p:grpSpPr>
          <a:xfrm>
            <a:off x="5636715" y="19332148"/>
            <a:ext cx="2004297" cy="930813"/>
            <a:chOff x="15906295" y="16011902"/>
            <a:chExt cx="2005714" cy="930813"/>
          </a:xfrm>
        </p:grpSpPr>
        <p:pic>
          <p:nvPicPr>
            <p:cNvPr id="487" name="图片 486">
              <a:extLst>
                <a:ext uri="{FF2B5EF4-FFF2-40B4-BE49-F238E27FC236}">
                  <a16:creationId xmlns:a16="http://schemas.microsoft.com/office/drawing/2014/main" id="{C8CD8255-1730-5055-FDEF-C9BF3D657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488" name="文本框 487">
              <a:extLst>
                <a:ext uri="{FF2B5EF4-FFF2-40B4-BE49-F238E27FC236}">
                  <a16:creationId xmlns:a16="http://schemas.microsoft.com/office/drawing/2014/main" id="{16E7B25A-7B7B-0E01-23F4-B3AD9E1D5EDC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Casp9</a:t>
              </a:r>
              <a:endParaRPr lang="zh-CN" altLang="en-US" sz="3200" b="1" dirty="0"/>
            </a:p>
          </p:txBody>
        </p:sp>
      </p:grpSp>
      <p:sp>
        <p:nvSpPr>
          <p:cNvPr id="494" name="弧形 493">
            <a:extLst>
              <a:ext uri="{FF2B5EF4-FFF2-40B4-BE49-F238E27FC236}">
                <a16:creationId xmlns:a16="http://schemas.microsoft.com/office/drawing/2014/main" id="{88D15DDE-4D3E-026C-E55F-FADECD041EAC}"/>
              </a:ext>
            </a:extLst>
          </p:cNvPr>
          <p:cNvSpPr/>
          <p:nvPr/>
        </p:nvSpPr>
        <p:spPr>
          <a:xfrm rot="20583984">
            <a:off x="6224023" y="11323324"/>
            <a:ext cx="17700558" cy="11388970"/>
          </a:xfrm>
          <a:prstGeom prst="arc">
            <a:avLst>
              <a:gd name="adj1" fmla="val 10886466"/>
              <a:gd name="adj2" fmla="val 13293674"/>
            </a:avLst>
          </a:prstGeom>
          <a:ln w="825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8" name="直接连接符 497">
            <a:extLst>
              <a:ext uri="{FF2B5EF4-FFF2-40B4-BE49-F238E27FC236}">
                <a16:creationId xmlns:a16="http://schemas.microsoft.com/office/drawing/2014/main" id="{5E40822A-5BB5-6EAE-9C74-DE38358CDD8F}"/>
              </a:ext>
            </a:extLst>
          </p:cNvPr>
          <p:cNvCxnSpPr>
            <a:cxnSpLocks/>
          </p:cNvCxnSpPr>
          <p:nvPr/>
        </p:nvCxnSpPr>
        <p:spPr>
          <a:xfrm flipV="1">
            <a:off x="6108803" y="19366493"/>
            <a:ext cx="790785" cy="9858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文本框 499">
            <a:extLst>
              <a:ext uri="{FF2B5EF4-FFF2-40B4-BE49-F238E27FC236}">
                <a16:creationId xmlns:a16="http://schemas.microsoft.com/office/drawing/2014/main" id="{5C0D825C-EE6E-6CC1-D602-5DC6443157E1}"/>
              </a:ext>
            </a:extLst>
          </p:cNvPr>
          <p:cNvSpPr txBox="1"/>
          <p:nvPr/>
        </p:nvSpPr>
        <p:spPr>
          <a:xfrm>
            <a:off x="5038740" y="22866470"/>
            <a:ext cx="32472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cxnSp>
        <p:nvCxnSpPr>
          <p:cNvPr id="502" name="连接符: 曲线 501">
            <a:extLst>
              <a:ext uri="{FF2B5EF4-FFF2-40B4-BE49-F238E27FC236}">
                <a16:creationId xmlns:a16="http://schemas.microsoft.com/office/drawing/2014/main" id="{1DBD2A69-6326-B220-BDB1-7FA9564A9F1D}"/>
              </a:ext>
            </a:extLst>
          </p:cNvPr>
          <p:cNvCxnSpPr>
            <a:cxnSpLocks/>
          </p:cNvCxnSpPr>
          <p:nvPr/>
        </p:nvCxnSpPr>
        <p:spPr>
          <a:xfrm rot="5400000">
            <a:off x="5158512" y="20375718"/>
            <a:ext cx="4285506" cy="748842"/>
          </a:xfrm>
          <a:prstGeom prst="curvedConnector3">
            <a:avLst/>
          </a:prstGeom>
          <a:ln w="82550">
            <a:solidFill>
              <a:srgbClr val="009900"/>
            </a:solidFill>
            <a:prstDash val="sysDot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6CA20B3D-772A-58E0-B2AD-103CA9E65985}"/>
              </a:ext>
            </a:extLst>
          </p:cNvPr>
          <p:cNvCxnSpPr>
            <a:cxnSpLocks/>
          </p:cNvCxnSpPr>
          <p:nvPr/>
        </p:nvCxnSpPr>
        <p:spPr>
          <a:xfrm flipH="1">
            <a:off x="6463291" y="20383739"/>
            <a:ext cx="103737" cy="2632659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C8381E66-4442-973F-7C75-E62F9165987B}"/>
              </a:ext>
            </a:extLst>
          </p:cNvPr>
          <p:cNvGrpSpPr/>
          <p:nvPr/>
        </p:nvGrpSpPr>
        <p:grpSpPr>
          <a:xfrm>
            <a:off x="4547802" y="16251058"/>
            <a:ext cx="2004297" cy="930813"/>
            <a:chOff x="15906295" y="16011902"/>
            <a:chExt cx="2005714" cy="930813"/>
          </a:xfrm>
        </p:grpSpPr>
        <p:pic>
          <p:nvPicPr>
            <p:cNvPr id="511" name="图片 510">
              <a:extLst>
                <a:ext uri="{FF2B5EF4-FFF2-40B4-BE49-F238E27FC236}">
                  <a16:creationId xmlns:a16="http://schemas.microsoft.com/office/drawing/2014/main" id="{C18A4BD1-6A55-9046-1C3A-9EEF7DFE1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512" name="文本框 511">
              <a:extLst>
                <a:ext uri="{FF2B5EF4-FFF2-40B4-BE49-F238E27FC236}">
                  <a16:creationId xmlns:a16="http://schemas.microsoft.com/office/drawing/2014/main" id="{95742B77-3177-AEF1-5ADB-372DA4AA505F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CREB</a:t>
              </a:r>
              <a:endParaRPr lang="zh-CN" altLang="en-US" sz="3200" b="1" dirty="0"/>
            </a:p>
          </p:txBody>
        </p:sp>
      </p:grpSp>
      <p:pic>
        <p:nvPicPr>
          <p:cNvPr id="514" name="图片 513">
            <a:extLst>
              <a:ext uri="{FF2B5EF4-FFF2-40B4-BE49-F238E27FC236}">
                <a16:creationId xmlns:a16="http://schemas.microsoft.com/office/drawing/2014/main" id="{1257C444-120B-555B-EB7D-40542BF17E0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821877" y="17142849"/>
            <a:ext cx="2029479" cy="1251829"/>
          </a:xfrm>
          <a:prstGeom prst="rect">
            <a:avLst/>
          </a:prstGeom>
        </p:spPr>
      </p:pic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ACD769EE-5928-E934-900B-F0448B975840}"/>
              </a:ext>
            </a:extLst>
          </p:cNvPr>
          <p:cNvGrpSpPr/>
          <p:nvPr/>
        </p:nvGrpSpPr>
        <p:grpSpPr>
          <a:xfrm>
            <a:off x="2250492" y="15556969"/>
            <a:ext cx="1911344" cy="930813"/>
            <a:chOff x="16005691" y="16011902"/>
            <a:chExt cx="1912695" cy="930813"/>
          </a:xfrm>
        </p:grpSpPr>
        <p:pic>
          <p:nvPicPr>
            <p:cNvPr id="516" name="图片 515">
              <a:extLst>
                <a:ext uri="{FF2B5EF4-FFF2-40B4-BE49-F238E27FC236}">
                  <a16:creationId xmlns:a16="http://schemas.microsoft.com/office/drawing/2014/main" id="{C024BBD9-A1B0-7AB9-E4C5-2549B0AC4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517" name="文本框 516">
              <a:extLst>
                <a:ext uri="{FF2B5EF4-FFF2-40B4-BE49-F238E27FC236}">
                  <a16:creationId xmlns:a16="http://schemas.microsoft.com/office/drawing/2014/main" id="{8C4454FF-2508-75AB-C393-F766F6B73A38}"/>
                </a:ext>
              </a:extLst>
            </p:cNvPr>
            <p:cNvSpPr txBox="1"/>
            <p:nvPr/>
          </p:nvSpPr>
          <p:spPr>
            <a:xfrm>
              <a:off x="16005691" y="16234032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IKK</a:t>
              </a:r>
              <a:endParaRPr lang="zh-CN" altLang="en-US" sz="3200" b="1" dirty="0"/>
            </a:p>
          </p:txBody>
        </p:sp>
      </p:grpSp>
      <p:grpSp>
        <p:nvGrpSpPr>
          <p:cNvPr id="518" name="组合 517">
            <a:extLst>
              <a:ext uri="{FF2B5EF4-FFF2-40B4-BE49-F238E27FC236}">
                <a16:creationId xmlns:a16="http://schemas.microsoft.com/office/drawing/2014/main" id="{8E87B66F-3C5A-1FA2-B8DA-0747FB8F9659}"/>
              </a:ext>
            </a:extLst>
          </p:cNvPr>
          <p:cNvGrpSpPr/>
          <p:nvPr/>
        </p:nvGrpSpPr>
        <p:grpSpPr>
          <a:xfrm>
            <a:off x="245231" y="16719902"/>
            <a:ext cx="2004297" cy="930813"/>
            <a:chOff x="15906295" y="16011902"/>
            <a:chExt cx="2005714" cy="930813"/>
          </a:xfrm>
        </p:grpSpPr>
        <p:pic>
          <p:nvPicPr>
            <p:cNvPr id="519" name="图片 518">
              <a:extLst>
                <a:ext uri="{FF2B5EF4-FFF2-40B4-BE49-F238E27FC236}">
                  <a16:creationId xmlns:a16="http://schemas.microsoft.com/office/drawing/2014/main" id="{7E542FC8-97FF-13D1-5A93-011601E2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068636" y="16011902"/>
              <a:ext cx="1843373" cy="930813"/>
            </a:xfrm>
            <a:prstGeom prst="rect">
              <a:avLst/>
            </a:prstGeom>
          </p:spPr>
        </p:pic>
        <p:sp>
          <p:nvSpPr>
            <p:cNvPr id="520" name="文本框 519">
              <a:extLst>
                <a:ext uri="{FF2B5EF4-FFF2-40B4-BE49-F238E27FC236}">
                  <a16:creationId xmlns:a16="http://schemas.microsoft.com/office/drawing/2014/main" id="{C484C709-AC6E-02A8-5601-DAA1F801CAB6}"/>
                </a:ext>
              </a:extLst>
            </p:cNvPr>
            <p:cNvSpPr txBox="1"/>
            <p:nvPr/>
          </p:nvSpPr>
          <p:spPr>
            <a:xfrm>
              <a:off x="15906295" y="16265608"/>
              <a:ext cx="191269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MDM2</a:t>
              </a:r>
              <a:endParaRPr lang="zh-CN" altLang="en-US" sz="3200" b="1" dirty="0"/>
            </a:p>
          </p:txBody>
        </p:sp>
      </p:grpSp>
      <p:sp>
        <p:nvSpPr>
          <p:cNvPr id="522" name="文本框 521">
            <a:extLst>
              <a:ext uri="{FF2B5EF4-FFF2-40B4-BE49-F238E27FC236}">
                <a16:creationId xmlns:a16="http://schemas.microsoft.com/office/drawing/2014/main" id="{EB9B6F13-3282-2F62-6F3B-95B2D1EBAAFB}"/>
              </a:ext>
            </a:extLst>
          </p:cNvPr>
          <p:cNvSpPr txBox="1"/>
          <p:nvPr/>
        </p:nvSpPr>
        <p:spPr>
          <a:xfrm>
            <a:off x="3322547" y="17189680"/>
            <a:ext cx="1309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RXR</a:t>
            </a:r>
            <a:r>
              <a:rPr lang="el-GR" altLang="zh-CN" sz="3200" b="1" dirty="0"/>
              <a:t>α</a:t>
            </a:r>
            <a:endParaRPr lang="zh-CN" altLang="en-US" sz="3200" b="1" dirty="0"/>
          </a:p>
        </p:txBody>
      </p:sp>
      <p:sp>
        <p:nvSpPr>
          <p:cNvPr id="523" name="文本框 522">
            <a:extLst>
              <a:ext uri="{FF2B5EF4-FFF2-40B4-BE49-F238E27FC236}">
                <a16:creationId xmlns:a16="http://schemas.microsoft.com/office/drawing/2014/main" id="{12599362-95AD-0F1A-1AF7-70C85A9D81EE}"/>
              </a:ext>
            </a:extLst>
          </p:cNvPr>
          <p:cNvSpPr txBox="1"/>
          <p:nvPr/>
        </p:nvSpPr>
        <p:spPr>
          <a:xfrm>
            <a:off x="3084354" y="17799542"/>
            <a:ext cx="1457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NUR77</a:t>
            </a:r>
            <a:endParaRPr lang="zh-CN" altLang="en-US" sz="3200" b="1" dirty="0"/>
          </a:p>
        </p:txBody>
      </p:sp>
      <p:sp>
        <p:nvSpPr>
          <p:cNvPr id="525" name="任意多边形: 形状 524">
            <a:extLst>
              <a:ext uri="{FF2B5EF4-FFF2-40B4-BE49-F238E27FC236}">
                <a16:creationId xmlns:a16="http://schemas.microsoft.com/office/drawing/2014/main" id="{396765B2-B361-2D59-D4DB-A0CF8F4B18DB}"/>
              </a:ext>
            </a:extLst>
          </p:cNvPr>
          <p:cNvSpPr/>
          <p:nvPr/>
        </p:nvSpPr>
        <p:spPr>
          <a:xfrm>
            <a:off x="5616256" y="12411189"/>
            <a:ext cx="6792686" cy="3984171"/>
          </a:xfrm>
          <a:custGeom>
            <a:avLst/>
            <a:gdLst>
              <a:gd name="connsiteX0" fmla="*/ 6792686 w 6792686"/>
              <a:gd name="connsiteY0" fmla="*/ 0 h 3984171"/>
              <a:gd name="connsiteX1" fmla="*/ 2710543 w 6792686"/>
              <a:gd name="connsiteY1" fmla="*/ 1012371 h 3984171"/>
              <a:gd name="connsiteX2" fmla="*/ 0 w 6792686"/>
              <a:gd name="connsiteY2" fmla="*/ 3984171 h 3984171"/>
              <a:gd name="connsiteX3" fmla="*/ 0 w 6792686"/>
              <a:gd name="connsiteY3" fmla="*/ 3984171 h 3984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2686" h="3984171">
                <a:moveTo>
                  <a:pt x="6792686" y="0"/>
                </a:moveTo>
                <a:cubicBezTo>
                  <a:pt x="5317671" y="174171"/>
                  <a:pt x="3842657" y="348343"/>
                  <a:pt x="2710543" y="1012371"/>
                </a:cubicBezTo>
                <a:cubicBezTo>
                  <a:pt x="1578429" y="1676400"/>
                  <a:pt x="0" y="3984171"/>
                  <a:pt x="0" y="3984171"/>
                </a:cubicBezTo>
                <a:lnTo>
                  <a:pt x="0" y="3984171"/>
                </a:lnTo>
              </a:path>
            </a:pathLst>
          </a:custGeom>
          <a:noFill/>
          <a:ln w="88900">
            <a:solidFill>
              <a:srgbClr val="0099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1" name="直接连接符 530">
            <a:extLst>
              <a:ext uri="{FF2B5EF4-FFF2-40B4-BE49-F238E27FC236}">
                <a16:creationId xmlns:a16="http://schemas.microsoft.com/office/drawing/2014/main" id="{B80E7954-47FE-87AF-A2BE-747150E66E9C}"/>
              </a:ext>
            </a:extLst>
          </p:cNvPr>
          <p:cNvCxnSpPr>
            <a:cxnSpLocks/>
          </p:cNvCxnSpPr>
          <p:nvPr/>
        </p:nvCxnSpPr>
        <p:spPr>
          <a:xfrm>
            <a:off x="3727268" y="16960562"/>
            <a:ext cx="681792" cy="189183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06C712A5-E469-FDE2-CA6A-2A1B702C9EA1}"/>
              </a:ext>
            </a:extLst>
          </p:cNvPr>
          <p:cNvGrpSpPr/>
          <p:nvPr/>
        </p:nvGrpSpPr>
        <p:grpSpPr>
          <a:xfrm>
            <a:off x="4688171" y="15319382"/>
            <a:ext cx="1031196" cy="980529"/>
            <a:chOff x="29018125" y="8420129"/>
            <a:chExt cx="1453467" cy="1020438"/>
          </a:xfrm>
        </p:grpSpPr>
        <p:pic>
          <p:nvPicPr>
            <p:cNvPr id="534" name="图片 533">
              <a:extLst>
                <a:ext uri="{FF2B5EF4-FFF2-40B4-BE49-F238E27FC236}">
                  <a16:creationId xmlns:a16="http://schemas.microsoft.com/office/drawing/2014/main" id="{18F83B82-37FC-181E-A1C0-670F34E3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9132267" y="8420129"/>
              <a:ext cx="1339325" cy="1020438"/>
            </a:xfrm>
            <a:prstGeom prst="ellipse">
              <a:avLst/>
            </a:prstGeom>
          </p:spPr>
        </p:pic>
        <p:sp>
          <p:nvSpPr>
            <p:cNvPr id="535" name="文本框 534">
              <a:extLst>
                <a:ext uri="{FF2B5EF4-FFF2-40B4-BE49-F238E27FC236}">
                  <a16:creationId xmlns:a16="http://schemas.microsoft.com/office/drawing/2014/main" id="{B7C15D5E-40C6-25AB-3DED-7A187E4D7145}"/>
                </a:ext>
              </a:extLst>
            </p:cNvPr>
            <p:cNvSpPr txBox="1"/>
            <p:nvPr/>
          </p:nvSpPr>
          <p:spPr>
            <a:xfrm>
              <a:off x="29018125" y="8611899"/>
              <a:ext cx="1339325" cy="67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sp>
        <p:nvSpPr>
          <p:cNvPr id="536" name="椭圆 535">
            <a:extLst>
              <a:ext uri="{FF2B5EF4-FFF2-40B4-BE49-F238E27FC236}">
                <a16:creationId xmlns:a16="http://schemas.microsoft.com/office/drawing/2014/main" id="{D414CC9C-22CA-162A-8EBD-AB883165B615}"/>
              </a:ext>
            </a:extLst>
          </p:cNvPr>
          <p:cNvSpPr/>
          <p:nvPr/>
        </p:nvSpPr>
        <p:spPr>
          <a:xfrm>
            <a:off x="7882849" y="12239257"/>
            <a:ext cx="1267026" cy="88936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8" name="图片 537">
            <a:extLst>
              <a:ext uri="{FF2B5EF4-FFF2-40B4-BE49-F238E27FC236}">
                <a16:creationId xmlns:a16="http://schemas.microsoft.com/office/drawing/2014/main" id="{A1E3583F-FDF1-5A68-88AD-1A758874D28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089215" y="11519633"/>
            <a:ext cx="886271" cy="790458"/>
          </a:xfrm>
          <a:prstGeom prst="ellipse">
            <a:avLst/>
          </a:prstGeom>
        </p:spPr>
      </p:pic>
      <p:sp>
        <p:nvSpPr>
          <p:cNvPr id="539" name="文本框 538">
            <a:extLst>
              <a:ext uri="{FF2B5EF4-FFF2-40B4-BE49-F238E27FC236}">
                <a16:creationId xmlns:a16="http://schemas.microsoft.com/office/drawing/2014/main" id="{75D86642-D3E9-7FCD-41FD-5BF5B74B6435}"/>
              </a:ext>
            </a:extLst>
          </p:cNvPr>
          <p:cNvSpPr txBox="1"/>
          <p:nvPr/>
        </p:nvSpPr>
        <p:spPr>
          <a:xfrm>
            <a:off x="7968397" y="11619946"/>
            <a:ext cx="950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-P</a:t>
            </a:r>
            <a:endParaRPr lang="zh-CN" altLang="en-US" sz="3600" b="1" dirty="0"/>
          </a:p>
        </p:txBody>
      </p:sp>
      <p:sp>
        <p:nvSpPr>
          <p:cNvPr id="530" name="任意多边形: 形状 529">
            <a:extLst>
              <a:ext uri="{FF2B5EF4-FFF2-40B4-BE49-F238E27FC236}">
                <a16:creationId xmlns:a16="http://schemas.microsoft.com/office/drawing/2014/main" id="{57A75C94-EF92-7F6E-B818-1CDE0066EF0B}"/>
              </a:ext>
            </a:extLst>
          </p:cNvPr>
          <p:cNvSpPr/>
          <p:nvPr/>
        </p:nvSpPr>
        <p:spPr>
          <a:xfrm>
            <a:off x="4050494" y="12572683"/>
            <a:ext cx="8001000" cy="4506686"/>
          </a:xfrm>
          <a:custGeom>
            <a:avLst/>
            <a:gdLst>
              <a:gd name="connsiteX0" fmla="*/ 8001000 w 8001000"/>
              <a:gd name="connsiteY0" fmla="*/ 0 h 4506686"/>
              <a:gd name="connsiteX1" fmla="*/ 3592285 w 8001000"/>
              <a:gd name="connsiteY1" fmla="*/ 522514 h 4506686"/>
              <a:gd name="connsiteX2" fmla="*/ 1894114 w 8001000"/>
              <a:gd name="connsiteY2" fmla="*/ 1632857 h 4506686"/>
              <a:gd name="connsiteX3" fmla="*/ 0 w 8001000"/>
              <a:gd name="connsiteY3" fmla="*/ 4506686 h 450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0" h="4506686">
                <a:moveTo>
                  <a:pt x="8001000" y="0"/>
                </a:moveTo>
                <a:cubicBezTo>
                  <a:pt x="6305549" y="125185"/>
                  <a:pt x="4610099" y="250371"/>
                  <a:pt x="3592285" y="522514"/>
                </a:cubicBezTo>
                <a:cubicBezTo>
                  <a:pt x="2574471" y="794657"/>
                  <a:pt x="2492828" y="968828"/>
                  <a:pt x="1894114" y="1632857"/>
                </a:cubicBezTo>
                <a:cubicBezTo>
                  <a:pt x="1295400" y="2296886"/>
                  <a:pt x="647700" y="3401786"/>
                  <a:pt x="0" y="4506686"/>
                </a:cubicBezTo>
              </a:path>
            </a:pathLst>
          </a:custGeom>
          <a:noFill/>
          <a:ln w="88900">
            <a:solidFill>
              <a:srgbClr val="D016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任意多边形: 形状 539">
            <a:extLst>
              <a:ext uri="{FF2B5EF4-FFF2-40B4-BE49-F238E27FC236}">
                <a16:creationId xmlns:a16="http://schemas.microsoft.com/office/drawing/2014/main" id="{09FC2DC2-FEDF-6C91-7B32-C73F508581BB}"/>
              </a:ext>
            </a:extLst>
          </p:cNvPr>
          <p:cNvSpPr/>
          <p:nvPr/>
        </p:nvSpPr>
        <p:spPr>
          <a:xfrm>
            <a:off x="3331029" y="12480318"/>
            <a:ext cx="8752114" cy="3195111"/>
          </a:xfrm>
          <a:custGeom>
            <a:avLst/>
            <a:gdLst>
              <a:gd name="connsiteX0" fmla="*/ 8752114 w 8752114"/>
              <a:gd name="connsiteY0" fmla="*/ 60025 h 3195111"/>
              <a:gd name="connsiteX1" fmla="*/ 2645228 w 8752114"/>
              <a:gd name="connsiteY1" fmla="*/ 419253 h 3195111"/>
              <a:gd name="connsiteX2" fmla="*/ 0 w 8752114"/>
              <a:gd name="connsiteY2" fmla="*/ 3195111 h 3195111"/>
              <a:gd name="connsiteX3" fmla="*/ 0 w 8752114"/>
              <a:gd name="connsiteY3" fmla="*/ 3195111 h 319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52114" h="3195111">
                <a:moveTo>
                  <a:pt x="8752114" y="60025"/>
                </a:moveTo>
                <a:cubicBezTo>
                  <a:pt x="6428014" y="-21618"/>
                  <a:pt x="4103914" y="-103261"/>
                  <a:pt x="2645228" y="419253"/>
                </a:cubicBezTo>
                <a:cubicBezTo>
                  <a:pt x="1186542" y="941767"/>
                  <a:pt x="0" y="3195111"/>
                  <a:pt x="0" y="3195111"/>
                </a:cubicBezTo>
                <a:lnTo>
                  <a:pt x="0" y="3195111"/>
                </a:lnTo>
              </a:path>
            </a:pathLst>
          </a:custGeom>
          <a:noFill/>
          <a:ln w="88900">
            <a:solidFill>
              <a:srgbClr val="0099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4" name="任意多边形: 形状 543">
            <a:extLst>
              <a:ext uri="{FF2B5EF4-FFF2-40B4-BE49-F238E27FC236}">
                <a16:creationId xmlns:a16="http://schemas.microsoft.com/office/drawing/2014/main" id="{0ED842DE-DC26-932C-9D74-366AF73F79A4}"/>
              </a:ext>
            </a:extLst>
          </p:cNvPr>
          <p:cNvSpPr/>
          <p:nvPr/>
        </p:nvSpPr>
        <p:spPr>
          <a:xfrm>
            <a:off x="1175657" y="12703629"/>
            <a:ext cx="5323114" cy="4082142"/>
          </a:xfrm>
          <a:custGeom>
            <a:avLst/>
            <a:gdLst>
              <a:gd name="connsiteX0" fmla="*/ 5323114 w 5323114"/>
              <a:gd name="connsiteY0" fmla="*/ 0 h 4082142"/>
              <a:gd name="connsiteX1" fmla="*/ 1698172 w 5323114"/>
              <a:gd name="connsiteY1" fmla="*/ 1012371 h 4082142"/>
              <a:gd name="connsiteX2" fmla="*/ 0 w 5323114"/>
              <a:gd name="connsiteY2" fmla="*/ 4082142 h 4082142"/>
              <a:gd name="connsiteX3" fmla="*/ 0 w 5323114"/>
              <a:gd name="connsiteY3" fmla="*/ 4082142 h 408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3114" h="4082142">
                <a:moveTo>
                  <a:pt x="5323114" y="0"/>
                </a:moveTo>
                <a:cubicBezTo>
                  <a:pt x="3954236" y="166007"/>
                  <a:pt x="2585358" y="332014"/>
                  <a:pt x="1698172" y="1012371"/>
                </a:cubicBezTo>
                <a:cubicBezTo>
                  <a:pt x="810986" y="1692728"/>
                  <a:pt x="0" y="4082142"/>
                  <a:pt x="0" y="4082142"/>
                </a:cubicBezTo>
                <a:lnTo>
                  <a:pt x="0" y="4082142"/>
                </a:lnTo>
              </a:path>
            </a:pathLst>
          </a:custGeom>
          <a:noFill/>
          <a:ln w="88900">
            <a:solidFill>
              <a:srgbClr val="0099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1" name="文本框 550">
            <a:extLst>
              <a:ext uri="{FF2B5EF4-FFF2-40B4-BE49-F238E27FC236}">
                <a16:creationId xmlns:a16="http://schemas.microsoft.com/office/drawing/2014/main" id="{BB1E914E-6C7D-186E-F794-70E8C04F1EDB}"/>
              </a:ext>
            </a:extLst>
          </p:cNvPr>
          <p:cNvSpPr txBox="1"/>
          <p:nvPr/>
        </p:nvSpPr>
        <p:spPr>
          <a:xfrm>
            <a:off x="5415680" y="23903640"/>
            <a:ext cx="2166181" cy="737473"/>
          </a:xfrm>
          <a:prstGeom prst="roundRect">
            <a:avLst>
              <a:gd name="adj" fmla="val 3584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Apoptosis</a:t>
            </a:r>
            <a:endParaRPr lang="zh-CN" altLang="en-US" sz="3200" b="1" dirty="0"/>
          </a:p>
        </p:txBody>
      </p:sp>
      <p:cxnSp>
        <p:nvCxnSpPr>
          <p:cNvPr id="552" name="直接箭头连接符 551">
            <a:extLst>
              <a:ext uri="{FF2B5EF4-FFF2-40B4-BE49-F238E27FC236}">
                <a16:creationId xmlns:a16="http://schemas.microsoft.com/office/drawing/2014/main" id="{28CA1E37-D44F-2E56-FC06-9CAD2BDE3B0A}"/>
              </a:ext>
            </a:extLst>
          </p:cNvPr>
          <p:cNvCxnSpPr>
            <a:cxnSpLocks/>
          </p:cNvCxnSpPr>
          <p:nvPr/>
        </p:nvCxnSpPr>
        <p:spPr>
          <a:xfrm flipH="1">
            <a:off x="5095874" y="17210315"/>
            <a:ext cx="389799" cy="2156178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椭圆 554">
            <a:extLst>
              <a:ext uri="{FF2B5EF4-FFF2-40B4-BE49-F238E27FC236}">
                <a16:creationId xmlns:a16="http://schemas.microsoft.com/office/drawing/2014/main" id="{CACD6821-42FC-3152-3033-8D54D8B370D0}"/>
              </a:ext>
            </a:extLst>
          </p:cNvPr>
          <p:cNvSpPr/>
          <p:nvPr/>
        </p:nvSpPr>
        <p:spPr>
          <a:xfrm>
            <a:off x="4846629" y="19318243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E824D257-3EED-2700-BF7C-B2450A40847E}"/>
              </a:ext>
            </a:extLst>
          </p:cNvPr>
          <p:cNvSpPr txBox="1"/>
          <p:nvPr/>
        </p:nvSpPr>
        <p:spPr>
          <a:xfrm>
            <a:off x="3573003" y="19049949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D9B828E-9472-41E5-6659-8F5C34517A3C}"/>
              </a:ext>
            </a:extLst>
          </p:cNvPr>
          <p:cNvSpPr txBox="1"/>
          <p:nvPr/>
        </p:nvSpPr>
        <p:spPr>
          <a:xfrm>
            <a:off x="3691772" y="21248313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Bcl-2</a:t>
            </a:r>
            <a:endParaRPr lang="zh-CN" altLang="en-US" sz="3200" b="1" dirty="0"/>
          </a:p>
        </p:txBody>
      </p:sp>
      <p:sp>
        <p:nvSpPr>
          <p:cNvPr id="560" name="文本框 559">
            <a:extLst>
              <a:ext uri="{FF2B5EF4-FFF2-40B4-BE49-F238E27FC236}">
                <a16:creationId xmlns:a16="http://schemas.microsoft.com/office/drawing/2014/main" id="{FA9656C9-E524-CA37-D195-4C3C585722AD}"/>
              </a:ext>
            </a:extLst>
          </p:cNvPr>
          <p:cNvSpPr txBox="1"/>
          <p:nvPr/>
        </p:nvSpPr>
        <p:spPr>
          <a:xfrm>
            <a:off x="3419678" y="21991871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Mcl-1</a:t>
            </a:r>
            <a:endParaRPr lang="zh-CN" altLang="en-US" sz="3200" b="1" dirty="0"/>
          </a:p>
        </p:txBody>
      </p:sp>
      <p:cxnSp>
        <p:nvCxnSpPr>
          <p:cNvPr id="563" name="直接箭头连接符 562">
            <a:extLst>
              <a:ext uri="{FF2B5EF4-FFF2-40B4-BE49-F238E27FC236}">
                <a16:creationId xmlns:a16="http://schemas.microsoft.com/office/drawing/2014/main" id="{67840256-6D4A-794D-94A1-9D08487B339F}"/>
              </a:ext>
            </a:extLst>
          </p:cNvPr>
          <p:cNvCxnSpPr>
            <a:cxnSpLocks/>
            <a:stCxn id="555" idx="4"/>
          </p:cNvCxnSpPr>
          <p:nvPr/>
        </p:nvCxnSpPr>
        <p:spPr>
          <a:xfrm flipH="1">
            <a:off x="4931406" y="19883209"/>
            <a:ext cx="163795" cy="1380427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文本框 566">
            <a:extLst>
              <a:ext uri="{FF2B5EF4-FFF2-40B4-BE49-F238E27FC236}">
                <a16:creationId xmlns:a16="http://schemas.microsoft.com/office/drawing/2014/main" id="{7B757790-96CE-2D77-5F4B-4168F7DDF574}"/>
              </a:ext>
            </a:extLst>
          </p:cNvPr>
          <p:cNvSpPr txBox="1"/>
          <p:nvPr/>
        </p:nvSpPr>
        <p:spPr>
          <a:xfrm>
            <a:off x="3042063" y="23847907"/>
            <a:ext cx="2371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cxnSp>
        <p:nvCxnSpPr>
          <p:cNvPr id="568" name="直接箭头连接符 567">
            <a:extLst>
              <a:ext uri="{FF2B5EF4-FFF2-40B4-BE49-F238E27FC236}">
                <a16:creationId xmlns:a16="http://schemas.microsoft.com/office/drawing/2014/main" id="{D3E65327-E75F-CE95-D6CA-456245DC7F3F}"/>
              </a:ext>
            </a:extLst>
          </p:cNvPr>
          <p:cNvCxnSpPr>
            <a:cxnSpLocks/>
          </p:cNvCxnSpPr>
          <p:nvPr/>
        </p:nvCxnSpPr>
        <p:spPr>
          <a:xfrm flipH="1">
            <a:off x="4314769" y="22834506"/>
            <a:ext cx="63797" cy="1141600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2" name="图片 571">
            <a:extLst>
              <a:ext uri="{FF2B5EF4-FFF2-40B4-BE49-F238E27FC236}">
                <a16:creationId xmlns:a16="http://schemas.microsoft.com/office/drawing/2014/main" id="{B1CF1E73-BF8B-D25E-AE72-1EAB63D29B6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434093" y="19725464"/>
            <a:ext cx="1999941" cy="1199965"/>
          </a:xfrm>
          <a:prstGeom prst="rect">
            <a:avLst/>
          </a:prstGeom>
        </p:spPr>
      </p:pic>
      <p:sp>
        <p:nvSpPr>
          <p:cNvPr id="573" name="文本框 572">
            <a:extLst>
              <a:ext uri="{FF2B5EF4-FFF2-40B4-BE49-F238E27FC236}">
                <a16:creationId xmlns:a16="http://schemas.microsoft.com/office/drawing/2014/main" id="{7D19A835-B233-7E08-E62F-9CF5DDC1A61B}"/>
              </a:ext>
            </a:extLst>
          </p:cNvPr>
          <p:cNvSpPr txBox="1"/>
          <p:nvPr/>
        </p:nvSpPr>
        <p:spPr>
          <a:xfrm>
            <a:off x="2341140" y="20060944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Bcl-2</a:t>
            </a:r>
            <a:endParaRPr lang="zh-CN" altLang="en-US" sz="3200" b="1" dirty="0"/>
          </a:p>
        </p:txBody>
      </p:sp>
      <p:cxnSp>
        <p:nvCxnSpPr>
          <p:cNvPr id="574" name="直接连接符 573">
            <a:extLst>
              <a:ext uri="{FF2B5EF4-FFF2-40B4-BE49-F238E27FC236}">
                <a16:creationId xmlns:a16="http://schemas.microsoft.com/office/drawing/2014/main" id="{8E82E19F-836A-C439-1A5B-0D2F8DE4369A}"/>
              </a:ext>
            </a:extLst>
          </p:cNvPr>
          <p:cNvCxnSpPr>
            <a:cxnSpLocks/>
          </p:cNvCxnSpPr>
          <p:nvPr/>
        </p:nvCxnSpPr>
        <p:spPr>
          <a:xfrm flipH="1">
            <a:off x="3425715" y="18379714"/>
            <a:ext cx="246729" cy="1587712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连接符 576">
            <a:extLst>
              <a:ext uri="{FF2B5EF4-FFF2-40B4-BE49-F238E27FC236}">
                <a16:creationId xmlns:a16="http://schemas.microsoft.com/office/drawing/2014/main" id="{1817B314-FBA2-EB3A-D57A-572CB9C3CC41}"/>
              </a:ext>
            </a:extLst>
          </p:cNvPr>
          <p:cNvCxnSpPr>
            <a:cxnSpLocks/>
          </p:cNvCxnSpPr>
          <p:nvPr/>
        </p:nvCxnSpPr>
        <p:spPr>
          <a:xfrm>
            <a:off x="2994759" y="19956161"/>
            <a:ext cx="792919" cy="33878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>
            <a:extLst>
              <a:ext uri="{FF2B5EF4-FFF2-40B4-BE49-F238E27FC236}">
                <a16:creationId xmlns:a16="http://schemas.microsoft.com/office/drawing/2014/main" id="{B55E0552-5EEE-C071-E194-AF57ACDE282E}"/>
              </a:ext>
            </a:extLst>
          </p:cNvPr>
          <p:cNvCxnSpPr>
            <a:cxnSpLocks/>
            <a:endCxn id="581" idx="0"/>
          </p:cNvCxnSpPr>
          <p:nvPr/>
        </p:nvCxnSpPr>
        <p:spPr>
          <a:xfrm flipH="1">
            <a:off x="3269128" y="20799091"/>
            <a:ext cx="20764" cy="1861701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文本框 580">
            <a:extLst>
              <a:ext uri="{FF2B5EF4-FFF2-40B4-BE49-F238E27FC236}">
                <a16:creationId xmlns:a16="http://schemas.microsoft.com/office/drawing/2014/main" id="{04C2B7EA-E90B-0ABE-19C4-8826C34FACA1}"/>
              </a:ext>
            </a:extLst>
          </p:cNvPr>
          <p:cNvSpPr txBox="1"/>
          <p:nvPr/>
        </p:nvSpPr>
        <p:spPr>
          <a:xfrm>
            <a:off x="2083406" y="22660792"/>
            <a:ext cx="2371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sp>
        <p:nvSpPr>
          <p:cNvPr id="584" name="文本框 583">
            <a:extLst>
              <a:ext uri="{FF2B5EF4-FFF2-40B4-BE49-F238E27FC236}">
                <a16:creationId xmlns:a16="http://schemas.microsoft.com/office/drawing/2014/main" id="{4C1E349E-7662-C7FE-A7C0-FDA9D8984001}"/>
              </a:ext>
            </a:extLst>
          </p:cNvPr>
          <p:cNvSpPr txBox="1"/>
          <p:nvPr/>
        </p:nvSpPr>
        <p:spPr>
          <a:xfrm>
            <a:off x="1112691" y="18506349"/>
            <a:ext cx="14577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NF</a:t>
            </a:r>
            <a:r>
              <a:rPr lang="el-GR" altLang="zh-CN" sz="4000" b="1" dirty="0"/>
              <a:t>κ</a:t>
            </a:r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585" name="直接箭头连接符 584">
            <a:extLst>
              <a:ext uri="{FF2B5EF4-FFF2-40B4-BE49-F238E27FC236}">
                <a16:creationId xmlns:a16="http://schemas.microsoft.com/office/drawing/2014/main" id="{E4D39003-69DC-A807-1ECC-3F66DEBA9B81}"/>
              </a:ext>
            </a:extLst>
          </p:cNvPr>
          <p:cNvCxnSpPr>
            <a:cxnSpLocks/>
          </p:cNvCxnSpPr>
          <p:nvPr/>
        </p:nvCxnSpPr>
        <p:spPr>
          <a:xfrm flipH="1">
            <a:off x="2190117" y="16522852"/>
            <a:ext cx="749088" cy="1764401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文本框 587">
            <a:extLst>
              <a:ext uri="{FF2B5EF4-FFF2-40B4-BE49-F238E27FC236}">
                <a16:creationId xmlns:a16="http://schemas.microsoft.com/office/drawing/2014/main" id="{29688819-45D4-0B09-C2D5-5022C19B6177}"/>
              </a:ext>
            </a:extLst>
          </p:cNvPr>
          <p:cNvSpPr txBox="1"/>
          <p:nvPr/>
        </p:nvSpPr>
        <p:spPr>
          <a:xfrm>
            <a:off x="1533865" y="20573422"/>
            <a:ext cx="19126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DNA</a:t>
            </a:r>
            <a:endParaRPr lang="zh-CN" altLang="en-US" sz="3200" b="1" dirty="0"/>
          </a:p>
        </p:txBody>
      </p:sp>
      <p:sp>
        <p:nvSpPr>
          <p:cNvPr id="589" name="椭圆 588">
            <a:extLst>
              <a:ext uri="{FF2B5EF4-FFF2-40B4-BE49-F238E27FC236}">
                <a16:creationId xmlns:a16="http://schemas.microsoft.com/office/drawing/2014/main" id="{CDE4DA60-DF68-543D-639B-C9FF1EA099A1}"/>
              </a:ext>
            </a:extLst>
          </p:cNvPr>
          <p:cNvSpPr/>
          <p:nvPr/>
        </p:nvSpPr>
        <p:spPr>
          <a:xfrm>
            <a:off x="1668217" y="20222089"/>
            <a:ext cx="497144" cy="56496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0" name="直接箭头连接符 589">
            <a:extLst>
              <a:ext uri="{FF2B5EF4-FFF2-40B4-BE49-F238E27FC236}">
                <a16:creationId xmlns:a16="http://schemas.microsoft.com/office/drawing/2014/main" id="{2E072DAA-1D94-0678-5680-178ADB607A0E}"/>
              </a:ext>
            </a:extLst>
          </p:cNvPr>
          <p:cNvCxnSpPr>
            <a:cxnSpLocks/>
            <a:endCxn id="589" idx="0"/>
          </p:cNvCxnSpPr>
          <p:nvPr/>
        </p:nvCxnSpPr>
        <p:spPr>
          <a:xfrm flipH="1">
            <a:off x="1916789" y="19290065"/>
            <a:ext cx="129504" cy="932024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箭头连接符 592">
            <a:extLst>
              <a:ext uri="{FF2B5EF4-FFF2-40B4-BE49-F238E27FC236}">
                <a16:creationId xmlns:a16="http://schemas.microsoft.com/office/drawing/2014/main" id="{198F2C38-2C9F-3967-516B-B95BA0BF0C2F}"/>
              </a:ext>
            </a:extLst>
          </p:cNvPr>
          <p:cNvCxnSpPr>
            <a:cxnSpLocks/>
          </p:cNvCxnSpPr>
          <p:nvPr/>
        </p:nvCxnSpPr>
        <p:spPr>
          <a:xfrm>
            <a:off x="1929442" y="20810700"/>
            <a:ext cx="29337" cy="900031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文本框 596">
            <a:extLst>
              <a:ext uri="{FF2B5EF4-FFF2-40B4-BE49-F238E27FC236}">
                <a16:creationId xmlns:a16="http://schemas.microsoft.com/office/drawing/2014/main" id="{A016CE49-34FA-879D-9581-CE31903B8596}"/>
              </a:ext>
            </a:extLst>
          </p:cNvPr>
          <p:cNvSpPr txBox="1"/>
          <p:nvPr/>
        </p:nvSpPr>
        <p:spPr>
          <a:xfrm>
            <a:off x="905908" y="21760926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Bcl-xL</a:t>
            </a:r>
            <a:endParaRPr lang="zh-CN" altLang="en-US" sz="3200" b="1" dirty="0"/>
          </a:p>
        </p:txBody>
      </p:sp>
      <p:sp>
        <p:nvSpPr>
          <p:cNvPr id="598" name="文本框 597">
            <a:extLst>
              <a:ext uri="{FF2B5EF4-FFF2-40B4-BE49-F238E27FC236}">
                <a16:creationId xmlns:a16="http://schemas.microsoft.com/office/drawing/2014/main" id="{0B30EE5B-4590-24F9-E022-D5070815B465}"/>
              </a:ext>
            </a:extLst>
          </p:cNvPr>
          <p:cNvSpPr txBox="1"/>
          <p:nvPr/>
        </p:nvSpPr>
        <p:spPr>
          <a:xfrm>
            <a:off x="633275" y="22734593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C-</a:t>
            </a:r>
            <a:r>
              <a:rPr lang="en-US" altLang="zh-CN" sz="3200" b="1" dirty="0" err="1"/>
              <a:t>Myb</a:t>
            </a:r>
            <a:endParaRPr lang="zh-CN" altLang="en-US" sz="3200" b="1" dirty="0"/>
          </a:p>
        </p:txBody>
      </p:sp>
      <p:cxnSp>
        <p:nvCxnSpPr>
          <p:cNvPr id="599" name="直接箭头连接符 598">
            <a:extLst>
              <a:ext uri="{FF2B5EF4-FFF2-40B4-BE49-F238E27FC236}">
                <a16:creationId xmlns:a16="http://schemas.microsoft.com/office/drawing/2014/main" id="{A9B4EE4D-57A9-E702-9B66-FC0E00C373EE}"/>
              </a:ext>
            </a:extLst>
          </p:cNvPr>
          <p:cNvCxnSpPr>
            <a:cxnSpLocks/>
          </p:cNvCxnSpPr>
          <p:nvPr/>
        </p:nvCxnSpPr>
        <p:spPr>
          <a:xfrm>
            <a:off x="2255424" y="23449959"/>
            <a:ext cx="127791" cy="857349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文本框 600">
            <a:extLst>
              <a:ext uri="{FF2B5EF4-FFF2-40B4-BE49-F238E27FC236}">
                <a16:creationId xmlns:a16="http://schemas.microsoft.com/office/drawing/2014/main" id="{A93ADE1E-F54C-0526-508A-C72921F8F83B}"/>
              </a:ext>
            </a:extLst>
          </p:cNvPr>
          <p:cNvSpPr txBox="1"/>
          <p:nvPr/>
        </p:nvSpPr>
        <p:spPr>
          <a:xfrm>
            <a:off x="1124156" y="24163387"/>
            <a:ext cx="2371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sp>
        <p:nvSpPr>
          <p:cNvPr id="603" name="文本框 602">
            <a:extLst>
              <a:ext uri="{FF2B5EF4-FFF2-40B4-BE49-F238E27FC236}">
                <a16:creationId xmlns:a16="http://schemas.microsoft.com/office/drawing/2014/main" id="{5D9A3C5D-0530-E375-3EBF-7FA7064EB3B0}"/>
              </a:ext>
            </a:extLst>
          </p:cNvPr>
          <p:cNvSpPr txBox="1"/>
          <p:nvPr/>
        </p:nvSpPr>
        <p:spPr>
          <a:xfrm>
            <a:off x="-454657" y="23467038"/>
            <a:ext cx="23714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</a:t>
            </a:r>
          </a:p>
          <a:p>
            <a:pPr algn="ctr"/>
            <a:r>
              <a:rPr lang="en-US" altLang="zh-CN" sz="3200" b="1" dirty="0"/>
              <a:t>survival</a:t>
            </a:r>
            <a:endParaRPr lang="zh-CN" altLang="en-US" sz="3200" b="1" dirty="0"/>
          </a:p>
        </p:txBody>
      </p:sp>
      <p:sp>
        <p:nvSpPr>
          <p:cNvPr id="606" name="文本框 605">
            <a:extLst>
              <a:ext uri="{FF2B5EF4-FFF2-40B4-BE49-F238E27FC236}">
                <a16:creationId xmlns:a16="http://schemas.microsoft.com/office/drawing/2014/main" id="{FABF5418-7FFE-549B-B0CC-7EE58B23A5DE}"/>
              </a:ext>
            </a:extLst>
          </p:cNvPr>
          <p:cNvSpPr txBox="1"/>
          <p:nvPr/>
        </p:nvSpPr>
        <p:spPr>
          <a:xfrm>
            <a:off x="-379350" y="20116599"/>
            <a:ext cx="217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p53</a:t>
            </a:r>
            <a:endParaRPr lang="zh-CN" altLang="en-US" sz="3200" b="1" dirty="0"/>
          </a:p>
        </p:txBody>
      </p:sp>
      <p:cxnSp>
        <p:nvCxnSpPr>
          <p:cNvPr id="607" name="直接连接符 606">
            <a:extLst>
              <a:ext uri="{FF2B5EF4-FFF2-40B4-BE49-F238E27FC236}">
                <a16:creationId xmlns:a16="http://schemas.microsoft.com/office/drawing/2014/main" id="{D85DBE57-5B67-2122-B9B0-66DB4C9C4760}"/>
              </a:ext>
            </a:extLst>
          </p:cNvPr>
          <p:cNvCxnSpPr>
            <a:cxnSpLocks/>
          </p:cNvCxnSpPr>
          <p:nvPr/>
        </p:nvCxnSpPr>
        <p:spPr>
          <a:xfrm flipH="1">
            <a:off x="585988" y="17539322"/>
            <a:ext cx="230390" cy="2320775"/>
          </a:xfrm>
          <a:prstGeom prst="line">
            <a:avLst/>
          </a:prstGeom>
          <a:ln w="952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" name="图片 614">
            <a:extLst>
              <a:ext uri="{FF2B5EF4-FFF2-40B4-BE49-F238E27FC236}">
                <a16:creationId xmlns:a16="http://schemas.microsoft.com/office/drawing/2014/main" id="{A312B718-81D7-2AEB-5B3D-18F0BD3F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961" y="1439710"/>
            <a:ext cx="2293431" cy="1186624"/>
          </a:xfrm>
          <a:prstGeom prst="ellipse">
            <a:avLst/>
          </a:prstGeom>
        </p:spPr>
      </p:pic>
      <p:cxnSp>
        <p:nvCxnSpPr>
          <p:cNvPr id="610" name="直接连接符 609">
            <a:extLst>
              <a:ext uri="{FF2B5EF4-FFF2-40B4-BE49-F238E27FC236}">
                <a16:creationId xmlns:a16="http://schemas.microsoft.com/office/drawing/2014/main" id="{7DB64BC9-C0BD-9FB8-C2EE-58A9410A59FF}"/>
              </a:ext>
            </a:extLst>
          </p:cNvPr>
          <p:cNvCxnSpPr>
            <a:cxnSpLocks/>
          </p:cNvCxnSpPr>
          <p:nvPr/>
        </p:nvCxnSpPr>
        <p:spPr>
          <a:xfrm flipV="1">
            <a:off x="177195" y="19824206"/>
            <a:ext cx="774130" cy="118006"/>
          </a:xfrm>
          <a:prstGeom prst="line">
            <a:avLst/>
          </a:prstGeom>
          <a:ln w="107950">
            <a:solidFill>
              <a:srgbClr val="D0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箭头连接符 611">
            <a:extLst>
              <a:ext uri="{FF2B5EF4-FFF2-40B4-BE49-F238E27FC236}">
                <a16:creationId xmlns:a16="http://schemas.microsoft.com/office/drawing/2014/main" id="{A911B0C9-C6EC-9241-C943-B323E07A2533}"/>
              </a:ext>
            </a:extLst>
          </p:cNvPr>
          <p:cNvCxnSpPr>
            <a:cxnSpLocks/>
          </p:cNvCxnSpPr>
          <p:nvPr/>
        </p:nvCxnSpPr>
        <p:spPr>
          <a:xfrm flipH="1">
            <a:off x="617786" y="20799091"/>
            <a:ext cx="2707" cy="2774484"/>
          </a:xfrm>
          <a:prstGeom prst="straightConnector1">
            <a:avLst/>
          </a:prstGeom>
          <a:ln w="95250">
            <a:solidFill>
              <a:srgbClr val="0099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文本框 615">
            <a:extLst>
              <a:ext uri="{FF2B5EF4-FFF2-40B4-BE49-F238E27FC236}">
                <a16:creationId xmlns:a16="http://schemas.microsoft.com/office/drawing/2014/main" id="{AE77F524-DAA7-63D3-6D2C-90EC1DAA6146}"/>
              </a:ext>
            </a:extLst>
          </p:cNvPr>
          <p:cNvSpPr txBox="1"/>
          <p:nvPr/>
        </p:nvSpPr>
        <p:spPr>
          <a:xfrm>
            <a:off x="19323446" y="1802940"/>
            <a:ext cx="191269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Antigen</a:t>
            </a:r>
            <a:endParaRPr lang="zh-CN" altLang="en-US" sz="3200" dirty="0"/>
          </a:p>
          <a:p>
            <a:pPr algn="ctr"/>
            <a:endParaRPr lang="zh-CN" altLang="en-US" sz="3200" b="1" dirty="0"/>
          </a:p>
        </p:txBody>
      </p:sp>
      <p:sp>
        <p:nvSpPr>
          <p:cNvPr id="621" name="矩形: 圆角 620">
            <a:extLst>
              <a:ext uri="{FF2B5EF4-FFF2-40B4-BE49-F238E27FC236}">
                <a16:creationId xmlns:a16="http://schemas.microsoft.com/office/drawing/2014/main" id="{9A233AEF-37D3-584F-C415-B498E586DF32}"/>
              </a:ext>
            </a:extLst>
          </p:cNvPr>
          <p:cNvSpPr/>
          <p:nvPr/>
        </p:nvSpPr>
        <p:spPr>
          <a:xfrm>
            <a:off x="21436188" y="8904016"/>
            <a:ext cx="1709192" cy="925079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: 圆角 622">
            <a:extLst>
              <a:ext uri="{FF2B5EF4-FFF2-40B4-BE49-F238E27FC236}">
                <a16:creationId xmlns:a16="http://schemas.microsoft.com/office/drawing/2014/main" id="{7F0469BD-D0A5-313F-7BB5-1514C33A1448}"/>
              </a:ext>
            </a:extLst>
          </p:cNvPr>
          <p:cNvSpPr/>
          <p:nvPr/>
        </p:nvSpPr>
        <p:spPr>
          <a:xfrm>
            <a:off x="23568056" y="3195979"/>
            <a:ext cx="1942447" cy="1165711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D257D563-3C5D-9BEB-AB5B-B6A6AC07F543}"/>
              </a:ext>
            </a:extLst>
          </p:cNvPr>
          <p:cNvSpPr/>
          <p:nvPr/>
        </p:nvSpPr>
        <p:spPr>
          <a:xfrm>
            <a:off x="20555197" y="2989300"/>
            <a:ext cx="1942447" cy="1001575"/>
          </a:xfrm>
          <a:prstGeom prst="roundRect">
            <a:avLst>
              <a:gd name="adj" fmla="val 43479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: 圆角 624">
            <a:extLst>
              <a:ext uri="{FF2B5EF4-FFF2-40B4-BE49-F238E27FC236}">
                <a16:creationId xmlns:a16="http://schemas.microsoft.com/office/drawing/2014/main" id="{2FC75C51-B75A-1D69-0F3B-34BB636EC79B}"/>
              </a:ext>
            </a:extLst>
          </p:cNvPr>
          <p:cNvSpPr/>
          <p:nvPr/>
        </p:nvSpPr>
        <p:spPr>
          <a:xfrm>
            <a:off x="13357904" y="6696015"/>
            <a:ext cx="2351992" cy="853988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椭圆 625">
            <a:extLst>
              <a:ext uri="{FF2B5EF4-FFF2-40B4-BE49-F238E27FC236}">
                <a16:creationId xmlns:a16="http://schemas.microsoft.com/office/drawing/2014/main" id="{6513637B-A273-5A4E-826E-F14DD5B346CA}"/>
              </a:ext>
            </a:extLst>
          </p:cNvPr>
          <p:cNvSpPr/>
          <p:nvPr/>
        </p:nvSpPr>
        <p:spPr>
          <a:xfrm>
            <a:off x="8303091" y="9358920"/>
            <a:ext cx="2119496" cy="790458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: 圆角 626">
            <a:extLst>
              <a:ext uri="{FF2B5EF4-FFF2-40B4-BE49-F238E27FC236}">
                <a16:creationId xmlns:a16="http://schemas.microsoft.com/office/drawing/2014/main" id="{279A1C57-E32E-8D73-7D8D-BEE233E1E353}"/>
              </a:ext>
            </a:extLst>
          </p:cNvPr>
          <p:cNvSpPr/>
          <p:nvPr/>
        </p:nvSpPr>
        <p:spPr>
          <a:xfrm>
            <a:off x="24329846" y="14314678"/>
            <a:ext cx="1729849" cy="1162596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椭圆 627">
            <a:extLst>
              <a:ext uri="{FF2B5EF4-FFF2-40B4-BE49-F238E27FC236}">
                <a16:creationId xmlns:a16="http://schemas.microsoft.com/office/drawing/2014/main" id="{5AD52ECC-EEA7-6675-F589-BC41117052F7}"/>
              </a:ext>
            </a:extLst>
          </p:cNvPr>
          <p:cNvSpPr/>
          <p:nvPr/>
        </p:nvSpPr>
        <p:spPr>
          <a:xfrm>
            <a:off x="20418379" y="16282315"/>
            <a:ext cx="2282229" cy="848519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椭圆 628">
            <a:extLst>
              <a:ext uri="{FF2B5EF4-FFF2-40B4-BE49-F238E27FC236}">
                <a16:creationId xmlns:a16="http://schemas.microsoft.com/office/drawing/2014/main" id="{746CE87B-68FA-4219-D3E0-F50AE98CCC6E}"/>
              </a:ext>
            </a:extLst>
          </p:cNvPr>
          <p:cNvSpPr/>
          <p:nvPr/>
        </p:nvSpPr>
        <p:spPr>
          <a:xfrm>
            <a:off x="21352967" y="17806349"/>
            <a:ext cx="2351821" cy="848519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椭圆 629">
            <a:extLst>
              <a:ext uri="{FF2B5EF4-FFF2-40B4-BE49-F238E27FC236}">
                <a16:creationId xmlns:a16="http://schemas.microsoft.com/office/drawing/2014/main" id="{E1E7D9E6-D142-58C5-2293-4F1263A62D1B}"/>
              </a:ext>
            </a:extLst>
          </p:cNvPr>
          <p:cNvSpPr/>
          <p:nvPr/>
        </p:nvSpPr>
        <p:spPr>
          <a:xfrm>
            <a:off x="16066366" y="16074937"/>
            <a:ext cx="1763265" cy="812033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椭圆 630">
            <a:extLst>
              <a:ext uri="{FF2B5EF4-FFF2-40B4-BE49-F238E27FC236}">
                <a16:creationId xmlns:a16="http://schemas.microsoft.com/office/drawing/2014/main" id="{B8FEB1F9-0366-DB2E-FDC5-A6324FECCDFD}"/>
              </a:ext>
            </a:extLst>
          </p:cNvPr>
          <p:cNvSpPr/>
          <p:nvPr/>
        </p:nvSpPr>
        <p:spPr>
          <a:xfrm>
            <a:off x="12724573" y="18023734"/>
            <a:ext cx="1763265" cy="690454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椭圆 631">
            <a:extLst>
              <a:ext uri="{FF2B5EF4-FFF2-40B4-BE49-F238E27FC236}">
                <a16:creationId xmlns:a16="http://schemas.microsoft.com/office/drawing/2014/main" id="{AC4ACD5C-AB18-69B9-2A0E-FEF69D730FDE}"/>
              </a:ext>
            </a:extLst>
          </p:cNvPr>
          <p:cNvSpPr/>
          <p:nvPr/>
        </p:nvSpPr>
        <p:spPr>
          <a:xfrm>
            <a:off x="6953583" y="17491522"/>
            <a:ext cx="1383844" cy="507225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椭圆 632">
            <a:extLst>
              <a:ext uri="{FF2B5EF4-FFF2-40B4-BE49-F238E27FC236}">
                <a16:creationId xmlns:a16="http://schemas.microsoft.com/office/drawing/2014/main" id="{2CE97A34-2FDE-0A11-4345-F845EE1C97D8}"/>
              </a:ext>
            </a:extLst>
          </p:cNvPr>
          <p:cNvSpPr/>
          <p:nvPr/>
        </p:nvSpPr>
        <p:spPr>
          <a:xfrm>
            <a:off x="1127973" y="21790034"/>
            <a:ext cx="1642944" cy="679068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4" name="椭圆 633">
            <a:extLst>
              <a:ext uri="{FF2B5EF4-FFF2-40B4-BE49-F238E27FC236}">
                <a16:creationId xmlns:a16="http://schemas.microsoft.com/office/drawing/2014/main" id="{B97CB9D5-DA52-C702-4ABB-AAAE775574F1}"/>
              </a:ext>
            </a:extLst>
          </p:cNvPr>
          <p:cNvSpPr/>
          <p:nvPr/>
        </p:nvSpPr>
        <p:spPr>
          <a:xfrm>
            <a:off x="3023835" y="17207318"/>
            <a:ext cx="1672739" cy="625814"/>
          </a:xfrm>
          <a:prstGeom prst="ellipse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5" name="椭圆 634">
            <a:extLst>
              <a:ext uri="{FF2B5EF4-FFF2-40B4-BE49-F238E27FC236}">
                <a16:creationId xmlns:a16="http://schemas.microsoft.com/office/drawing/2014/main" id="{944884D9-D7C9-A306-B237-9CC8402176E4}"/>
              </a:ext>
            </a:extLst>
          </p:cNvPr>
          <p:cNvSpPr/>
          <p:nvPr/>
        </p:nvSpPr>
        <p:spPr>
          <a:xfrm>
            <a:off x="923482" y="18273580"/>
            <a:ext cx="1786831" cy="992839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6" name="椭圆 635">
            <a:extLst>
              <a:ext uri="{FF2B5EF4-FFF2-40B4-BE49-F238E27FC236}">
                <a16:creationId xmlns:a16="http://schemas.microsoft.com/office/drawing/2014/main" id="{4AEF9F75-C442-12DC-6137-05EB2AA24183}"/>
              </a:ext>
            </a:extLst>
          </p:cNvPr>
          <p:cNvSpPr/>
          <p:nvPr/>
        </p:nvSpPr>
        <p:spPr>
          <a:xfrm>
            <a:off x="357010" y="16824064"/>
            <a:ext cx="1766892" cy="806225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299F4B-0EB6-8676-754F-1D733986FAB0}"/>
              </a:ext>
            </a:extLst>
          </p:cNvPr>
          <p:cNvGrpSpPr/>
          <p:nvPr/>
        </p:nvGrpSpPr>
        <p:grpSpPr>
          <a:xfrm>
            <a:off x="534971" y="10976323"/>
            <a:ext cx="676752" cy="755225"/>
            <a:chOff x="8392885" y="13911943"/>
            <a:chExt cx="849086" cy="873004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DA4543A1-82D6-80F1-5085-E126E60CD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2C60984-586E-AFCF-3402-5BCD7A6E2E7E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53" name="组合 452">
            <a:extLst>
              <a:ext uri="{FF2B5EF4-FFF2-40B4-BE49-F238E27FC236}">
                <a16:creationId xmlns:a16="http://schemas.microsoft.com/office/drawing/2014/main" id="{520266AA-DBC7-BA93-6241-8C1D1DE2EB05}"/>
              </a:ext>
            </a:extLst>
          </p:cNvPr>
          <p:cNvGrpSpPr/>
          <p:nvPr/>
        </p:nvGrpSpPr>
        <p:grpSpPr>
          <a:xfrm>
            <a:off x="8135621" y="14950779"/>
            <a:ext cx="676752" cy="755225"/>
            <a:chOff x="8392885" y="13911943"/>
            <a:chExt cx="849086" cy="873004"/>
          </a:xfrm>
        </p:grpSpPr>
        <p:pic>
          <p:nvPicPr>
            <p:cNvPr id="461" name="图片 460">
              <a:extLst>
                <a:ext uri="{FF2B5EF4-FFF2-40B4-BE49-F238E27FC236}">
                  <a16:creationId xmlns:a16="http://schemas.microsoft.com/office/drawing/2014/main" id="{2AB68FFC-EB55-F501-D213-9039A6B748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62" name="文本框 461">
              <a:extLst>
                <a:ext uri="{FF2B5EF4-FFF2-40B4-BE49-F238E27FC236}">
                  <a16:creationId xmlns:a16="http://schemas.microsoft.com/office/drawing/2014/main" id="{AFB649F9-AAF6-55C0-16F3-1AE1CEBB6103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63" name="组合 462">
            <a:extLst>
              <a:ext uri="{FF2B5EF4-FFF2-40B4-BE49-F238E27FC236}">
                <a16:creationId xmlns:a16="http://schemas.microsoft.com/office/drawing/2014/main" id="{4802435D-8CF9-5240-BA44-685122800140}"/>
              </a:ext>
            </a:extLst>
          </p:cNvPr>
          <p:cNvGrpSpPr/>
          <p:nvPr/>
        </p:nvGrpSpPr>
        <p:grpSpPr>
          <a:xfrm>
            <a:off x="11782103" y="14972054"/>
            <a:ext cx="676752" cy="755225"/>
            <a:chOff x="8392885" y="13911943"/>
            <a:chExt cx="849086" cy="873004"/>
          </a:xfrm>
        </p:grpSpPr>
        <p:pic>
          <p:nvPicPr>
            <p:cNvPr id="464" name="图片 463">
              <a:extLst>
                <a:ext uri="{FF2B5EF4-FFF2-40B4-BE49-F238E27FC236}">
                  <a16:creationId xmlns:a16="http://schemas.microsoft.com/office/drawing/2014/main" id="{AFA6752C-8C6F-3980-7AC5-CEB2FFF4A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66" name="文本框 465">
              <a:extLst>
                <a:ext uri="{FF2B5EF4-FFF2-40B4-BE49-F238E27FC236}">
                  <a16:creationId xmlns:a16="http://schemas.microsoft.com/office/drawing/2014/main" id="{45D92887-04B5-4219-D33B-A74DA63917ED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68" name="组合 467">
            <a:extLst>
              <a:ext uri="{FF2B5EF4-FFF2-40B4-BE49-F238E27FC236}">
                <a16:creationId xmlns:a16="http://schemas.microsoft.com/office/drawing/2014/main" id="{46479BD9-E4A0-3963-C847-DEBE0F4A25AE}"/>
              </a:ext>
            </a:extLst>
          </p:cNvPr>
          <p:cNvGrpSpPr/>
          <p:nvPr/>
        </p:nvGrpSpPr>
        <p:grpSpPr>
          <a:xfrm>
            <a:off x="12979500" y="14409094"/>
            <a:ext cx="676752" cy="755225"/>
            <a:chOff x="8392885" y="13911943"/>
            <a:chExt cx="849086" cy="873004"/>
          </a:xfrm>
        </p:grpSpPr>
        <p:pic>
          <p:nvPicPr>
            <p:cNvPr id="469" name="图片 468">
              <a:extLst>
                <a:ext uri="{FF2B5EF4-FFF2-40B4-BE49-F238E27FC236}">
                  <a16:creationId xmlns:a16="http://schemas.microsoft.com/office/drawing/2014/main" id="{416E1762-6D16-3892-0255-06F1FD76D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71" name="文本框 470">
              <a:extLst>
                <a:ext uri="{FF2B5EF4-FFF2-40B4-BE49-F238E27FC236}">
                  <a16:creationId xmlns:a16="http://schemas.microsoft.com/office/drawing/2014/main" id="{A568D189-C1E2-0A60-8380-48DEE3BD1B9C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72" name="组合 471">
            <a:extLst>
              <a:ext uri="{FF2B5EF4-FFF2-40B4-BE49-F238E27FC236}">
                <a16:creationId xmlns:a16="http://schemas.microsoft.com/office/drawing/2014/main" id="{BF1F47CE-B8FF-FC3F-04DB-97C2C80B2093}"/>
              </a:ext>
            </a:extLst>
          </p:cNvPr>
          <p:cNvGrpSpPr/>
          <p:nvPr/>
        </p:nvGrpSpPr>
        <p:grpSpPr>
          <a:xfrm>
            <a:off x="14013950" y="14101317"/>
            <a:ext cx="676752" cy="755225"/>
            <a:chOff x="8392885" y="13911943"/>
            <a:chExt cx="849086" cy="873004"/>
          </a:xfrm>
        </p:grpSpPr>
        <p:pic>
          <p:nvPicPr>
            <p:cNvPr id="473" name="图片 472">
              <a:extLst>
                <a:ext uri="{FF2B5EF4-FFF2-40B4-BE49-F238E27FC236}">
                  <a16:creationId xmlns:a16="http://schemas.microsoft.com/office/drawing/2014/main" id="{72A09AE0-AE42-0E17-F50E-C4381A198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7C3ABA95-8453-6104-0D9D-9F99422A59A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78" name="组合 477">
            <a:extLst>
              <a:ext uri="{FF2B5EF4-FFF2-40B4-BE49-F238E27FC236}">
                <a16:creationId xmlns:a16="http://schemas.microsoft.com/office/drawing/2014/main" id="{3E8FB096-1A0A-C493-0151-E1F03BAE3CDF}"/>
              </a:ext>
            </a:extLst>
          </p:cNvPr>
          <p:cNvGrpSpPr/>
          <p:nvPr/>
        </p:nvGrpSpPr>
        <p:grpSpPr>
          <a:xfrm>
            <a:off x="16329026" y="18703299"/>
            <a:ext cx="676752" cy="755225"/>
            <a:chOff x="8392885" y="13911943"/>
            <a:chExt cx="849086" cy="873004"/>
          </a:xfrm>
        </p:grpSpPr>
        <p:pic>
          <p:nvPicPr>
            <p:cNvPr id="483" name="图片 482">
              <a:extLst>
                <a:ext uri="{FF2B5EF4-FFF2-40B4-BE49-F238E27FC236}">
                  <a16:creationId xmlns:a16="http://schemas.microsoft.com/office/drawing/2014/main" id="{53A7FE43-75AF-BE1A-EDA8-0A322D298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85" name="文本框 484">
              <a:extLst>
                <a:ext uri="{FF2B5EF4-FFF2-40B4-BE49-F238E27FC236}">
                  <a16:creationId xmlns:a16="http://schemas.microsoft.com/office/drawing/2014/main" id="{C1EF1431-88C0-8C65-3FCD-1B76F527FF44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92" name="组合 491">
            <a:extLst>
              <a:ext uri="{FF2B5EF4-FFF2-40B4-BE49-F238E27FC236}">
                <a16:creationId xmlns:a16="http://schemas.microsoft.com/office/drawing/2014/main" id="{7F2EBBBD-5729-6449-AB9E-15F14B27D12A}"/>
              </a:ext>
            </a:extLst>
          </p:cNvPr>
          <p:cNvGrpSpPr/>
          <p:nvPr/>
        </p:nvGrpSpPr>
        <p:grpSpPr>
          <a:xfrm>
            <a:off x="15208523" y="18043118"/>
            <a:ext cx="676752" cy="755225"/>
            <a:chOff x="8392885" y="13911943"/>
            <a:chExt cx="849086" cy="873004"/>
          </a:xfrm>
        </p:grpSpPr>
        <p:pic>
          <p:nvPicPr>
            <p:cNvPr id="493" name="图片 492">
              <a:extLst>
                <a:ext uri="{FF2B5EF4-FFF2-40B4-BE49-F238E27FC236}">
                  <a16:creationId xmlns:a16="http://schemas.microsoft.com/office/drawing/2014/main" id="{ABC179BD-AD41-6963-2E76-8CD6452566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99" name="文本框 498">
              <a:extLst>
                <a:ext uri="{FF2B5EF4-FFF2-40B4-BE49-F238E27FC236}">
                  <a16:creationId xmlns:a16="http://schemas.microsoft.com/office/drawing/2014/main" id="{0FFD4385-1E77-8A60-947E-1CD2EE01F903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01" name="组合 500">
            <a:extLst>
              <a:ext uri="{FF2B5EF4-FFF2-40B4-BE49-F238E27FC236}">
                <a16:creationId xmlns:a16="http://schemas.microsoft.com/office/drawing/2014/main" id="{3695342B-537C-BF54-D613-91D3484A24D7}"/>
              </a:ext>
            </a:extLst>
          </p:cNvPr>
          <p:cNvGrpSpPr/>
          <p:nvPr/>
        </p:nvGrpSpPr>
        <p:grpSpPr>
          <a:xfrm>
            <a:off x="5760276" y="18357114"/>
            <a:ext cx="676752" cy="755225"/>
            <a:chOff x="8392885" y="13911943"/>
            <a:chExt cx="849086" cy="873004"/>
          </a:xfrm>
        </p:grpSpPr>
        <p:pic>
          <p:nvPicPr>
            <p:cNvPr id="503" name="图片 502">
              <a:extLst>
                <a:ext uri="{FF2B5EF4-FFF2-40B4-BE49-F238E27FC236}">
                  <a16:creationId xmlns:a16="http://schemas.microsoft.com/office/drawing/2014/main" id="{BAD5E15B-9AF6-BBA4-D0DC-4743907635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05" name="文本框 504">
              <a:extLst>
                <a:ext uri="{FF2B5EF4-FFF2-40B4-BE49-F238E27FC236}">
                  <a16:creationId xmlns:a16="http://schemas.microsoft.com/office/drawing/2014/main" id="{6114D62B-1899-596E-BAC5-2E81DEBA5BD8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06" name="组合 505">
            <a:extLst>
              <a:ext uri="{FF2B5EF4-FFF2-40B4-BE49-F238E27FC236}">
                <a16:creationId xmlns:a16="http://schemas.microsoft.com/office/drawing/2014/main" id="{B93E1E20-ABA8-6D36-739B-ECA411C52812}"/>
              </a:ext>
            </a:extLst>
          </p:cNvPr>
          <p:cNvGrpSpPr/>
          <p:nvPr/>
        </p:nvGrpSpPr>
        <p:grpSpPr>
          <a:xfrm>
            <a:off x="2319859" y="14100305"/>
            <a:ext cx="676752" cy="755225"/>
            <a:chOff x="8392885" y="13911943"/>
            <a:chExt cx="849086" cy="873004"/>
          </a:xfrm>
        </p:grpSpPr>
        <p:pic>
          <p:nvPicPr>
            <p:cNvPr id="507" name="图片 506">
              <a:extLst>
                <a:ext uri="{FF2B5EF4-FFF2-40B4-BE49-F238E27FC236}">
                  <a16:creationId xmlns:a16="http://schemas.microsoft.com/office/drawing/2014/main" id="{717CDA90-A4B0-236D-CA0A-9A41F9DEA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7BF01280-3544-2A53-E274-50986754248B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09" name="组合 508">
            <a:extLst>
              <a:ext uri="{FF2B5EF4-FFF2-40B4-BE49-F238E27FC236}">
                <a16:creationId xmlns:a16="http://schemas.microsoft.com/office/drawing/2014/main" id="{E94FCBB6-8458-CC94-0BD8-BA86BB8850C3}"/>
              </a:ext>
            </a:extLst>
          </p:cNvPr>
          <p:cNvGrpSpPr/>
          <p:nvPr/>
        </p:nvGrpSpPr>
        <p:grpSpPr>
          <a:xfrm>
            <a:off x="3844884" y="14679670"/>
            <a:ext cx="676752" cy="755225"/>
            <a:chOff x="8392885" y="13911943"/>
            <a:chExt cx="849086" cy="873004"/>
          </a:xfrm>
        </p:grpSpPr>
        <p:pic>
          <p:nvPicPr>
            <p:cNvPr id="513" name="图片 512">
              <a:extLst>
                <a:ext uri="{FF2B5EF4-FFF2-40B4-BE49-F238E27FC236}">
                  <a16:creationId xmlns:a16="http://schemas.microsoft.com/office/drawing/2014/main" id="{546B6DF6-41B3-D347-10B7-890277B36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21" name="文本框 520">
              <a:extLst>
                <a:ext uri="{FF2B5EF4-FFF2-40B4-BE49-F238E27FC236}">
                  <a16:creationId xmlns:a16="http://schemas.microsoft.com/office/drawing/2014/main" id="{FA245548-198E-B3B3-28F4-6FD62017C5F8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B480BECD-3DB1-A99A-8F65-B8E9334614BC}"/>
              </a:ext>
            </a:extLst>
          </p:cNvPr>
          <p:cNvGrpSpPr/>
          <p:nvPr/>
        </p:nvGrpSpPr>
        <p:grpSpPr>
          <a:xfrm>
            <a:off x="6151798" y="15483034"/>
            <a:ext cx="676752" cy="755225"/>
            <a:chOff x="8392885" y="13911943"/>
            <a:chExt cx="849086" cy="873004"/>
          </a:xfrm>
        </p:grpSpPr>
        <p:pic>
          <p:nvPicPr>
            <p:cNvPr id="529" name="图片 528">
              <a:extLst>
                <a:ext uri="{FF2B5EF4-FFF2-40B4-BE49-F238E27FC236}">
                  <a16:creationId xmlns:a16="http://schemas.microsoft.com/office/drawing/2014/main" id="{8048CE9D-1EEC-14EF-5EFC-19BEA246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32" name="文本框 531">
              <a:extLst>
                <a:ext uri="{FF2B5EF4-FFF2-40B4-BE49-F238E27FC236}">
                  <a16:creationId xmlns:a16="http://schemas.microsoft.com/office/drawing/2014/main" id="{DE7F7F3B-63ED-F040-1EFC-99FD0E17965F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37" name="组合 536">
            <a:extLst>
              <a:ext uri="{FF2B5EF4-FFF2-40B4-BE49-F238E27FC236}">
                <a16:creationId xmlns:a16="http://schemas.microsoft.com/office/drawing/2014/main" id="{8FE7453E-5E77-ED40-686F-DC9348CD7701}"/>
              </a:ext>
            </a:extLst>
          </p:cNvPr>
          <p:cNvGrpSpPr/>
          <p:nvPr/>
        </p:nvGrpSpPr>
        <p:grpSpPr>
          <a:xfrm>
            <a:off x="18909732" y="15864869"/>
            <a:ext cx="676752" cy="755225"/>
            <a:chOff x="8392885" y="13911943"/>
            <a:chExt cx="849086" cy="873004"/>
          </a:xfrm>
        </p:grpSpPr>
        <p:pic>
          <p:nvPicPr>
            <p:cNvPr id="541" name="图片 540">
              <a:extLst>
                <a:ext uri="{FF2B5EF4-FFF2-40B4-BE49-F238E27FC236}">
                  <a16:creationId xmlns:a16="http://schemas.microsoft.com/office/drawing/2014/main" id="{47276399-087D-B721-7B26-512040B98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42" name="文本框 541">
              <a:extLst>
                <a:ext uri="{FF2B5EF4-FFF2-40B4-BE49-F238E27FC236}">
                  <a16:creationId xmlns:a16="http://schemas.microsoft.com/office/drawing/2014/main" id="{4267637C-6DCC-7419-25D8-1C1CC9A1EA52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43" name="组合 542">
            <a:extLst>
              <a:ext uri="{FF2B5EF4-FFF2-40B4-BE49-F238E27FC236}">
                <a16:creationId xmlns:a16="http://schemas.microsoft.com/office/drawing/2014/main" id="{53DBFE7F-94D0-622F-683A-1DF11DBD1A13}"/>
              </a:ext>
            </a:extLst>
          </p:cNvPr>
          <p:cNvGrpSpPr/>
          <p:nvPr/>
        </p:nvGrpSpPr>
        <p:grpSpPr>
          <a:xfrm>
            <a:off x="16057978" y="14675647"/>
            <a:ext cx="676752" cy="755225"/>
            <a:chOff x="8392885" y="13911943"/>
            <a:chExt cx="849086" cy="873004"/>
          </a:xfrm>
        </p:grpSpPr>
        <p:pic>
          <p:nvPicPr>
            <p:cNvPr id="553" name="图片 552">
              <a:extLst>
                <a:ext uri="{FF2B5EF4-FFF2-40B4-BE49-F238E27FC236}">
                  <a16:creationId xmlns:a16="http://schemas.microsoft.com/office/drawing/2014/main" id="{3B165035-B556-B3B6-8B81-F440319E5B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54" name="文本框 553">
              <a:extLst>
                <a:ext uri="{FF2B5EF4-FFF2-40B4-BE49-F238E27FC236}">
                  <a16:creationId xmlns:a16="http://schemas.microsoft.com/office/drawing/2014/main" id="{3DB784F5-F994-FD2E-0B06-7166AEE3F760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57" name="组合 556">
            <a:extLst>
              <a:ext uri="{FF2B5EF4-FFF2-40B4-BE49-F238E27FC236}">
                <a16:creationId xmlns:a16="http://schemas.microsoft.com/office/drawing/2014/main" id="{D650C23D-359F-7E50-E080-2A75C0D9AF27}"/>
              </a:ext>
            </a:extLst>
          </p:cNvPr>
          <p:cNvGrpSpPr/>
          <p:nvPr/>
        </p:nvGrpSpPr>
        <p:grpSpPr>
          <a:xfrm>
            <a:off x="17484369" y="17311695"/>
            <a:ext cx="676752" cy="755225"/>
            <a:chOff x="8392885" y="13911943"/>
            <a:chExt cx="849086" cy="873004"/>
          </a:xfrm>
        </p:grpSpPr>
        <p:pic>
          <p:nvPicPr>
            <p:cNvPr id="558" name="图片 557">
              <a:extLst>
                <a:ext uri="{FF2B5EF4-FFF2-40B4-BE49-F238E27FC236}">
                  <a16:creationId xmlns:a16="http://schemas.microsoft.com/office/drawing/2014/main" id="{5EA97205-44F9-EBE3-F6E0-EB99097EB2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61" name="文本框 560">
              <a:extLst>
                <a:ext uri="{FF2B5EF4-FFF2-40B4-BE49-F238E27FC236}">
                  <a16:creationId xmlns:a16="http://schemas.microsoft.com/office/drawing/2014/main" id="{AAB9C606-EAF1-A8C2-C03F-EE25E08F401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69" name="组合 568">
            <a:extLst>
              <a:ext uri="{FF2B5EF4-FFF2-40B4-BE49-F238E27FC236}">
                <a16:creationId xmlns:a16="http://schemas.microsoft.com/office/drawing/2014/main" id="{8B9FBB1C-62B2-33D9-5200-05E647962835}"/>
              </a:ext>
            </a:extLst>
          </p:cNvPr>
          <p:cNvGrpSpPr/>
          <p:nvPr/>
        </p:nvGrpSpPr>
        <p:grpSpPr>
          <a:xfrm>
            <a:off x="31120582" y="12205758"/>
            <a:ext cx="676752" cy="755225"/>
            <a:chOff x="8392885" y="13911943"/>
            <a:chExt cx="849086" cy="873004"/>
          </a:xfrm>
        </p:grpSpPr>
        <p:pic>
          <p:nvPicPr>
            <p:cNvPr id="570" name="图片 569">
              <a:extLst>
                <a:ext uri="{FF2B5EF4-FFF2-40B4-BE49-F238E27FC236}">
                  <a16:creationId xmlns:a16="http://schemas.microsoft.com/office/drawing/2014/main" id="{F149A25E-066E-C6FE-9818-3EE747020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71" name="文本框 570">
              <a:extLst>
                <a:ext uri="{FF2B5EF4-FFF2-40B4-BE49-F238E27FC236}">
                  <a16:creationId xmlns:a16="http://schemas.microsoft.com/office/drawing/2014/main" id="{18E1BCA8-ACD1-F063-875F-93ECDD561178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B9680B0E-04C8-B08D-C5D5-535976B77AA4}"/>
              </a:ext>
            </a:extLst>
          </p:cNvPr>
          <p:cNvGrpSpPr/>
          <p:nvPr/>
        </p:nvGrpSpPr>
        <p:grpSpPr>
          <a:xfrm>
            <a:off x="29155634" y="12228939"/>
            <a:ext cx="676752" cy="755225"/>
            <a:chOff x="8392885" y="13911943"/>
            <a:chExt cx="849086" cy="873004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694A9A95-53C9-638D-9A88-65BD0A90E2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4809BD5-30E1-E5BC-05F9-B1679FD65FAF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7188209-2379-0E52-12DB-0A264356D8AE}"/>
              </a:ext>
            </a:extLst>
          </p:cNvPr>
          <p:cNvGrpSpPr/>
          <p:nvPr/>
        </p:nvGrpSpPr>
        <p:grpSpPr>
          <a:xfrm>
            <a:off x="28655518" y="13262557"/>
            <a:ext cx="676752" cy="755225"/>
            <a:chOff x="8392885" y="13911943"/>
            <a:chExt cx="849086" cy="873004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4F958748-551B-BAA6-AA6C-6C6337AA9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7DF312E-92B2-7E3A-AA32-CBF839EAC1A0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0710171-07A4-A1BB-334F-C50B4ABCC92F}"/>
              </a:ext>
            </a:extLst>
          </p:cNvPr>
          <p:cNvGrpSpPr/>
          <p:nvPr/>
        </p:nvGrpSpPr>
        <p:grpSpPr>
          <a:xfrm>
            <a:off x="27726698" y="14002491"/>
            <a:ext cx="676752" cy="755225"/>
            <a:chOff x="8392885" y="13911943"/>
            <a:chExt cx="849086" cy="873004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A0A5E208-9EE3-1675-2EA6-4F9DCBE8F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71F49B2-D05F-3D13-4A1F-2E790A77CC43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F948DB9C-5A62-41B9-7980-AABFC1376D90}"/>
              </a:ext>
            </a:extLst>
          </p:cNvPr>
          <p:cNvGrpSpPr/>
          <p:nvPr/>
        </p:nvGrpSpPr>
        <p:grpSpPr>
          <a:xfrm>
            <a:off x="26605461" y="12882359"/>
            <a:ext cx="676752" cy="755225"/>
            <a:chOff x="8392885" y="13911943"/>
            <a:chExt cx="849086" cy="873004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2BBD09DA-F444-09C8-FFEF-7C422B33E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80A5BB9B-79C1-2ABD-FF38-3C38A0F49D0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70A49F7-529C-0CA9-D278-F265A312B986}"/>
              </a:ext>
            </a:extLst>
          </p:cNvPr>
          <p:cNvGrpSpPr/>
          <p:nvPr/>
        </p:nvGrpSpPr>
        <p:grpSpPr>
          <a:xfrm>
            <a:off x="22579914" y="13425128"/>
            <a:ext cx="676752" cy="755225"/>
            <a:chOff x="8392885" y="13911943"/>
            <a:chExt cx="849086" cy="873004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D1E522AE-C62E-B7D5-9C0D-36B8D6AE6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0F2B0D28-6218-DCE0-94C7-0A5DE88B8FC5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400B580-4D7F-D875-A2DF-F611F74DC71B}"/>
              </a:ext>
            </a:extLst>
          </p:cNvPr>
          <p:cNvGrpSpPr/>
          <p:nvPr/>
        </p:nvGrpSpPr>
        <p:grpSpPr>
          <a:xfrm>
            <a:off x="18583219" y="13578700"/>
            <a:ext cx="676752" cy="755225"/>
            <a:chOff x="8392885" y="13911943"/>
            <a:chExt cx="849086" cy="873004"/>
          </a:xfrm>
        </p:grpSpPr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AF04CEC2-4836-E0C7-8C11-973E6F026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4B95045-6DA4-902A-4E46-1C244386DC78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1E5E7185-71A4-0716-F214-365BB00EC9F3}"/>
              </a:ext>
            </a:extLst>
          </p:cNvPr>
          <p:cNvGrpSpPr/>
          <p:nvPr/>
        </p:nvGrpSpPr>
        <p:grpSpPr>
          <a:xfrm>
            <a:off x="687371" y="11128723"/>
            <a:ext cx="676752" cy="755225"/>
            <a:chOff x="8392885" y="13911943"/>
            <a:chExt cx="849086" cy="873004"/>
          </a:xfrm>
        </p:grpSpPr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17EC9173-BBCD-DDCC-53DE-B0D183D974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08CABD5-4FA6-91D9-A3EC-AC0B3020C27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A297E77-2095-F3F5-BDBE-291917AF46A2}"/>
              </a:ext>
            </a:extLst>
          </p:cNvPr>
          <p:cNvGrpSpPr/>
          <p:nvPr/>
        </p:nvGrpSpPr>
        <p:grpSpPr>
          <a:xfrm>
            <a:off x="839771" y="11281123"/>
            <a:ext cx="676752" cy="755225"/>
            <a:chOff x="8392885" y="13911943"/>
            <a:chExt cx="849086" cy="873004"/>
          </a:xfrm>
        </p:grpSpPr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5C9066F-A287-A1A4-D58E-35EBC8BB7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73DDD13-BF8D-ACFD-64B2-EBC408C727C5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8EC7E55F-6271-4B41-C747-91CDA0AB5A72}"/>
              </a:ext>
            </a:extLst>
          </p:cNvPr>
          <p:cNvGrpSpPr/>
          <p:nvPr/>
        </p:nvGrpSpPr>
        <p:grpSpPr>
          <a:xfrm>
            <a:off x="32018571" y="14246452"/>
            <a:ext cx="676752" cy="755225"/>
            <a:chOff x="8392885" y="13911943"/>
            <a:chExt cx="849086" cy="873004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8FB65C72-3A18-6D10-88C6-3C0C73D61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76" name="文本框 575">
              <a:extLst>
                <a:ext uri="{FF2B5EF4-FFF2-40B4-BE49-F238E27FC236}">
                  <a16:creationId xmlns:a16="http://schemas.microsoft.com/office/drawing/2014/main" id="{129489FF-A26F-17EA-72CF-94283FCEB429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C0761006-C8E7-D793-EFD5-580504C0D3FE}"/>
              </a:ext>
            </a:extLst>
          </p:cNvPr>
          <p:cNvGrpSpPr/>
          <p:nvPr/>
        </p:nvGrpSpPr>
        <p:grpSpPr>
          <a:xfrm>
            <a:off x="1144571" y="11585923"/>
            <a:ext cx="676752" cy="755225"/>
            <a:chOff x="8392885" y="13911943"/>
            <a:chExt cx="849086" cy="873004"/>
          </a:xfrm>
        </p:grpSpPr>
        <p:pic>
          <p:nvPicPr>
            <p:cNvPr id="580" name="图片 579">
              <a:extLst>
                <a:ext uri="{FF2B5EF4-FFF2-40B4-BE49-F238E27FC236}">
                  <a16:creationId xmlns:a16="http://schemas.microsoft.com/office/drawing/2014/main" id="{6AD247A9-AAD1-962E-A193-3859F494A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82" name="文本框 581">
              <a:extLst>
                <a:ext uri="{FF2B5EF4-FFF2-40B4-BE49-F238E27FC236}">
                  <a16:creationId xmlns:a16="http://schemas.microsoft.com/office/drawing/2014/main" id="{C451F0DA-C402-37AA-B13B-F47EE04A4687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939FB72D-AD32-9B21-E353-1272DC30E50C}"/>
              </a:ext>
            </a:extLst>
          </p:cNvPr>
          <p:cNvGrpSpPr/>
          <p:nvPr/>
        </p:nvGrpSpPr>
        <p:grpSpPr>
          <a:xfrm>
            <a:off x="1296971" y="11738323"/>
            <a:ext cx="676752" cy="755225"/>
            <a:chOff x="8392885" y="13911943"/>
            <a:chExt cx="849086" cy="873004"/>
          </a:xfrm>
        </p:grpSpPr>
        <p:pic>
          <p:nvPicPr>
            <p:cNvPr id="587" name="图片 586">
              <a:extLst>
                <a:ext uri="{FF2B5EF4-FFF2-40B4-BE49-F238E27FC236}">
                  <a16:creationId xmlns:a16="http://schemas.microsoft.com/office/drawing/2014/main" id="{8AE5C17C-33C5-A5EA-752B-58AD0669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91" name="文本框 590">
              <a:extLst>
                <a:ext uri="{FF2B5EF4-FFF2-40B4-BE49-F238E27FC236}">
                  <a16:creationId xmlns:a16="http://schemas.microsoft.com/office/drawing/2014/main" id="{4C3FE175-BB6D-F5C6-9851-BE1D6E37B071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594" name="组合 593">
            <a:extLst>
              <a:ext uri="{FF2B5EF4-FFF2-40B4-BE49-F238E27FC236}">
                <a16:creationId xmlns:a16="http://schemas.microsoft.com/office/drawing/2014/main" id="{07A24C07-921B-A881-3ABB-2589AB8477E9}"/>
              </a:ext>
            </a:extLst>
          </p:cNvPr>
          <p:cNvGrpSpPr/>
          <p:nvPr/>
        </p:nvGrpSpPr>
        <p:grpSpPr>
          <a:xfrm>
            <a:off x="1449371" y="11890723"/>
            <a:ext cx="676752" cy="755225"/>
            <a:chOff x="8392885" y="13911943"/>
            <a:chExt cx="849086" cy="873004"/>
          </a:xfrm>
        </p:grpSpPr>
        <p:pic>
          <p:nvPicPr>
            <p:cNvPr id="595" name="图片 594">
              <a:extLst>
                <a:ext uri="{FF2B5EF4-FFF2-40B4-BE49-F238E27FC236}">
                  <a16:creationId xmlns:a16="http://schemas.microsoft.com/office/drawing/2014/main" id="{8EEAA517-A022-5F70-DB9C-CD8329915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596" name="文本框 595">
              <a:extLst>
                <a:ext uri="{FF2B5EF4-FFF2-40B4-BE49-F238E27FC236}">
                  <a16:creationId xmlns:a16="http://schemas.microsoft.com/office/drawing/2014/main" id="{A9BF3F71-4AA7-1BC3-9553-AEB1154279CE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600" name="组合 599">
            <a:extLst>
              <a:ext uri="{FF2B5EF4-FFF2-40B4-BE49-F238E27FC236}">
                <a16:creationId xmlns:a16="http://schemas.microsoft.com/office/drawing/2014/main" id="{985891C5-655E-228F-05A4-6FFA07624ED7}"/>
              </a:ext>
            </a:extLst>
          </p:cNvPr>
          <p:cNvGrpSpPr/>
          <p:nvPr/>
        </p:nvGrpSpPr>
        <p:grpSpPr>
          <a:xfrm>
            <a:off x="1601771" y="12043123"/>
            <a:ext cx="676752" cy="755225"/>
            <a:chOff x="8392885" y="13911943"/>
            <a:chExt cx="849086" cy="873004"/>
          </a:xfrm>
        </p:grpSpPr>
        <p:pic>
          <p:nvPicPr>
            <p:cNvPr id="602" name="图片 601">
              <a:extLst>
                <a:ext uri="{FF2B5EF4-FFF2-40B4-BE49-F238E27FC236}">
                  <a16:creationId xmlns:a16="http://schemas.microsoft.com/office/drawing/2014/main" id="{4C0F12AA-7769-2375-770B-E2DDABCD8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417ED328-0152-2C20-E2EF-81319101D871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608" name="组合 607">
            <a:extLst>
              <a:ext uri="{FF2B5EF4-FFF2-40B4-BE49-F238E27FC236}">
                <a16:creationId xmlns:a16="http://schemas.microsoft.com/office/drawing/2014/main" id="{AE0E4958-5CA5-44D8-79E9-027C08083FE3}"/>
              </a:ext>
            </a:extLst>
          </p:cNvPr>
          <p:cNvGrpSpPr/>
          <p:nvPr/>
        </p:nvGrpSpPr>
        <p:grpSpPr>
          <a:xfrm>
            <a:off x="29284935" y="8733878"/>
            <a:ext cx="676752" cy="755225"/>
            <a:chOff x="8392885" y="13911943"/>
            <a:chExt cx="849086" cy="873004"/>
          </a:xfrm>
        </p:grpSpPr>
        <p:pic>
          <p:nvPicPr>
            <p:cNvPr id="609" name="图片 608">
              <a:extLst>
                <a:ext uri="{FF2B5EF4-FFF2-40B4-BE49-F238E27FC236}">
                  <a16:creationId xmlns:a16="http://schemas.microsoft.com/office/drawing/2014/main" id="{DBD0EAA5-6289-6A6D-8200-21034C35E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611" name="文本框 610">
              <a:extLst>
                <a:ext uri="{FF2B5EF4-FFF2-40B4-BE49-F238E27FC236}">
                  <a16:creationId xmlns:a16="http://schemas.microsoft.com/office/drawing/2014/main" id="{404F6E6C-5E15-C0F4-909C-F4C61E998475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613" name="组合 612">
            <a:extLst>
              <a:ext uri="{FF2B5EF4-FFF2-40B4-BE49-F238E27FC236}">
                <a16:creationId xmlns:a16="http://schemas.microsoft.com/office/drawing/2014/main" id="{CBEE323A-8C54-60DD-68EF-EE8206D4BD58}"/>
              </a:ext>
            </a:extLst>
          </p:cNvPr>
          <p:cNvGrpSpPr/>
          <p:nvPr/>
        </p:nvGrpSpPr>
        <p:grpSpPr>
          <a:xfrm>
            <a:off x="33791503" y="12837630"/>
            <a:ext cx="676752" cy="755225"/>
            <a:chOff x="8392885" y="13911943"/>
            <a:chExt cx="849086" cy="873004"/>
          </a:xfrm>
        </p:grpSpPr>
        <p:pic>
          <p:nvPicPr>
            <p:cNvPr id="614" name="图片 613">
              <a:extLst>
                <a:ext uri="{FF2B5EF4-FFF2-40B4-BE49-F238E27FC236}">
                  <a16:creationId xmlns:a16="http://schemas.microsoft.com/office/drawing/2014/main" id="{AE746F0C-DA1F-003E-27B7-CB891B6C90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617" name="文本框 616">
              <a:extLst>
                <a:ext uri="{FF2B5EF4-FFF2-40B4-BE49-F238E27FC236}">
                  <a16:creationId xmlns:a16="http://schemas.microsoft.com/office/drawing/2014/main" id="{B418D137-12D5-5FEB-6046-0433F39F47B2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sp>
        <p:nvSpPr>
          <p:cNvPr id="618" name="矩形: 圆角 617">
            <a:extLst>
              <a:ext uri="{FF2B5EF4-FFF2-40B4-BE49-F238E27FC236}">
                <a16:creationId xmlns:a16="http://schemas.microsoft.com/office/drawing/2014/main" id="{05408C79-2637-5308-B47E-0EDCA83EB5A2}"/>
              </a:ext>
            </a:extLst>
          </p:cNvPr>
          <p:cNvSpPr/>
          <p:nvPr/>
        </p:nvSpPr>
        <p:spPr>
          <a:xfrm>
            <a:off x="23171854" y="5268156"/>
            <a:ext cx="1803770" cy="925079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18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组合 809">
            <a:extLst>
              <a:ext uri="{FF2B5EF4-FFF2-40B4-BE49-F238E27FC236}">
                <a16:creationId xmlns:a16="http://schemas.microsoft.com/office/drawing/2014/main" id="{7F51A8A9-DB26-A641-E037-4F91943FC07A}"/>
              </a:ext>
            </a:extLst>
          </p:cNvPr>
          <p:cNvGrpSpPr/>
          <p:nvPr/>
        </p:nvGrpSpPr>
        <p:grpSpPr>
          <a:xfrm>
            <a:off x="-454657" y="86082"/>
            <a:ext cx="36029993" cy="25154523"/>
            <a:chOff x="-454657" y="86082"/>
            <a:chExt cx="36029993" cy="25154523"/>
          </a:xfrm>
        </p:grpSpPr>
        <p:grpSp>
          <p:nvGrpSpPr>
            <p:cNvPr id="497" name="组合 496">
              <a:extLst>
                <a:ext uri="{FF2B5EF4-FFF2-40B4-BE49-F238E27FC236}">
                  <a16:creationId xmlns:a16="http://schemas.microsoft.com/office/drawing/2014/main" id="{0A629953-9DA7-30BA-4C4D-98130786F125}"/>
                </a:ext>
              </a:extLst>
            </p:cNvPr>
            <p:cNvGrpSpPr/>
            <p:nvPr/>
          </p:nvGrpSpPr>
          <p:grpSpPr>
            <a:xfrm>
              <a:off x="-454657" y="86082"/>
              <a:ext cx="36029993" cy="25154523"/>
              <a:chOff x="-454657" y="86082"/>
              <a:chExt cx="36029993" cy="25154523"/>
            </a:xfrm>
          </p:grpSpPr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B6B3A6EA-E2A7-13D0-6D2A-C663BC767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073739" y="14003955"/>
                <a:ext cx="2247827" cy="1626716"/>
              </a:xfrm>
              <a:prstGeom prst="rect">
                <a:avLst/>
              </a:prstGeom>
            </p:spPr>
          </p:pic>
          <p:pic>
            <p:nvPicPr>
              <p:cNvPr id="605" name="图片 604">
                <a:extLst>
                  <a:ext uri="{FF2B5EF4-FFF2-40B4-BE49-F238E27FC236}">
                    <a16:creationId xmlns:a16="http://schemas.microsoft.com/office/drawing/2014/main" id="{94117A74-CC8E-CDEC-5671-DD85BD072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10" y="19736357"/>
                <a:ext cx="1449411" cy="1259008"/>
              </a:xfrm>
              <a:prstGeom prst="rect">
                <a:avLst/>
              </a:prstGeom>
            </p:spPr>
          </p:pic>
          <p:pic>
            <p:nvPicPr>
              <p:cNvPr id="592" name="图片 591">
                <a:extLst>
                  <a:ext uri="{FF2B5EF4-FFF2-40B4-BE49-F238E27FC236}">
                    <a16:creationId xmlns:a16="http://schemas.microsoft.com/office/drawing/2014/main" id="{9213378F-700B-922F-6FAB-9729C0806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325" y="21601323"/>
                <a:ext cx="2125935" cy="1972252"/>
              </a:xfrm>
              <a:prstGeom prst="rect">
                <a:avLst/>
              </a:prstGeom>
            </p:spPr>
          </p:pic>
          <p:pic>
            <p:nvPicPr>
              <p:cNvPr id="583" name="图片 582">
                <a:extLst>
                  <a:ext uri="{FF2B5EF4-FFF2-40B4-BE49-F238E27FC236}">
                    <a16:creationId xmlns:a16="http://schemas.microsoft.com/office/drawing/2014/main" id="{88D668BC-6AA2-051D-6F40-1AB24BE62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3655" y="18001431"/>
                <a:ext cx="2504088" cy="1565055"/>
              </a:xfrm>
              <a:prstGeom prst="rect">
                <a:avLst/>
              </a:prstGeom>
            </p:spPr>
          </p:pic>
          <p:pic>
            <p:nvPicPr>
              <p:cNvPr id="562" name="图片 561">
                <a:extLst>
                  <a:ext uri="{FF2B5EF4-FFF2-40B4-BE49-F238E27FC236}">
                    <a16:creationId xmlns:a16="http://schemas.microsoft.com/office/drawing/2014/main" id="{6306479A-CF1F-D0A3-9C9B-CEE51D57F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466" y="21018502"/>
                <a:ext cx="2125935" cy="1972252"/>
              </a:xfrm>
              <a:prstGeom prst="rect">
                <a:avLst/>
              </a:prstGeom>
            </p:spPr>
          </p:pic>
          <p:pic>
            <p:nvPicPr>
              <p:cNvPr id="431" name="图片 430">
                <a:extLst>
                  <a:ext uri="{FF2B5EF4-FFF2-40B4-BE49-F238E27FC236}">
                    <a16:creationId xmlns:a16="http://schemas.microsoft.com/office/drawing/2014/main" id="{5F79A671-E4B3-13DD-573F-8D6327A79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3341" y="20521295"/>
                <a:ext cx="2290117" cy="1832092"/>
              </a:xfrm>
              <a:prstGeom prst="rect">
                <a:avLst/>
              </a:prstGeom>
            </p:spPr>
          </p:pic>
          <p:pic>
            <p:nvPicPr>
              <p:cNvPr id="429" name="图片 428">
                <a:extLst>
                  <a:ext uri="{FF2B5EF4-FFF2-40B4-BE49-F238E27FC236}">
                    <a16:creationId xmlns:a16="http://schemas.microsoft.com/office/drawing/2014/main" id="{734075D0-4C34-5442-145A-EB6E1EBF5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09170" y="20144460"/>
                <a:ext cx="2236349" cy="1833806"/>
              </a:xfrm>
              <a:prstGeom prst="rect">
                <a:avLst/>
              </a:prstGeom>
            </p:spPr>
          </p:pic>
          <p:pic>
            <p:nvPicPr>
              <p:cNvPr id="281" name="图片 280">
                <a:extLst>
                  <a:ext uri="{FF2B5EF4-FFF2-40B4-BE49-F238E27FC236}">
                    <a16:creationId xmlns:a16="http://schemas.microsoft.com/office/drawing/2014/main" id="{A27A8E75-F87D-F85B-DA27-28360C25DF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79284" y="19685656"/>
                <a:ext cx="1746387" cy="1199327"/>
              </a:xfrm>
              <a:prstGeom prst="rect">
                <a:avLst/>
              </a:prstGeom>
            </p:spPr>
          </p:pic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1C39D77B-EC4E-D3C6-0799-0B4E5E4A5D49}"/>
                  </a:ext>
                </a:extLst>
              </p:cNvPr>
              <p:cNvGrpSpPr/>
              <p:nvPr/>
            </p:nvGrpSpPr>
            <p:grpSpPr>
              <a:xfrm>
                <a:off x="1950697" y="183398"/>
                <a:ext cx="27393792" cy="12881286"/>
                <a:chOff x="0" y="0"/>
                <a:chExt cx="27393792" cy="12881286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B40F4DFC-0B32-9EDF-0329-FFFF2B1196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0"/>
                  <a:ext cx="27095116" cy="12881286"/>
                </a:xfrm>
                <a:prstGeom prst="rect">
                  <a:avLst/>
                </a:prstGeom>
              </p:spPr>
            </p:pic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AF2407C-E329-F5A4-2B02-DF9B9D1C9A99}"/>
                    </a:ext>
                  </a:extLst>
                </p:cNvPr>
                <p:cNvSpPr txBox="1"/>
                <p:nvPr/>
              </p:nvSpPr>
              <p:spPr>
                <a:xfrm>
                  <a:off x="293912" y="1208314"/>
                  <a:ext cx="3624941" cy="1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Chemokine signaling pathway</a:t>
                  </a:r>
                  <a:endParaRPr lang="zh-CN" altLang="en-US" sz="3200" b="1" dirty="0"/>
                </a:p>
              </p:txBody>
            </p: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28BFA9EB-9B97-EC1D-8BE4-88DEEB739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6528" y="2408643"/>
                  <a:ext cx="0" cy="1053014"/>
                </a:xfrm>
                <a:prstGeom prst="straightConnector1">
                  <a:avLst/>
                </a:prstGeom>
                <a:ln w="101600">
                  <a:solidFill>
                    <a:srgbClr val="0099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C2B9E75-DD4E-5353-4B70-E5B7B730CB70}"/>
                    </a:ext>
                  </a:extLst>
                </p:cNvPr>
                <p:cNvSpPr txBox="1"/>
                <p:nvPr/>
              </p:nvSpPr>
              <p:spPr>
                <a:xfrm>
                  <a:off x="7249887" y="1433979"/>
                  <a:ext cx="2373193" cy="1191816"/>
                </a:xfrm>
                <a:prstGeom prst="round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Focal adhesion</a:t>
                  </a:r>
                  <a:endParaRPr lang="zh-CN" altLang="en-US" sz="3200" b="1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54F8380-A0FE-F1E1-C2A9-87DFB640B0FA}"/>
                    </a:ext>
                  </a:extLst>
                </p:cNvPr>
                <p:cNvSpPr txBox="1"/>
                <p:nvPr/>
              </p:nvSpPr>
              <p:spPr>
                <a:xfrm>
                  <a:off x="11370243" y="605214"/>
                  <a:ext cx="3624941" cy="1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JAK/STAT signaling pathway</a:t>
                  </a:r>
                  <a:endParaRPr lang="zh-CN" altLang="en-US" sz="3200" b="1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6096944-FDBD-56A2-FAB7-CA53BDC234CE}"/>
                    </a:ext>
                  </a:extLst>
                </p:cNvPr>
                <p:cNvSpPr txBox="1"/>
                <p:nvPr/>
              </p:nvSpPr>
              <p:spPr>
                <a:xfrm>
                  <a:off x="19207949" y="259146"/>
                  <a:ext cx="3945965" cy="15696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Pathogen-associated </a:t>
                  </a:r>
                </a:p>
                <a:p>
                  <a:pPr algn="ctr"/>
                  <a:r>
                    <a:rPr lang="en-US" altLang="zh-CN" sz="3200" b="1" dirty="0"/>
                    <a:t>molecular patterns</a:t>
                  </a:r>
                </a:p>
                <a:p>
                  <a:pPr algn="ctr"/>
                  <a:r>
                    <a:rPr lang="en-US" altLang="zh-CN" sz="3200" b="1" dirty="0"/>
                    <a:t>(PAMPS)</a:t>
                  </a:r>
                  <a:endParaRPr lang="zh-CN" altLang="en-US" sz="3200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5D89A1FB-6808-BCA9-FAE8-3AA3CC45856B}"/>
                    </a:ext>
                  </a:extLst>
                </p:cNvPr>
                <p:cNvSpPr txBox="1"/>
                <p:nvPr/>
              </p:nvSpPr>
              <p:spPr>
                <a:xfrm>
                  <a:off x="23447826" y="146547"/>
                  <a:ext cx="3945966" cy="1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Toll-like receptor </a:t>
                  </a:r>
                </a:p>
                <a:p>
                  <a:pPr algn="ctr"/>
                  <a:r>
                    <a:rPr lang="en-US" altLang="zh-CN" sz="3200" b="1" dirty="0"/>
                    <a:t>signaling pathway</a:t>
                  </a:r>
                  <a:endParaRPr lang="zh-CN" altLang="en-US" sz="3200" b="1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EF09C33-AFC8-DF15-95E6-AD5674B4B0AA}"/>
                    </a:ext>
                  </a:extLst>
                </p:cNvPr>
                <p:cNvSpPr txBox="1"/>
                <p:nvPr/>
              </p:nvSpPr>
              <p:spPr>
                <a:xfrm>
                  <a:off x="15289096" y="146547"/>
                  <a:ext cx="3624941" cy="107721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B cell receptor signaling pathway</a:t>
                  </a:r>
                  <a:endParaRPr lang="zh-CN" altLang="en-US" sz="3200" b="1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D486C4E-466E-37BB-1624-B51F1207A517}"/>
                    </a:ext>
                  </a:extLst>
                </p:cNvPr>
                <p:cNvSpPr txBox="1"/>
                <p:nvPr/>
              </p:nvSpPr>
              <p:spPr>
                <a:xfrm>
                  <a:off x="18296929" y="1043345"/>
                  <a:ext cx="2090057" cy="822305"/>
                </a:xfrm>
                <a:prstGeom prst="ellipse">
                  <a:avLst/>
                </a:prstGeom>
                <a:noFill/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3200" dirty="0"/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8AF23AAB-3CC9-55BE-8201-210B6A5D4F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402404" y="1810027"/>
                  <a:ext cx="978620" cy="558128"/>
                </a:xfrm>
                <a:prstGeom prst="straightConnector1">
                  <a:avLst/>
                </a:prstGeom>
                <a:ln w="101600">
                  <a:solidFill>
                    <a:srgbClr val="0099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11BC051-0AE6-5F04-3E05-87E2168D78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57047" y="1509455"/>
                <a:ext cx="462436" cy="1174555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797A606-05F6-8FC6-326E-2A1F98C3A91F}"/>
                  </a:ext>
                </a:extLst>
              </p:cNvPr>
              <p:cNvSpPr/>
              <p:nvPr/>
            </p:nvSpPr>
            <p:spPr>
              <a:xfrm>
                <a:off x="-104379" y="8062439"/>
                <a:ext cx="4963876" cy="24320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2AFD7E86-60FF-532D-F3FF-A247573C7CD8}"/>
                  </a:ext>
                </a:extLst>
              </p:cNvPr>
              <p:cNvSpPr/>
              <p:nvPr/>
            </p:nvSpPr>
            <p:spPr>
              <a:xfrm>
                <a:off x="10348051" y="901490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77AD5BE4-2AD0-12CD-6B6D-7920E0D23081}"/>
                  </a:ext>
                </a:extLst>
              </p:cNvPr>
              <p:cNvGrpSpPr/>
              <p:nvPr/>
            </p:nvGrpSpPr>
            <p:grpSpPr>
              <a:xfrm>
                <a:off x="1104306" y="8504977"/>
                <a:ext cx="2037560" cy="1681186"/>
                <a:chOff x="293912" y="8288803"/>
                <a:chExt cx="2037560" cy="1092264"/>
              </a:xfrm>
            </p:grpSpPr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28A2F360-4C16-C3E6-4FC3-6A6E5C21576D}"/>
                    </a:ext>
                  </a:extLst>
                </p:cNvPr>
                <p:cNvSpPr/>
                <p:nvPr/>
              </p:nvSpPr>
              <p:spPr>
                <a:xfrm>
                  <a:off x="293912" y="8654143"/>
                  <a:ext cx="524065" cy="322312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8F2DA5E2-8C3E-7BA0-55A5-6FCE5E1BF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2051" y="8654143"/>
                  <a:ext cx="1344331" cy="0"/>
                </a:xfrm>
                <a:prstGeom prst="straightConnector1">
                  <a:avLst/>
                </a:prstGeom>
                <a:ln w="57150">
                  <a:solidFill>
                    <a:srgbClr val="0099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CF089DC-152B-438B-2C8B-BFE7734CB860}"/>
                    </a:ext>
                  </a:extLst>
                </p:cNvPr>
                <p:cNvSpPr txBox="1"/>
                <p:nvPr/>
              </p:nvSpPr>
              <p:spPr>
                <a:xfrm>
                  <a:off x="858580" y="8288803"/>
                  <a:ext cx="1344331" cy="379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PI3K</a:t>
                  </a:r>
                  <a:endParaRPr lang="zh-CN" altLang="en-US" sz="3200" b="1" dirty="0"/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8BF7C01F-744D-D802-B1EF-F98F431BE947}"/>
                    </a:ext>
                  </a:extLst>
                </p:cNvPr>
                <p:cNvSpPr txBox="1"/>
                <p:nvPr/>
              </p:nvSpPr>
              <p:spPr>
                <a:xfrm>
                  <a:off x="987141" y="9001140"/>
                  <a:ext cx="1344331" cy="3799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dirty="0"/>
                    <a:t>PTEN</a:t>
                  </a:r>
                  <a:endParaRPr lang="zh-CN" altLang="en-US" sz="3200" b="1" dirty="0"/>
                </a:p>
              </p:txBody>
            </p: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60260A5F-88CF-E6BD-47A4-4FE4591AB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2051" y="8976455"/>
                  <a:ext cx="1302571" cy="0"/>
                </a:xfrm>
                <a:prstGeom prst="straightConnector1">
                  <a:avLst/>
                </a:prstGeom>
                <a:ln w="57150">
                  <a:solidFill>
                    <a:srgbClr val="0099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883642-A5CE-74B7-F9F1-5F806CF42A2E}"/>
                  </a:ext>
                </a:extLst>
              </p:cNvPr>
              <p:cNvSpPr txBox="1"/>
              <p:nvPr/>
            </p:nvSpPr>
            <p:spPr>
              <a:xfrm>
                <a:off x="73272" y="9604064"/>
                <a:ext cx="1852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PI(4,5)P</a:t>
                </a:r>
                <a:r>
                  <a:rPr lang="en-US" altLang="zh-CN" sz="2400" b="1" dirty="0"/>
                  <a:t>2</a:t>
                </a:r>
                <a:endParaRPr lang="zh-CN" altLang="en-US" sz="2800" b="1" dirty="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D2645A-F215-3C3C-3B2F-DF9622F078A0}"/>
                  </a:ext>
                </a:extLst>
              </p:cNvPr>
              <p:cNvSpPr txBox="1"/>
              <p:nvPr/>
            </p:nvSpPr>
            <p:spPr>
              <a:xfrm>
                <a:off x="2994759" y="9589567"/>
                <a:ext cx="23361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PI(3,4,5)P</a:t>
                </a:r>
                <a:r>
                  <a:rPr lang="en-US" altLang="zh-CN" sz="2400" b="1" dirty="0"/>
                  <a:t>3</a:t>
                </a:r>
                <a:endParaRPr lang="zh-CN" altLang="en-US" sz="2800" b="1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5CE1AEF-5B23-860F-387B-660C0BD66584}"/>
                  </a:ext>
                </a:extLst>
              </p:cNvPr>
              <p:cNvSpPr txBox="1"/>
              <p:nvPr/>
            </p:nvSpPr>
            <p:spPr>
              <a:xfrm>
                <a:off x="24468725" y="6373457"/>
                <a:ext cx="3060171" cy="7617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en-US" altLang="zh-CN" sz="3200" b="1" dirty="0"/>
                  <a:t>Insulin signaling pathway</a:t>
                </a:r>
                <a:endParaRPr lang="zh-CN" altLang="en-US" sz="3200" b="1" dirty="0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AAD1FB3-0FBB-7EA5-E424-67F7164A61E6}"/>
                  </a:ext>
                </a:extLst>
              </p:cNvPr>
              <p:cNvSpPr txBox="1"/>
              <p:nvPr/>
            </p:nvSpPr>
            <p:spPr>
              <a:xfrm>
                <a:off x="23315444" y="8049335"/>
                <a:ext cx="3060171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ErbB</a:t>
                </a:r>
                <a:r>
                  <a:rPr lang="en-US" altLang="zh-CN" sz="3200" b="1" dirty="0"/>
                  <a:t> signaling pathway</a:t>
                </a:r>
                <a:endParaRPr lang="zh-CN" altLang="en-US" sz="3200" b="1" dirty="0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E8169A9F-545D-4A18-C906-CBA754A26063}"/>
                  </a:ext>
                </a:extLst>
              </p:cNvPr>
              <p:cNvSpPr/>
              <p:nvPr/>
            </p:nvSpPr>
            <p:spPr>
              <a:xfrm>
                <a:off x="10582121" y="738508"/>
                <a:ext cx="2513568" cy="1191815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CAAE7DCD-3BEF-C45C-D094-D366D81743EA}"/>
                  </a:ext>
                </a:extLst>
              </p:cNvPr>
              <p:cNvSpPr/>
              <p:nvPr/>
            </p:nvSpPr>
            <p:spPr>
              <a:xfrm>
                <a:off x="25276897" y="1665258"/>
                <a:ext cx="1537494" cy="1143936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C1AFF378-F8D9-41AD-DD6E-31A7DA9DCD29}"/>
                  </a:ext>
                </a:extLst>
              </p:cNvPr>
              <p:cNvSpPr/>
              <p:nvPr/>
            </p:nvSpPr>
            <p:spPr>
              <a:xfrm>
                <a:off x="17912009" y="3579491"/>
                <a:ext cx="1419712" cy="1191816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B3F0F63E-937F-8B85-B949-C8EBCE442454}"/>
                  </a:ext>
                </a:extLst>
              </p:cNvPr>
              <p:cNvSpPr/>
              <p:nvPr/>
            </p:nvSpPr>
            <p:spPr>
              <a:xfrm>
                <a:off x="11573780" y="3500089"/>
                <a:ext cx="2351993" cy="1191816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9573B77-91FA-CF97-22F5-21BB7BC1C392}"/>
                  </a:ext>
                </a:extLst>
              </p:cNvPr>
              <p:cNvSpPr/>
              <p:nvPr/>
            </p:nvSpPr>
            <p:spPr>
              <a:xfrm>
                <a:off x="30121428" y="5860485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3ACD6B9-FCB6-5332-A14E-65C3177A8B76}"/>
                  </a:ext>
                </a:extLst>
              </p:cNvPr>
              <p:cNvSpPr txBox="1"/>
              <p:nvPr/>
            </p:nvSpPr>
            <p:spPr>
              <a:xfrm>
                <a:off x="29344492" y="5289027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AMP</a:t>
                </a:r>
                <a:endParaRPr lang="zh-CN" altLang="en-US" sz="3200" b="1" dirty="0"/>
              </a:p>
            </p:txBody>
          </p:sp>
          <p:pic>
            <p:nvPicPr>
              <p:cNvPr id="61" name="图片 60">
                <a:extLst>
                  <a:ext uri="{FF2B5EF4-FFF2-40B4-BE49-F238E27FC236}">
                    <a16:creationId xmlns:a16="http://schemas.microsoft.com/office/drawing/2014/main" id="{9C128937-D6AA-37E5-AA42-07EDBAC9D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36060" y="6663700"/>
                <a:ext cx="1619511" cy="1144453"/>
              </a:xfrm>
              <a:prstGeom prst="ellipse">
                <a:avLst/>
              </a:prstGeom>
            </p:spPr>
          </p:pic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346A4F5-75B5-03D2-9178-76F1827A7715}"/>
                  </a:ext>
                </a:extLst>
              </p:cNvPr>
              <p:cNvSpPr txBox="1"/>
              <p:nvPr/>
            </p:nvSpPr>
            <p:spPr>
              <a:xfrm>
                <a:off x="27942876" y="692008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AMPK</a:t>
                </a:r>
                <a:endParaRPr lang="zh-CN" altLang="en-US" sz="3200" b="1" dirty="0"/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E78BA263-0B6A-30C3-05AA-7762DA8EEF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26303" y="5175395"/>
                <a:ext cx="1619511" cy="1185009"/>
              </a:xfrm>
              <a:prstGeom prst="ellipse">
                <a:avLst/>
              </a:prstGeom>
            </p:spPr>
          </p:pic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8530694F-C3E2-992B-B1A5-4F4E0C447FE1}"/>
                  </a:ext>
                </a:extLst>
              </p:cNvPr>
              <p:cNvSpPr txBox="1"/>
              <p:nvPr/>
            </p:nvSpPr>
            <p:spPr>
              <a:xfrm>
                <a:off x="27133120" y="5475510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LKB1</a:t>
                </a:r>
                <a:endParaRPr lang="zh-CN" altLang="en-US" sz="3200" b="1" dirty="0"/>
              </a:p>
            </p:txBody>
          </p: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C7D6EF57-2B17-BF2C-60E5-A438302CA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36056" y="6105413"/>
                <a:ext cx="663164" cy="814669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09940BC1-D3EE-238A-69FD-6BFDD52531B6}"/>
                  </a:ext>
                </a:extLst>
              </p:cNvPr>
              <p:cNvCxnSpPr>
                <a:cxnSpLocks/>
                <a:stCxn id="58" idx="2"/>
              </p:cNvCxnSpPr>
              <p:nvPr/>
            </p:nvCxnSpPr>
            <p:spPr>
              <a:xfrm flipH="1">
                <a:off x="29467258" y="6105414"/>
                <a:ext cx="654168" cy="744769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8B253530-F43B-F4EF-CE70-5DE857B343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71443" y="4657854"/>
                <a:ext cx="2122711" cy="1585315"/>
              </a:xfrm>
              <a:prstGeom prst="ellipse">
                <a:avLst/>
              </a:prstGeom>
            </p:spPr>
          </p:pic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85C0325-00DB-FF41-E300-6DEC9763074B}"/>
                  </a:ext>
                </a:extLst>
              </p:cNvPr>
              <p:cNvSpPr txBox="1"/>
              <p:nvPr/>
            </p:nvSpPr>
            <p:spPr>
              <a:xfrm>
                <a:off x="31418369" y="5068031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REDD1</a:t>
                </a:r>
                <a:endParaRPr lang="zh-CN" altLang="en-US" sz="32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823E1A1-293A-4909-F31C-BC537E61A008}"/>
                  </a:ext>
                </a:extLst>
              </p:cNvPr>
              <p:cNvSpPr txBox="1"/>
              <p:nvPr/>
            </p:nvSpPr>
            <p:spPr>
              <a:xfrm>
                <a:off x="31136395" y="336528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Hypoxia</a:t>
                </a:r>
                <a:endParaRPr lang="zh-CN" altLang="en-US" sz="3200" b="1" dirty="0"/>
              </a:p>
            </p:txBody>
          </p: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4BF2590-7436-3E56-E4D9-81B1CF157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1247" y="3888174"/>
                <a:ext cx="31551" cy="990356"/>
              </a:xfrm>
              <a:prstGeom prst="straightConnector1">
                <a:avLst/>
              </a:prstGeom>
              <a:ln w="79375">
                <a:solidFill>
                  <a:srgbClr val="0099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E41ED62-2A63-5779-372D-9F2BB8F6FD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21691" b="16593"/>
              <a:stretch/>
            </p:blipFill>
            <p:spPr>
              <a:xfrm>
                <a:off x="30952814" y="7227742"/>
                <a:ext cx="1912695" cy="821592"/>
              </a:xfrm>
              <a:prstGeom prst="rect">
                <a:avLst/>
              </a:prstGeom>
            </p:spPr>
          </p:pic>
          <p:pic>
            <p:nvPicPr>
              <p:cNvPr id="81" name="图片 80">
                <a:extLst>
                  <a:ext uri="{FF2B5EF4-FFF2-40B4-BE49-F238E27FC236}">
                    <a16:creationId xmlns:a16="http://schemas.microsoft.com/office/drawing/2014/main" id="{DD2264D6-27F5-42E0-8523-D5B66763C6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r="21691" b="16593"/>
              <a:stretch/>
            </p:blipFill>
            <p:spPr>
              <a:xfrm>
                <a:off x="30996512" y="7953598"/>
                <a:ext cx="1912695" cy="821592"/>
              </a:xfrm>
              <a:prstGeom prst="rect">
                <a:avLst/>
              </a:prstGeom>
            </p:spPr>
          </p:pic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E8032727-3E07-F474-3207-1634B5EF050C}"/>
                  </a:ext>
                </a:extLst>
              </p:cNvPr>
              <p:cNvSpPr txBox="1"/>
              <p:nvPr/>
            </p:nvSpPr>
            <p:spPr>
              <a:xfrm>
                <a:off x="30974663" y="7298285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TSC1</a:t>
                </a:r>
                <a:endParaRPr lang="zh-CN" altLang="en-US" sz="3200" b="1" dirty="0"/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C90C22B6-362F-086D-591F-924D3A267045}"/>
                  </a:ext>
                </a:extLst>
              </p:cNvPr>
              <p:cNvSpPr txBox="1"/>
              <p:nvPr/>
            </p:nvSpPr>
            <p:spPr>
              <a:xfrm>
                <a:off x="30963738" y="7953600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TSC2</a:t>
                </a:r>
                <a:endParaRPr lang="zh-CN" altLang="en-US" sz="3200" b="1" dirty="0"/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0A89AA6C-CE76-62C0-49E3-F79FC4383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67261" y="7524128"/>
                <a:ext cx="1669135" cy="381168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826E9DE7-FF8D-94D4-053B-BE3DA9824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46323" y="6096192"/>
                <a:ext cx="31551" cy="1179855"/>
              </a:xfrm>
              <a:prstGeom prst="straightConnector1">
                <a:avLst/>
              </a:prstGeom>
              <a:ln w="79375">
                <a:solidFill>
                  <a:srgbClr val="009900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图片 91">
                <a:extLst>
                  <a:ext uri="{FF2B5EF4-FFF2-40B4-BE49-F238E27FC236}">
                    <a16:creationId xmlns:a16="http://schemas.microsoft.com/office/drawing/2014/main" id="{9F85E8C6-7521-6B9F-222D-9102CF1EB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250698" y="9504757"/>
                <a:ext cx="1856800" cy="1368167"/>
              </a:xfrm>
              <a:prstGeom prst="rect">
                <a:avLst/>
              </a:prstGeom>
            </p:spPr>
          </p:pic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5ACC9C79-C553-DA6F-27FD-4A7860244424}"/>
                  </a:ext>
                </a:extLst>
              </p:cNvPr>
              <p:cNvSpPr txBox="1"/>
              <p:nvPr/>
            </p:nvSpPr>
            <p:spPr>
              <a:xfrm>
                <a:off x="30112234" y="989645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Rheb</a:t>
                </a:r>
                <a:endParaRPr lang="zh-CN" altLang="en-US" sz="3200" b="1" dirty="0"/>
              </a:p>
            </p:txBody>
          </p:sp>
          <p:sp>
            <p:nvSpPr>
              <p:cNvPr id="94" name="弧形 93">
                <a:extLst>
                  <a:ext uri="{FF2B5EF4-FFF2-40B4-BE49-F238E27FC236}">
                    <a16:creationId xmlns:a16="http://schemas.microsoft.com/office/drawing/2014/main" id="{EE9A9F97-2E32-DFF6-FA9B-FA9B21BC4C36}"/>
                  </a:ext>
                </a:extLst>
              </p:cNvPr>
              <p:cNvSpPr/>
              <p:nvPr/>
            </p:nvSpPr>
            <p:spPr>
              <a:xfrm rot="3079111">
                <a:off x="29544923" y="7292378"/>
                <a:ext cx="2280931" cy="3445047"/>
              </a:xfrm>
              <a:prstGeom prst="arc">
                <a:avLst>
                  <a:gd name="adj1" fmla="val 17884765"/>
                  <a:gd name="adj2" fmla="val 20862271"/>
                </a:avLst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00B5CEB8-7B98-9C59-6C59-95E7B616FCEB}"/>
                  </a:ext>
                </a:extLst>
              </p:cNvPr>
              <p:cNvCxnSpPr/>
              <p:nvPr/>
            </p:nvCxnSpPr>
            <p:spPr>
              <a:xfrm>
                <a:off x="31271441" y="9599675"/>
                <a:ext cx="637718" cy="296777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B6095250-F591-CCF3-7113-C2FAD17B0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80959" y="7794456"/>
                <a:ext cx="2070316" cy="1918089"/>
              </a:xfrm>
              <a:prstGeom prst="rect">
                <a:avLst/>
              </a:prstGeom>
            </p:spPr>
          </p:pic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B0CA459-EDA6-B878-42D8-8F4FF6EAE0DD}"/>
                  </a:ext>
                </a:extLst>
              </p:cNvPr>
              <p:cNvSpPr txBox="1"/>
              <p:nvPr/>
            </p:nvSpPr>
            <p:spPr>
              <a:xfrm>
                <a:off x="26986528" y="8343316"/>
                <a:ext cx="191269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4000" b="1" dirty="0"/>
                  <a:t>AKT</a:t>
                </a:r>
                <a:endParaRPr lang="zh-CN" altLang="en-US" sz="4000" b="1" dirty="0"/>
              </a:p>
            </p:txBody>
          </p:sp>
          <p:sp>
            <p:nvSpPr>
              <p:cNvPr id="100" name="弧形 99">
                <a:extLst>
                  <a:ext uri="{FF2B5EF4-FFF2-40B4-BE49-F238E27FC236}">
                    <a16:creationId xmlns:a16="http://schemas.microsoft.com/office/drawing/2014/main" id="{C2FF3788-0449-DADE-6C0F-C33A9ACB0770}"/>
                  </a:ext>
                </a:extLst>
              </p:cNvPr>
              <p:cNvSpPr/>
              <p:nvPr/>
            </p:nvSpPr>
            <p:spPr>
              <a:xfrm rot="8238548">
                <a:off x="28580214" y="5408559"/>
                <a:ext cx="3113568" cy="5281552"/>
              </a:xfrm>
              <a:prstGeom prst="arc">
                <a:avLst>
                  <a:gd name="adj1" fmla="val 18457917"/>
                  <a:gd name="adj2" fmla="val 663255"/>
                </a:avLst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BCB5B9B3-FDAF-36DC-AA73-3AF373D075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12234" y="9715739"/>
                <a:ext cx="283751" cy="765486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8" name="图片 107">
                <a:extLst>
                  <a:ext uri="{FF2B5EF4-FFF2-40B4-BE49-F238E27FC236}">
                    <a16:creationId xmlns:a16="http://schemas.microsoft.com/office/drawing/2014/main" id="{BFD780AB-082A-627F-18FB-6D8CAB091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698832" y="11035918"/>
                <a:ext cx="3390643" cy="1989178"/>
              </a:xfrm>
              <a:prstGeom prst="rect">
                <a:avLst/>
              </a:prstGeom>
            </p:spPr>
          </p:pic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9A4CECC0-93F9-F1CD-2785-B819E1500EDF}"/>
                  </a:ext>
                </a:extLst>
              </p:cNvPr>
              <p:cNvSpPr txBox="1"/>
              <p:nvPr/>
            </p:nvSpPr>
            <p:spPr>
              <a:xfrm>
                <a:off x="31658340" y="11298703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G</a:t>
                </a:r>
                <a:r>
                  <a:rPr lang="el-GR" altLang="zh-CN" sz="3200" b="1" dirty="0"/>
                  <a:t>β</a:t>
                </a:r>
                <a:r>
                  <a:rPr lang="en-US" altLang="zh-CN" sz="3200" b="1" dirty="0"/>
                  <a:t>L</a:t>
                </a:r>
                <a:endParaRPr lang="zh-CN" altLang="en-US" sz="3200" b="1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C2D7F7A6-F003-7FE1-5188-8D279E557870}"/>
                  </a:ext>
                </a:extLst>
              </p:cNvPr>
              <p:cNvSpPr txBox="1"/>
              <p:nvPr/>
            </p:nvSpPr>
            <p:spPr>
              <a:xfrm>
                <a:off x="31934341" y="12171590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mTOR</a:t>
                </a:r>
                <a:endParaRPr lang="zh-CN" altLang="en-US" sz="3200" b="1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1430B4B-2073-BBC1-5805-47A4F7AA19B8}"/>
                  </a:ext>
                </a:extLst>
              </p:cNvPr>
              <p:cNvSpPr txBox="1"/>
              <p:nvPr/>
            </p:nvSpPr>
            <p:spPr>
              <a:xfrm>
                <a:off x="33176780" y="11445734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Raptor</a:t>
                </a:r>
                <a:endParaRPr lang="zh-CN" altLang="en-US" sz="3200" b="1" dirty="0"/>
              </a:p>
            </p:txBody>
          </p: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51D2C40A-3DFF-5C96-142C-7A95CFE1C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60740" y="10445555"/>
                <a:ext cx="911664" cy="699664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065F9536-D41F-AEC8-F9F3-87CA508F8A11}"/>
                  </a:ext>
                </a:extLst>
              </p:cNvPr>
              <p:cNvSpPr txBox="1"/>
              <p:nvPr/>
            </p:nvSpPr>
            <p:spPr>
              <a:xfrm>
                <a:off x="32480324" y="9693287"/>
                <a:ext cx="3060171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mTOR signaling pathway</a:t>
                </a:r>
                <a:endParaRPr lang="zh-CN" altLang="en-US" sz="3200" b="1" dirty="0"/>
              </a:p>
            </p:txBody>
          </p: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5DC7E901-758E-4955-0666-92DAD1327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76780" y="13747421"/>
                <a:ext cx="1843011" cy="946411"/>
              </a:xfrm>
              <a:prstGeom prst="rect">
                <a:avLst/>
              </a:prstGeom>
            </p:spPr>
          </p:pic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B44B95B8-C907-53D5-8167-E9861F4432E6}"/>
                  </a:ext>
                </a:extLst>
              </p:cNvPr>
              <p:cNvSpPr txBox="1"/>
              <p:nvPr/>
            </p:nvSpPr>
            <p:spPr>
              <a:xfrm>
                <a:off x="33141937" y="13928238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4EBPs</a:t>
                </a:r>
                <a:endParaRPr lang="zh-CN" altLang="en-US" sz="3200" b="1" dirty="0"/>
              </a:p>
            </p:txBody>
          </p: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7880B9F4-EC0E-E5B8-1EDD-1C1C8F46447F}"/>
                  </a:ext>
                </a:extLst>
              </p:cNvPr>
              <p:cNvCxnSpPr/>
              <p:nvPr/>
            </p:nvCxnSpPr>
            <p:spPr>
              <a:xfrm>
                <a:off x="33571035" y="12756363"/>
                <a:ext cx="276001" cy="991056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6814F618-9CB1-AB8E-C7FB-6857FA19C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71033" y="13718534"/>
                <a:ext cx="633986" cy="93802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3" name="图片 122">
                <a:extLst>
                  <a:ext uri="{FF2B5EF4-FFF2-40B4-BE49-F238E27FC236}">
                    <a16:creationId xmlns:a16="http://schemas.microsoft.com/office/drawing/2014/main" id="{7D9A98EA-7554-C1C4-CF5D-C80EAD9A14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97484" y="15611587"/>
                <a:ext cx="1843011" cy="946411"/>
              </a:xfrm>
              <a:prstGeom prst="rect">
                <a:avLst/>
              </a:prstGeom>
            </p:spPr>
          </p:pic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92F7297D-0659-B902-FD37-B81860336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05019" y="14542329"/>
                <a:ext cx="413968" cy="1054643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12DBD7DB-6543-F5EB-37CD-412110A84D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301994" y="15602086"/>
                <a:ext cx="633986" cy="93802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75C953A7-CD8B-7F02-3A03-7566A337D7AC}"/>
                  </a:ext>
                </a:extLst>
              </p:cNvPr>
              <p:cNvSpPr txBox="1"/>
              <p:nvPr/>
            </p:nvSpPr>
            <p:spPr>
              <a:xfrm>
                <a:off x="33662641" y="1581405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eIF4E</a:t>
                </a:r>
                <a:endParaRPr lang="zh-CN" altLang="en-US" sz="3200" b="1" dirty="0"/>
              </a:p>
            </p:txBody>
          </p:sp>
          <p:pic>
            <p:nvPicPr>
              <p:cNvPr id="132" name="图片 131">
                <a:extLst>
                  <a:ext uri="{FF2B5EF4-FFF2-40B4-BE49-F238E27FC236}">
                    <a16:creationId xmlns:a16="http://schemas.microsoft.com/office/drawing/2014/main" id="{1BD3A8E6-F069-E65A-19CF-AF0F2DC12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089116" y="13287882"/>
                <a:ext cx="1681996" cy="1350023"/>
              </a:xfrm>
              <a:prstGeom prst="rect">
                <a:avLst/>
              </a:prstGeom>
            </p:spPr>
          </p:pic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4364F48-250B-4B6B-BAC3-8D940DEDC0E5}"/>
                  </a:ext>
                </a:extLst>
              </p:cNvPr>
              <p:cNvSpPr txBox="1"/>
              <p:nvPr/>
            </p:nvSpPr>
            <p:spPr>
              <a:xfrm>
                <a:off x="29922981" y="13718536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S6K1/2</a:t>
                </a:r>
                <a:endParaRPr lang="zh-CN" altLang="en-US" sz="3200" b="1" dirty="0"/>
              </a:p>
            </p:txBody>
          </p: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51355B72-6C91-8BB0-6B7D-92F0390AA3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79327" y="12623885"/>
                <a:ext cx="1194963" cy="819222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AB7539B4-945B-9ABD-B7C8-6574EDEEE9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637815" y="15566379"/>
                <a:ext cx="2160817" cy="1053929"/>
              </a:xfrm>
              <a:prstGeom prst="rect">
                <a:avLst/>
              </a:prstGeom>
            </p:spPr>
          </p:pic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E5E1D66-725A-2B8E-93E0-0ABDCFEC1C84}"/>
                  </a:ext>
                </a:extLst>
              </p:cNvPr>
              <p:cNvSpPr txBox="1"/>
              <p:nvPr/>
            </p:nvSpPr>
            <p:spPr>
              <a:xfrm>
                <a:off x="31676459" y="1577379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eIF4B</a:t>
                </a:r>
                <a:endParaRPr lang="zh-CN" altLang="en-US" sz="3200" b="1" dirty="0"/>
              </a:p>
            </p:txBody>
          </p: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6D36E0BE-4E04-A6F2-0A65-BDB4E90B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77789" y="14288164"/>
                <a:ext cx="1100113" cy="1407724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C684710F-109F-D177-E2E4-BF0D3FA5A4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733820" y="15504070"/>
                <a:ext cx="1834308" cy="1053929"/>
              </a:xfrm>
              <a:prstGeom prst="rect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30541554-84B5-5DEB-91B2-CCC31B9D6EF3}"/>
                  </a:ext>
                </a:extLst>
              </p:cNvPr>
              <p:cNvSpPr txBox="1"/>
              <p:nvPr/>
            </p:nvSpPr>
            <p:spPr>
              <a:xfrm>
                <a:off x="29712375" y="15685057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S6</a:t>
                </a:r>
                <a:endParaRPr lang="zh-CN" altLang="en-US" sz="3200" b="1" dirty="0"/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6760A3D8-5A29-A884-773B-FC8F7D4355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879327" y="14513011"/>
                <a:ext cx="292073" cy="1098574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左大括号 153">
                <a:extLst>
                  <a:ext uri="{FF2B5EF4-FFF2-40B4-BE49-F238E27FC236}">
                    <a16:creationId xmlns:a16="http://schemas.microsoft.com/office/drawing/2014/main" id="{D17AE134-F9CD-D4A5-32A9-A10CD231472D}"/>
                  </a:ext>
                </a:extLst>
              </p:cNvPr>
              <p:cNvSpPr/>
              <p:nvPr/>
            </p:nvSpPr>
            <p:spPr>
              <a:xfrm rot="16200000">
                <a:off x="32036940" y="15081285"/>
                <a:ext cx="1024591" cy="3985539"/>
              </a:xfrm>
              <a:prstGeom prst="leftBrace">
                <a:avLst>
                  <a:gd name="adj1" fmla="val 46581"/>
                  <a:gd name="adj2" fmla="val 50000"/>
                </a:avLst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ACFEE155-C4A6-B0F6-42E2-246EA142859E}"/>
                  </a:ext>
                </a:extLst>
              </p:cNvPr>
              <p:cNvSpPr txBox="1"/>
              <p:nvPr/>
            </p:nvSpPr>
            <p:spPr>
              <a:xfrm>
                <a:off x="31591101" y="17504509"/>
                <a:ext cx="192030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Protein synthesis</a:t>
                </a:r>
                <a:endParaRPr lang="zh-CN" altLang="en-US" sz="3200" b="1" dirty="0"/>
              </a:p>
            </p:txBody>
          </p: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348F1087-A4CF-620F-A64F-F1D4B1A397E3}"/>
                  </a:ext>
                </a:extLst>
              </p:cNvPr>
              <p:cNvGrpSpPr/>
              <p:nvPr/>
            </p:nvGrpSpPr>
            <p:grpSpPr>
              <a:xfrm>
                <a:off x="28197040" y="14222388"/>
                <a:ext cx="1938447" cy="1368167"/>
                <a:chOff x="28197037" y="14222386"/>
                <a:chExt cx="1938447" cy="1368167"/>
              </a:xfrm>
            </p:grpSpPr>
            <p:pic>
              <p:nvPicPr>
                <p:cNvPr id="156" name="图片 155">
                  <a:extLst>
                    <a:ext uri="{FF2B5EF4-FFF2-40B4-BE49-F238E27FC236}">
                      <a16:creationId xmlns:a16="http://schemas.microsoft.com/office/drawing/2014/main" id="{D5CA6845-89F3-DD63-5D5D-ED3EDBC3D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78684" y="14222386"/>
                  <a:ext cx="1856800" cy="1368167"/>
                </a:xfrm>
                <a:prstGeom prst="rect">
                  <a:avLst/>
                </a:prstGeom>
              </p:spPr>
            </p:pic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C3F3347-6DC7-107F-02C5-A9FED84BE846}"/>
                    </a:ext>
                  </a:extLst>
                </p:cNvPr>
                <p:cNvSpPr txBox="1"/>
                <p:nvPr/>
              </p:nvSpPr>
              <p:spPr>
                <a:xfrm>
                  <a:off x="28197037" y="14667366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PKCs</a:t>
                  </a:r>
                  <a:endParaRPr lang="zh-CN" altLang="en-US" sz="3200" b="1" dirty="0"/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4C65FF20-2E8B-3EF3-E913-BCE5DE2495EA}"/>
                  </a:ext>
                </a:extLst>
              </p:cNvPr>
              <p:cNvGrpSpPr/>
              <p:nvPr/>
            </p:nvGrpSpPr>
            <p:grpSpPr>
              <a:xfrm>
                <a:off x="27193404" y="15623652"/>
                <a:ext cx="1938447" cy="1368167"/>
                <a:chOff x="28197037" y="14222386"/>
                <a:chExt cx="1938447" cy="1368167"/>
              </a:xfrm>
            </p:grpSpPr>
            <p:pic>
              <p:nvPicPr>
                <p:cNvPr id="160" name="图片 159">
                  <a:extLst>
                    <a:ext uri="{FF2B5EF4-FFF2-40B4-BE49-F238E27FC236}">
                      <a16:creationId xmlns:a16="http://schemas.microsoft.com/office/drawing/2014/main" id="{F810A240-8A95-A8AE-57E8-7ABC35267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78684" y="14222386"/>
                  <a:ext cx="1856800" cy="1368167"/>
                </a:xfrm>
                <a:prstGeom prst="rect">
                  <a:avLst/>
                </a:prstGeom>
              </p:spPr>
            </p:pic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4C4BA3AA-AD2F-FEF5-3670-5C28026357E9}"/>
                    </a:ext>
                  </a:extLst>
                </p:cNvPr>
                <p:cNvSpPr txBox="1"/>
                <p:nvPr/>
              </p:nvSpPr>
              <p:spPr>
                <a:xfrm>
                  <a:off x="28197037" y="14667366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PKN</a:t>
                  </a:r>
                  <a:endParaRPr lang="zh-CN" altLang="en-US" sz="3200" b="1" dirty="0"/>
                </a:p>
              </p:txBody>
            </p:sp>
          </p:grp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39EB4A08-D730-68B2-BD3E-48C2868EB10C}"/>
                  </a:ext>
                </a:extLst>
              </p:cNvPr>
              <p:cNvGrpSpPr/>
              <p:nvPr/>
            </p:nvGrpSpPr>
            <p:grpSpPr>
              <a:xfrm>
                <a:off x="25921554" y="14109107"/>
                <a:ext cx="1938447" cy="1368167"/>
                <a:chOff x="28197037" y="14222386"/>
                <a:chExt cx="1938447" cy="1368167"/>
              </a:xfrm>
            </p:grpSpPr>
            <p:pic>
              <p:nvPicPr>
                <p:cNvPr id="163" name="图片 162">
                  <a:extLst>
                    <a:ext uri="{FF2B5EF4-FFF2-40B4-BE49-F238E27FC236}">
                      <a16:creationId xmlns:a16="http://schemas.microsoft.com/office/drawing/2014/main" id="{4D818E7B-A207-9786-477D-0146E4DD21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278684" y="14222386"/>
                  <a:ext cx="1856800" cy="1368167"/>
                </a:xfrm>
                <a:prstGeom prst="rect">
                  <a:avLst/>
                </a:prstGeom>
              </p:spPr>
            </p:pic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9BD13115-5B04-F326-59C7-40385B9BF58C}"/>
                    </a:ext>
                  </a:extLst>
                </p:cNvPr>
                <p:cNvSpPr txBox="1"/>
                <p:nvPr/>
              </p:nvSpPr>
              <p:spPr>
                <a:xfrm>
                  <a:off x="28197037" y="14667366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SGK</a:t>
                  </a:r>
                  <a:endParaRPr lang="zh-CN" altLang="en-US" sz="3200" b="1" dirty="0"/>
                </a:p>
              </p:txBody>
            </p:sp>
          </p:grp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2D455FB2-140A-20F4-7C64-E0346FC7B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23311" y="15223808"/>
                <a:ext cx="296359" cy="5642001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DA4FCAE8-AE36-9D8D-7104-E36BEEDFE733}"/>
                  </a:ext>
                </a:extLst>
              </p:cNvPr>
              <p:cNvSpPr txBox="1"/>
              <p:nvPr/>
            </p:nvSpPr>
            <p:spPr>
              <a:xfrm>
                <a:off x="28466576" y="20735875"/>
                <a:ext cx="333782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Glucose uptake Vesicle transport</a:t>
                </a:r>
                <a:endParaRPr lang="zh-CN" altLang="en-US" sz="3200" b="1" dirty="0"/>
              </a:p>
            </p:txBody>
          </p: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C6DAFA52-B966-DDF8-56B0-339A21698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34640" y="16719902"/>
                <a:ext cx="44047" cy="2064056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8CDAFD6C-1626-80D3-7671-AA9DDB0DEBB2}"/>
                  </a:ext>
                </a:extLst>
              </p:cNvPr>
              <p:cNvSpPr txBox="1"/>
              <p:nvPr/>
            </p:nvSpPr>
            <p:spPr>
              <a:xfrm>
                <a:off x="26783604" y="18781437"/>
                <a:ext cx="333782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Actin reorganization</a:t>
                </a:r>
                <a:endParaRPr lang="zh-CN" altLang="en-US" sz="3200" b="1" dirty="0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A8AEC5D9-49BF-72F1-8DCE-DE6AC957B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863669" y="15236032"/>
                <a:ext cx="148453" cy="6641725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B757B2CE-4148-7523-E6E4-883DA29247E3}"/>
                  </a:ext>
                </a:extLst>
              </p:cNvPr>
              <p:cNvSpPr txBox="1"/>
              <p:nvPr/>
            </p:nvSpPr>
            <p:spPr>
              <a:xfrm>
                <a:off x="24310449" y="22024907"/>
                <a:ext cx="534533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Survival signal</a:t>
                </a:r>
              </a:p>
              <a:p>
                <a:pPr algn="ctr"/>
                <a:r>
                  <a:rPr lang="en-US" altLang="zh-CN" sz="3200" b="1" dirty="0"/>
                  <a:t>Growth and proliferation</a:t>
                </a:r>
                <a:endParaRPr lang="zh-CN" altLang="en-US" sz="3200" b="1" dirty="0"/>
              </a:p>
            </p:txBody>
          </p: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4915446A-EFC1-D6FE-B538-EBDC5053A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14677" y="10034797"/>
                <a:ext cx="10424344" cy="3412987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6273D5DC-A608-1351-0CC1-6811A5AEC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90815" y="12475673"/>
                <a:ext cx="1507949" cy="2052769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D32AFD47-B88A-7241-68CB-D40EF3049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12599" y="12372011"/>
                <a:ext cx="180250" cy="3397242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71DB8492-DA01-1764-8A02-2C599BAA77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11135" y="12540953"/>
                <a:ext cx="712385" cy="1762356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6F8CB76-8F61-0062-30A2-DB1C894370F4}"/>
                  </a:ext>
                </a:extLst>
              </p:cNvPr>
              <p:cNvSpPr txBox="1"/>
              <p:nvPr/>
            </p:nvSpPr>
            <p:spPr>
              <a:xfrm>
                <a:off x="24051483" y="14651257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eNOS</a:t>
                </a:r>
                <a:endParaRPr lang="zh-CN" altLang="en-US" sz="3200" b="1" dirty="0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3828A71C-A724-E4BD-F280-88B86A1ECDA2}"/>
                  </a:ext>
                </a:extLst>
              </p:cNvPr>
              <p:cNvSpPr/>
              <p:nvPr/>
            </p:nvSpPr>
            <p:spPr>
              <a:xfrm>
                <a:off x="25510504" y="17900688"/>
                <a:ext cx="508566" cy="57854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688A40A2-8AAE-3DFB-923D-785326197E89}"/>
                  </a:ext>
                </a:extLst>
              </p:cNvPr>
              <p:cNvSpPr txBox="1"/>
              <p:nvPr/>
            </p:nvSpPr>
            <p:spPr>
              <a:xfrm>
                <a:off x="25369518" y="17593835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NO</a:t>
                </a:r>
                <a:endParaRPr lang="zh-CN" altLang="en-US" sz="3200" b="1" dirty="0"/>
              </a:p>
            </p:txBody>
          </p:sp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6AE08022-A758-75D1-B5B6-AE221E4C9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23552" y="12314183"/>
                <a:ext cx="9740203" cy="2184480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5007EF1D-5411-F583-3AB3-FBD3E90B0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38251" y="15552993"/>
                <a:ext cx="395580" cy="2236363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2" name="图片 221">
                <a:extLst>
                  <a:ext uri="{FF2B5EF4-FFF2-40B4-BE49-F238E27FC236}">
                    <a16:creationId xmlns:a16="http://schemas.microsoft.com/office/drawing/2014/main" id="{056EE4F7-16E8-2893-DEDF-593E7E9B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672962" y="14454557"/>
                <a:ext cx="2903286" cy="1314696"/>
              </a:xfrm>
              <a:prstGeom prst="rect">
                <a:avLst/>
              </a:prstGeom>
            </p:spPr>
          </p:pic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81093D1F-A64A-B795-B501-80AE6F554A6C}"/>
                  </a:ext>
                </a:extLst>
              </p:cNvPr>
              <p:cNvSpPr txBox="1"/>
              <p:nvPr/>
            </p:nvSpPr>
            <p:spPr>
              <a:xfrm>
                <a:off x="19242463" y="14796121"/>
                <a:ext cx="19126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Raf-1</a:t>
                </a:r>
                <a:endParaRPr lang="zh-CN" altLang="en-US" sz="3600" b="1" dirty="0"/>
              </a:p>
            </p:txBody>
          </p:sp>
          <p:cxnSp>
            <p:nvCxnSpPr>
              <p:cNvPr id="224" name="直接箭头连接符 223">
                <a:extLst>
                  <a:ext uri="{FF2B5EF4-FFF2-40B4-BE49-F238E27FC236}">
                    <a16:creationId xmlns:a16="http://schemas.microsoft.com/office/drawing/2014/main" id="{CCEDBC55-D8E5-75C2-86B2-9881D35FEB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44179" y="9764046"/>
                <a:ext cx="1910757" cy="4929787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连接符 226">
                <a:extLst>
                  <a:ext uri="{FF2B5EF4-FFF2-40B4-BE49-F238E27FC236}">
                    <a16:creationId xmlns:a16="http://schemas.microsoft.com/office/drawing/2014/main" id="{888C25D7-8D6E-892D-6D8B-69DDC19E9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65549" y="12261312"/>
                <a:ext cx="4966947" cy="2406054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B0181FD5-7E52-025F-BBF4-8EF753C8A1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23446" y="14498663"/>
                <a:ext cx="263038" cy="297458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3" name="图片 232">
                <a:extLst>
                  <a:ext uri="{FF2B5EF4-FFF2-40B4-BE49-F238E27FC236}">
                    <a16:creationId xmlns:a16="http://schemas.microsoft.com/office/drawing/2014/main" id="{AC41FB72-8531-62DB-A2BF-C8BFC951F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004222" y="16025511"/>
                <a:ext cx="2903286" cy="1314696"/>
              </a:xfrm>
              <a:prstGeom prst="rect">
                <a:avLst/>
              </a:prstGeom>
            </p:spPr>
          </p:pic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A2D47D15-79C6-5577-E8B0-61A56575266D}"/>
                  </a:ext>
                </a:extLst>
              </p:cNvPr>
              <p:cNvSpPr txBox="1"/>
              <p:nvPr/>
            </p:nvSpPr>
            <p:spPr>
              <a:xfrm>
                <a:off x="20588443" y="1635794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MEK</a:t>
                </a:r>
                <a:endParaRPr lang="zh-CN" altLang="en-US" sz="3200" b="1" dirty="0"/>
              </a:p>
            </p:txBody>
          </p:sp>
          <p:pic>
            <p:nvPicPr>
              <p:cNvPr id="236" name="图片 235">
                <a:extLst>
                  <a:ext uri="{FF2B5EF4-FFF2-40B4-BE49-F238E27FC236}">
                    <a16:creationId xmlns:a16="http://schemas.microsoft.com/office/drawing/2014/main" id="{8700981F-1870-8BC8-E5B7-D9F41DD92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72830" y="17504509"/>
                <a:ext cx="2903286" cy="1314696"/>
              </a:xfrm>
              <a:prstGeom prst="rect">
                <a:avLst/>
              </a:prstGeom>
            </p:spPr>
          </p:pic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AC984479-0B35-21EC-877B-B7CEC86CE388}"/>
                  </a:ext>
                </a:extLst>
              </p:cNvPr>
              <p:cNvSpPr txBox="1"/>
              <p:nvPr/>
            </p:nvSpPr>
            <p:spPr>
              <a:xfrm>
                <a:off x="21496417" y="17844403"/>
                <a:ext cx="19431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ERK</a:t>
                </a:r>
                <a:endParaRPr lang="zh-CN" altLang="en-US" sz="3200" b="1" dirty="0"/>
              </a:p>
            </p:txBody>
          </p:sp>
          <p:cxnSp>
            <p:nvCxnSpPr>
              <p:cNvPr id="237" name="直接箭头连接符 236">
                <a:extLst>
                  <a:ext uri="{FF2B5EF4-FFF2-40B4-BE49-F238E27FC236}">
                    <a16:creationId xmlns:a16="http://schemas.microsoft.com/office/drawing/2014/main" id="{5AC2BD0C-C251-F74F-7E2D-A077804B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64734" y="15566378"/>
                <a:ext cx="664826" cy="703452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A49F2B2E-AEDA-CB68-C9B3-94769DFBA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80248" y="17085901"/>
                <a:ext cx="664826" cy="703452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2" name="图片 241">
                <a:extLst>
                  <a:ext uri="{FF2B5EF4-FFF2-40B4-BE49-F238E27FC236}">
                    <a16:creationId xmlns:a16="http://schemas.microsoft.com/office/drawing/2014/main" id="{E6CB3490-9F9C-FB86-3C29-C3392BA84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908547" y="17883858"/>
                <a:ext cx="2189645" cy="1010606"/>
              </a:xfrm>
              <a:prstGeom prst="rect">
                <a:avLst/>
              </a:prstGeom>
            </p:spPr>
          </p:pic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38A99AC5-A945-7E1C-655C-D6050C541D02}"/>
                  </a:ext>
                </a:extLst>
              </p:cNvPr>
              <p:cNvSpPr txBox="1"/>
              <p:nvPr/>
            </p:nvSpPr>
            <p:spPr>
              <a:xfrm>
                <a:off x="18935707" y="17992414"/>
                <a:ext cx="19431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BRCA1</a:t>
                </a:r>
                <a:endParaRPr lang="zh-CN" altLang="en-US" sz="3200" b="1" dirty="0"/>
              </a:p>
            </p:txBody>
          </p: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C414B3F4-FCF5-9F21-37ED-C7636F847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30706" y="12511515"/>
                <a:ext cx="5781115" cy="5382418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4A002739-5A20-EEAB-F035-0948CDA3A21C}"/>
                  </a:ext>
                </a:extLst>
              </p:cNvPr>
              <p:cNvSpPr txBox="1"/>
              <p:nvPr/>
            </p:nvSpPr>
            <p:spPr>
              <a:xfrm>
                <a:off x="20953149" y="19743315"/>
                <a:ext cx="333782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proliferation</a:t>
                </a:r>
              </a:p>
              <a:p>
                <a:pPr algn="ctr"/>
                <a:r>
                  <a:rPr lang="en-US" altLang="zh-CN" sz="3200" b="1" dirty="0"/>
                  <a:t>Angiogenesis</a:t>
                </a:r>
              </a:p>
              <a:p>
                <a:pPr algn="ctr"/>
                <a:r>
                  <a:rPr lang="en-US" altLang="zh-CN" sz="3200" b="1" dirty="0"/>
                  <a:t>DNA repair</a:t>
                </a:r>
                <a:endParaRPr lang="zh-CN" altLang="en-US" sz="3200" b="1" dirty="0"/>
              </a:p>
            </p:txBody>
          </p:sp>
          <p:sp>
            <p:nvSpPr>
              <p:cNvPr id="256" name="左大括号 255">
                <a:extLst>
                  <a:ext uri="{FF2B5EF4-FFF2-40B4-BE49-F238E27FC236}">
                    <a16:creationId xmlns:a16="http://schemas.microsoft.com/office/drawing/2014/main" id="{32ABBB4F-10C2-1B58-7F91-B2F8A4BF61CB}"/>
                  </a:ext>
                </a:extLst>
              </p:cNvPr>
              <p:cNvSpPr/>
              <p:nvPr/>
            </p:nvSpPr>
            <p:spPr>
              <a:xfrm rot="16200000">
                <a:off x="22268840" y="16262669"/>
                <a:ext cx="1024591" cy="6105399"/>
              </a:xfrm>
              <a:prstGeom prst="leftBrace">
                <a:avLst>
                  <a:gd name="adj1" fmla="val 52956"/>
                  <a:gd name="adj2" fmla="val 50000"/>
                </a:avLst>
              </a:prstGeom>
              <a:ln w="762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19" name="组合 318">
                <a:extLst>
                  <a:ext uri="{FF2B5EF4-FFF2-40B4-BE49-F238E27FC236}">
                    <a16:creationId xmlns:a16="http://schemas.microsoft.com/office/drawing/2014/main" id="{B08AF4A3-18A3-C796-A832-5FB800046973}"/>
                  </a:ext>
                </a:extLst>
              </p:cNvPr>
              <p:cNvGrpSpPr/>
              <p:nvPr/>
            </p:nvGrpSpPr>
            <p:grpSpPr>
              <a:xfrm>
                <a:off x="15906295" y="16011899"/>
                <a:ext cx="2005714" cy="930813"/>
                <a:chOff x="15906295" y="16011902"/>
                <a:chExt cx="2005714" cy="930813"/>
              </a:xfrm>
            </p:grpSpPr>
            <p:pic>
              <p:nvPicPr>
                <p:cNvPr id="258" name="图片 257">
                  <a:extLst>
                    <a:ext uri="{FF2B5EF4-FFF2-40B4-BE49-F238E27FC236}">
                      <a16:creationId xmlns:a16="http://schemas.microsoft.com/office/drawing/2014/main" id="{39A8538C-BA39-733A-8795-8381C582AF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A1D0DB15-F6AC-98AF-12A1-657EAFE713A1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GSK3</a:t>
                  </a:r>
                  <a:endParaRPr lang="zh-CN" altLang="en-US" sz="3200" b="1" dirty="0"/>
                </a:p>
              </p:txBody>
            </p:sp>
          </p:grp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03FA9431-7695-DA78-0897-D05D9E764E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6610" y="12599990"/>
                <a:ext cx="2086454" cy="3268928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接连接符 262">
                <a:extLst>
                  <a:ext uri="{FF2B5EF4-FFF2-40B4-BE49-F238E27FC236}">
                    <a16:creationId xmlns:a16="http://schemas.microsoft.com/office/drawing/2014/main" id="{CE40EB22-3660-1A2D-FB27-09BD01E1BF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31569" y="15709478"/>
                <a:ext cx="487896" cy="262462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8" name="图片 267">
                <a:extLst>
                  <a:ext uri="{FF2B5EF4-FFF2-40B4-BE49-F238E27FC236}">
                    <a16:creationId xmlns:a16="http://schemas.microsoft.com/office/drawing/2014/main" id="{957C3476-287C-FF7E-1AE6-B353E56E3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178727" y="18265749"/>
                <a:ext cx="1746387" cy="1199327"/>
              </a:xfrm>
              <a:prstGeom prst="rect">
                <a:avLst/>
              </a:prstGeom>
            </p:spPr>
          </p:pic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0537375-FDB2-1A32-4F1C-9743CA90C950}"/>
                  </a:ext>
                </a:extLst>
              </p:cNvPr>
              <p:cNvSpPr txBox="1"/>
              <p:nvPr/>
            </p:nvSpPr>
            <p:spPr>
              <a:xfrm>
                <a:off x="17012419" y="18607385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GYS</a:t>
                </a:r>
                <a:endParaRPr lang="zh-CN" altLang="en-US" sz="3200" b="1" dirty="0"/>
              </a:p>
            </p:txBody>
          </p:sp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428FA0A8-7427-F8E8-E7B0-06F709934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1358" y="16848750"/>
                <a:ext cx="858488" cy="1438503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直接连接符 271">
                <a:extLst>
                  <a:ext uri="{FF2B5EF4-FFF2-40B4-BE49-F238E27FC236}">
                    <a16:creationId xmlns:a16="http://schemas.microsoft.com/office/drawing/2014/main" id="{6B4CC9A0-088A-026E-1E5C-9273BEBCB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452479" y="18190490"/>
                <a:ext cx="609945" cy="315098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29AD1154-07CF-6252-513A-2EE69A0E8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7380" y="19244280"/>
                <a:ext cx="121955" cy="2126655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D38DD788-092F-0D32-193E-1F8E7633D11F}"/>
                  </a:ext>
                </a:extLst>
              </p:cNvPr>
              <p:cNvSpPr txBox="1"/>
              <p:nvPr/>
            </p:nvSpPr>
            <p:spPr>
              <a:xfrm>
                <a:off x="16841358" y="21292982"/>
                <a:ext cx="36427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Metabolism</a:t>
                </a:r>
                <a:endParaRPr lang="zh-CN" altLang="en-US" sz="3200" b="1" dirty="0"/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8D0138C9-3BEE-C138-380E-5DBEA3D89476}"/>
                  </a:ext>
                </a:extLst>
              </p:cNvPr>
              <p:cNvSpPr txBox="1"/>
              <p:nvPr/>
            </p:nvSpPr>
            <p:spPr>
              <a:xfrm>
                <a:off x="16444658" y="19934749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Myc</a:t>
                </a:r>
                <a:endParaRPr lang="zh-CN" altLang="en-US" sz="3200" b="1" dirty="0"/>
              </a:p>
            </p:txBody>
          </p: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C78719D1-14A7-AA4D-1362-C4B832B52ED3}"/>
                  </a:ext>
                </a:extLst>
              </p:cNvPr>
              <p:cNvCxnSpPr>
                <a:cxnSpLocks/>
                <a:stCxn id="259" idx="2"/>
              </p:cNvCxnSpPr>
              <p:nvPr/>
            </p:nvCxnSpPr>
            <p:spPr>
              <a:xfrm>
                <a:off x="16862643" y="16850378"/>
                <a:ext cx="249868" cy="2835276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接连接符 283">
                <a:extLst>
                  <a:ext uri="{FF2B5EF4-FFF2-40B4-BE49-F238E27FC236}">
                    <a16:creationId xmlns:a16="http://schemas.microsoft.com/office/drawing/2014/main" id="{1BF9BF3A-5575-0222-40A5-8C864DA488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709376" y="19583071"/>
                <a:ext cx="755599" cy="17784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89" name="图片 288">
                <a:extLst>
                  <a:ext uri="{FF2B5EF4-FFF2-40B4-BE49-F238E27FC236}">
                    <a16:creationId xmlns:a16="http://schemas.microsoft.com/office/drawing/2014/main" id="{39C57216-9DD5-7731-A23A-793EC7819A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544665" y="19069682"/>
                <a:ext cx="1746387" cy="1199327"/>
              </a:xfrm>
              <a:prstGeom prst="rect">
                <a:avLst/>
              </a:prstGeom>
            </p:spPr>
          </p:pic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37F2CB29-21E0-0FAC-63F6-D031B9117E43}"/>
                  </a:ext>
                </a:extLst>
              </p:cNvPr>
              <p:cNvSpPr txBox="1"/>
              <p:nvPr/>
            </p:nvSpPr>
            <p:spPr>
              <a:xfrm>
                <a:off x="14452576" y="19305471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CCND1</a:t>
                </a:r>
                <a:endParaRPr lang="zh-CN" altLang="en-US" sz="3200" b="1" dirty="0"/>
              </a:p>
            </p:txBody>
          </p:sp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69C1E34A-75BA-DF4C-A1B9-B4355759AA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44981" y="16880086"/>
                <a:ext cx="1272788" cy="2312075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直接连接符 293">
                <a:extLst>
                  <a:ext uri="{FF2B5EF4-FFF2-40B4-BE49-F238E27FC236}">
                    <a16:creationId xmlns:a16="http://schemas.microsoft.com/office/drawing/2014/main" id="{810B03FF-B864-BC6B-AC0C-43633B53F4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13663" y="19069679"/>
                <a:ext cx="556145" cy="181382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13DBC073-37B9-4A51-94F6-FFD8C3CBD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324621" y="20693356"/>
                <a:ext cx="0" cy="2965511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直接箭头连接符 306">
                <a:extLst>
                  <a:ext uri="{FF2B5EF4-FFF2-40B4-BE49-F238E27FC236}">
                    <a16:creationId xmlns:a16="http://schemas.microsoft.com/office/drawing/2014/main" id="{8B4F0B16-E8E6-4404-D6C7-C61013686D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44981" y="20076564"/>
                <a:ext cx="45741" cy="2260106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C4DF8615-A8C0-9A65-13E8-10036D125E70}"/>
                  </a:ext>
                </a:extLst>
              </p:cNvPr>
              <p:cNvSpPr txBox="1"/>
              <p:nvPr/>
            </p:nvSpPr>
            <p:spPr>
              <a:xfrm>
                <a:off x="14153763" y="22302855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cycle </a:t>
                </a:r>
              </a:p>
              <a:p>
                <a:pPr algn="ctr"/>
                <a:r>
                  <a:rPr lang="en-US" altLang="zh-CN" sz="3200" b="1" dirty="0"/>
                  <a:t>progression</a:t>
                </a:r>
                <a:endParaRPr lang="zh-CN" altLang="en-US" sz="3200" b="1" dirty="0"/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277EAA5A-8FBD-CE77-94DD-320512835BA8}"/>
                  </a:ext>
                </a:extLst>
              </p:cNvPr>
              <p:cNvSpPr txBox="1"/>
              <p:nvPr/>
            </p:nvSpPr>
            <p:spPr>
              <a:xfrm>
                <a:off x="21540201" y="15164319"/>
                <a:ext cx="2560402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/>
                  <a:t>VEGF signaling pathway</a:t>
                </a:r>
                <a:endParaRPr lang="zh-CN" altLang="en-US" sz="2800" b="1" dirty="0"/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4BBBC6EA-CA09-C58A-9A5B-69513DA99936}"/>
                  </a:ext>
                </a:extLst>
              </p:cNvPr>
              <p:cNvSpPr txBox="1"/>
              <p:nvPr/>
            </p:nvSpPr>
            <p:spPr>
              <a:xfrm>
                <a:off x="22837026" y="16749190"/>
                <a:ext cx="2560402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800" b="1" dirty="0"/>
                  <a:t>MAPK signaling pathway</a:t>
                </a:r>
                <a:endParaRPr lang="zh-CN" altLang="en-US" sz="2800" b="1" dirty="0"/>
              </a:p>
            </p:txBody>
          </p:sp>
          <p:grpSp>
            <p:nvGrpSpPr>
              <p:cNvPr id="320" name="组合 319">
                <a:extLst>
                  <a:ext uri="{FF2B5EF4-FFF2-40B4-BE49-F238E27FC236}">
                    <a16:creationId xmlns:a16="http://schemas.microsoft.com/office/drawing/2014/main" id="{DF3A5A4E-6B37-D7F5-B8D7-3477B61C18E4}"/>
                  </a:ext>
                </a:extLst>
              </p:cNvPr>
              <p:cNvGrpSpPr/>
              <p:nvPr/>
            </p:nvGrpSpPr>
            <p:grpSpPr>
              <a:xfrm>
                <a:off x="13607883" y="15119281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321" name="图片 320">
                  <a:extLst>
                    <a:ext uri="{FF2B5EF4-FFF2-40B4-BE49-F238E27FC236}">
                      <a16:creationId xmlns:a16="http://schemas.microsoft.com/office/drawing/2014/main" id="{2A0CFD24-3210-DF1A-C303-874BBB4375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322" name="文本框 321">
                  <a:extLst>
                    <a:ext uri="{FF2B5EF4-FFF2-40B4-BE49-F238E27FC236}">
                      <a16:creationId xmlns:a16="http://schemas.microsoft.com/office/drawing/2014/main" id="{8C044D89-DCAD-4CE6-0DE0-3A42CAAFA32D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p21</a:t>
                  </a:r>
                  <a:endParaRPr lang="zh-CN" altLang="en-US" sz="3200" b="1" dirty="0"/>
                </a:p>
              </p:txBody>
            </p:sp>
          </p:grpSp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218B9FFD-0110-7F98-41F4-B32B05FA7D5F}"/>
                  </a:ext>
                </a:extLst>
              </p:cNvPr>
              <p:cNvGrpSpPr/>
              <p:nvPr/>
            </p:nvGrpSpPr>
            <p:grpSpPr>
              <a:xfrm>
                <a:off x="12320185" y="16022376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324" name="图片 323">
                  <a:extLst>
                    <a:ext uri="{FF2B5EF4-FFF2-40B4-BE49-F238E27FC236}">
                      <a16:creationId xmlns:a16="http://schemas.microsoft.com/office/drawing/2014/main" id="{C90FD727-8806-C7B7-30F6-3F13B95DD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531E97A7-DD29-265C-D550-49C5EC817B4C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p27</a:t>
                  </a:r>
                  <a:endParaRPr lang="zh-CN" altLang="en-US" sz="3200" b="1" dirty="0"/>
                </a:p>
              </p:txBody>
            </p:sp>
          </p:grp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9B2E8128-8FBD-D7F6-F673-71A437CA2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9747" y="12598228"/>
                <a:ext cx="618228" cy="2521059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50250A70-F8BE-EBA4-A4B0-8848B00759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30021" y="15087188"/>
                <a:ext cx="790785" cy="9858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01257C1D-095A-FF12-C938-6BEAFD3EC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54748" y="12694029"/>
                <a:ext cx="326938" cy="3372151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C1A53DA9-F2CE-C230-1D82-A967E4352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3518" y="16023434"/>
                <a:ext cx="830635" cy="107137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72F50AAF-83B6-14A7-5C95-086282247B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22206" y="17807692"/>
                <a:ext cx="2039611" cy="1691950"/>
              </a:xfrm>
              <a:prstGeom prst="rect">
                <a:avLst/>
              </a:prstGeom>
            </p:spPr>
          </p:pic>
          <p:cxnSp>
            <p:nvCxnSpPr>
              <p:cNvPr id="344" name="直接连接符 343">
                <a:extLst>
                  <a:ext uri="{FF2B5EF4-FFF2-40B4-BE49-F238E27FC236}">
                    <a16:creationId xmlns:a16="http://schemas.microsoft.com/office/drawing/2014/main" id="{F8FDF4C3-95AE-64CA-58A4-B7EC6FBBA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339636" y="15900148"/>
                <a:ext cx="718319" cy="2129700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连接符 346">
                <a:extLst>
                  <a:ext uri="{FF2B5EF4-FFF2-40B4-BE49-F238E27FC236}">
                    <a16:creationId xmlns:a16="http://schemas.microsoft.com/office/drawing/2014/main" id="{7C297417-17CD-2035-131E-2B6C56E1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1269" y="17904128"/>
                <a:ext cx="746668" cy="231891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D98EBDA0-15F6-FE53-0F17-03706ECE7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7864" y="17017809"/>
                <a:ext cx="63076" cy="776717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324F942E-4742-A347-136B-D6D2D18F96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954564" y="17751819"/>
                <a:ext cx="790785" cy="9858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9B3F43FC-8A65-035A-D892-0AE9708DF2BC}"/>
                  </a:ext>
                </a:extLst>
              </p:cNvPr>
              <p:cNvSpPr txBox="1"/>
              <p:nvPr/>
            </p:nvSpPr>
            <p:spPr>
              <a:xfrm>
                <a:off x="12603160" y="18840623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Cyckin</a:t>
                </a:r>
                <a:endParaRPr lang="zh-CN" altLang="en-US" sz="3200" b="1" dirty="0"/>
              </a:p>
            </p:txBody>
          </p:sp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480397BA-D9A5-A3BF-0287-F07B9DF07259}"/>
                  </a:ext>
                </a:extLst>
              </p:cNvPr>
              <p:cNvSpPr txBox="1"/>
              <p:nvPr/>
            </p:nvSpPr>
            <p:spPr>
              <a:xfrm>
                <a:off x="12656913" y="17985727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CDK</a:t>
                </a:r>
                <a:endParaRPr lang="zh-CN" altLang="en-US" sz="3200" b="1" dirty="0"/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27520438-D771-3763-E7BD-6232BFA260EB}"/>
                  </a:ext>
                </a:extLst>
              </p:cNvPr>
              <p:cNvSpPr txBox="1"/>
              <p:nvPr/>
            </p:nvSpPr>
            <p:spPr>
              <a:xfrm>
                <a:off x="12495942" y="21038202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cycle </a:t>
                </a:r>
              </a:p>
              <a:p>
                <a:pPr algn="ctr"/>
                <a:r>
                  <a:rPr lang="en-US" altLang="zh-CN" sz="3200" b="1" dirty="0"/>
                  <a:t>progression</a:t>
                </a:r>
                <a:endParaRPr lang="zh-CN" altLang="en-US" sz="3200" b="1" dirty="0"/>
              </a:p>
            </p:txBody>
          </p:sp>
          <p:cxnSp>
            <p:nvCxnSpPr>
              <p:cNvPr id="357" name="直接箭头连接符 356">
                <a:extLst>
                  <a:ext uri="{FF2B5EF4-FFF2-40B4-BE49-F238E27FC236}">
                    <a16:creationId xmlns:a16="http://schemas.microsoft.com/office/drawing/2014/main" id="{4B071C91-866B-2617-2D7A-2A5B5CF2C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95789" y="19400105"/>
                <a:ext cx="111732" cy="1638098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0" name="组合 359">
                <a:extLst>
                  <a:ext uri="{FF2B5EF4-FFF2-40B4-BE49-F238E27FC236}">
                    <a16:creationId xmlns:a16="http://schemas.microsoft.com/office/drawing/2014/main" id="{64F633F1-7475-978D-1DC2-D85595CEFEA3}"/>
                  </a:ext>
                </a:extLst>
              </p:cNvPr>
              <p:cNvGrpSpPr/>
              <p:nvPr/>
            </p:nvGrpSpPr>
            <p:grpSpPr>
              <a:xfrm>
                <a:off x="10021655" y="15488719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361" name="图片 360">
                  <a:extLst>
                    <a:ext uri="{FF2B5EF4-FFF2-40B4-BE49-F238E27FC236}">
                      <a16:creationId xmlns:a16="http://schemas.microsoft.com/office/drawing/2014/main" id="{2F742413-9290-16B7-1615-7479FE9D9C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362" name="文本框 361">
                  <a:extLst>
                    <a:ext uri="{FF2B5EF4-FFF2-40B4-BE49-F238E27FC236}">
                      <a16:creationId xmlns:a16="http://schemas.microsoft.com/office/drawing/2014/main" id="{EAD2F809-B6A9-6CA2-76D7-A667B3E7106D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FOXO</a:t>
                  </a:r>
                  <a:endParaRPr lang="zh-CN" altLang="en-US" sz="3200" b="1" dirty="0"/>
                </a:p>
              </p:txBody>
            </p:sp>
          </p:grp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8AD33461-155F-F9D2-40DA-0ED16C914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462538" y="12810977"/>
                <a:ext cx="2288761" cy="2800611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7AA8389F-BC10-9A90-C7C8-9B05EACB178B}"/>
                  </a:ext>
                </a:extLst>
              </p:cNvPr>
              <p:cNvSpPr/>
              <p:nvPr/>
            </p:nvSpPr>
            <p:spPr>
              <a:xfrm>
                <a:off x="11354938" y="17363967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D7D5133F-6E0A-BBD6-7500-20AAE7EE9312}"/>
                  </a:ext>
                </a:extLst>
              </p:cNvPr>
              <p:cNvSpPr txBox="1"/>
              <p:nvPr/>
            </p:nvSpPr>
            <p:spPr>
              <a:xfrm>
                <a:off x="11315955" y="16994280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CAC3A241-D1BC-2DE4-3C8D-F00443E6F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1164" y="16398828"/>
                <a:ext cx="64899" cy="910677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>
                <a:extLst>
                  <a:ext uri="{FF2B5EF4-FFF2-40B4-BE49-F238E27FC236}">
                    <a16:creationId xmlns:a16="http://schemas.microsoft.com/office/drawing/2014/main" id="{6B5F3010-19D0-42F3-36EC-153D018245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196811" y="17219522"/>
                <a:ext cx="681361" cy="186645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连接符: 曲线 378">
                <a:extLst>
                  <a:ext uri="{FF2B5EF4-FFF2-40B4-BE49-F238E27FC236}">
                    <a16:creationId xmlns:a16="http://schemas.microsoft.com/office/drawing/2014/main" id="{2276A657-19BA-F3B6-9285-6288649CB9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58114" y="17985725"/>
                <a:ext cx="2840302" cy="1904518"/>
              </a:xfrm>
              <a:prstGeom prst="curvedConnector3">
                <a:avLst>
                  <a:gd name="adj1" fmla="val 12057"/>
                </a:avLst>
              </a:prstGeom>
              <a:ln w="107950">
                <a:solidFill>
                  <a:srgbClr val="0099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椭圆 384">
                <a:extLst>
                  <a:ext uri="{FF2B5EF4-FFF2-40B4-BE49-F238E27FC236}">
                    <a16:creationId xmlns:a16="http://schemas.microsoft.com/office/drawing/2014/main" id="{C3A595AD-A784-BC9B-FF45-52EC24F27DF7}"/>
                  </a:ext>
                </a:extLst>
              </p:cNvPr>
              <p:cNvSpPr/>
              <p:nvPr/>
            </p:nvSpPr>
            <p:spPr>
              <a:xfrm>
                <a:off x="11149668" y="18627193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6" name="直接箭头连接符 385">
                <a:extLst>
                  <a:ext uri="{FF2B5EF4-FFF2-40B4-BE49-F238E27FC236}">
                    <a16:creationId xmlns:a16="http://schemas.microsoft.com/office/drawing/2014/main" id="{B0EDD22C-EE72-7435-4D07-CD4F59B0206B}"/>
                  </a:ext>
                </a:extLst>
              </p:cNvPr>
              <p:cNvCxnSpPr>
                <a:cxnSpLocks/>
                <a:endCxn id="385" idx="1"/>
              </p:cNvCxnSpPr>
              <p:nvPr/>
            </p:nvCxnSpPr>
            <p:spPr>
              <a:xfrm>
                <a:off x="10975867" y="16398825"/>
                <a:ext cx="246609" cy="2311104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C70D0D8D-4298-D60E-A37E-B50F4719E593}"/>
                  </a:ext>
                </a:extLst>
              </p:cNvPr>
              <p:cNvSpPr txBox="1"/>
              <p:nvPr/>
            </p:nvSpPr>
            <p:spPr>
              <a:xfrm>
                <a:off x="9903938" y="19006147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494330DB-FC68-0354-B67F-5D3193C18B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21655" y="16458047"/>
                <a:ext cx="953142" cy="2149338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A15D619F-0D0F-D019-0CF9-D5B4E6E828DC}"/>
                  </a:ext>
                </a:extLst>
              </p:cNvPr>
              <p:cNvSpPr/>
              <p:nvPr/>
            </p:nvSpPr>
            <p:spPr>
              <a:xfrm>
                <a:off x="9728282" y="18572627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4" name="直接箭头连接符 393">
                <a:extLst>
                  <a:ext uri="{FF2B5EF4-FFF2-40B4-BE49-F238E27FC236}">
                    <a16:creationId xmlns:a16="http://schemas.microsoft.com/office/drawing/2014/main" id="{61861363-E103-CB22-7894-85887E30D8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17525" y="16458044"/>
                <a:ext cx="2219692" cy="2123683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C23D15E2-97ED-A67E-42CE-C4025B33DD9A}"/>
                  </a:ext>
                </a:extLst>
              </p:cNvPr>
              <p:cNvSpPr/>
              <p:nvPr/>
            </p:nvSpPr>
            <p:spPr>
              <a:xfrm>
                <a:off x="8450279" y="18578980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文本框 398">
                <a:extLst>
                  <a:ext uri="{FF2B5EF4-FFF2-40B4-BE49-F238E27FC236}">
                    <a16:creationId xmlns:a16="http://schemas.microsoft.com/office/drawing/2014/main" id="{DBF8177E-96CF-64E9-F120-3928C8690ED5}"/>
                  </a:ext>
                </a:extLst>
              </p:cNvPr>
              <p:cNvSpPr txBox="1"/>
              <p:nvPr/>
            </p:nvSpPr>
            <p:spPr>
              <a:xfrm>
                <a:off x="7241659" y="19059247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3396BE1F-8906-256F-83FC-F6171B5FCAB8}"/>
                  </a:ext>
                </a:extLst>
              </p:cNvPr>
              <p:cNvSpPr txBox="1"/>
              <p:nvPr/>
            </p:nvSpPr>
            <p:spPr>
              <a:xfrm>
                <a:off x="11305229" y="20227471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PEPCK</a:t>
                </a:r>
                <a:endParaRPr lang="zh-CN" altLang="en-US" sz="3200" b="1" dirty="0"/>
              </a:p>
            </p:txBody>
          </p:sp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A0FA82B6-8B0A-B2C1-8528-573BB8A0DF77}"/>
                  </a:ext>
                </a:extLst>
              </p:cNvPr>
              <p:cNvSpPr txBox="1"/>
              <p:nvPr/>
            </p:nvSpPr>
            <p:spPr>
              <a:xfrm>
                <a:off x="11232171" y="21032344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G6Pace</a:t>
                </a:r>
                <a:endParaRPr lang="zh-CN" altLang="en-US" sz="3200" b="1" dirty="0"/>
              </a:p>
            </p:txBody>
          </p:sp>
          <p:cxnSp>
            <p:nvCxnSpPr>
              <p:cNvPr id="403" name="直接箭头连接符 402">
                <a:extLst>
                  <a:ext uri="{FF2B5EF4-FFF2-40B4-BE49-F238E27FC236}">
                    <a16:creationId xmlns:a16="http://schemas.microsoft.com/office/drawing/2014/main" id="{6DFE792C-02CB-CBB2-A223-28F6DC8E6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57212" y="19266338"/>
                <a:ext cx="200902" cy="912451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箭头连接符 405">
                <a:extLst>
                  <a:ext uri="{FF2B5EF4-FFF2-40B4-BE49-F238E27FC236}">
                    <a16:creationId xmlns:a16="http://schemas.microsoft.com/office/drawing/2014/main" id="{D940FC61-A78C-8140-C4E0-24AF0E1ED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9295" y="21837216"/>
                <a:ext cx="348111" cy="1081128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0" name="文本框 409">
                <a:extLst>
                  <a:ext uri="{FF2B5EF4-FFF2-40B4-BE49-F238E27FC236}">
                    <a16:creationId xmlns:a16="http://schemas.microsoft.com/office/drawing/2014/main" id="{7CFDA0C8-47DE-B85A-33CC-27B5C1CCA8F2}"/>
                  </a:ext>
                </a:extLst>
              </p:cNvPr>
              <p:cNvSpPr txBox="1"/>
              <p:nvPr/>
            </p:nvSpPr>
            <p:spPr>
              <a:xfrm>
                <a:off x="10395214" y="22850678"/>
                <a:ext cx="53453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Metabolism</a:t>
                </a:r>
                <a:endParaRPr lang="zh-CN" altLang="en-US" sz="3200" b="1" dirty="0"/>
              </a:p>
            </p:txBody>
          </p:sp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DCFB0D53-8872-4BE0-7547-A1AEAA505359}"/>
                  </a:ext>
                </a:extLst>
              </p:cNvPr>
              <p:cNvSpPr txBox="1"/>
              <p:nvPr/>
            </p:nvSpPr>
            <p:spPr>
              <a:xfrm rot="10800000" flipV="1">
                <a:off x="9009209" y="19004941"/>
                <a:ext cx="108285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D46A466E-DB6B-D232-FAE3-A494C81DD3C3}"/>
                  </a:ext>
                </a:extLst>
              </p:cNvPr>
              <p:cNvSpPr txBox="1"/>
              <p:nvPr/>
            </p:nvSpPr>
            <p:spPr>
              <a:xfrm>
                <a:off x="282799" y="86082"/>
                <a:ext cx="10065251" cy="11079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600" b="1" dirty="0"/>
                  <a:t>PI3K-Akt signaling pathway </a:t>
                </a:r>
                <a:endParaRPr lang="zh-CN" altLang="en-US" sz="6600" b="1" dirty="0"/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9E4C12B8-6F53-B45E-5A00-7E1C2A9CB550}"/>
                  </a:ext>
                </a:extLst>
              </p:cNvPr>
              <p:cNvSpPr txBox="1"/>
              <p:nvPr/>
            </p:nvSpPr>
            <p:spPr>
              <a:xfrm>
                <a:off x="11807565" y="23484135"/>
                <a:ext cx="3337822" cy="1358503"/>
              </a:xfrm>
              <a:prstGeom prst="roundRect">
                <a:avLst>
                  <a:gd name="adj" fmla="val 35848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Glycolysis /</a:t>
                </a:r>
              </a:p>
              <a:p>
                <a:pPr algn="ctr"/>
                <a:r>
                  <a:rPr lang="en-US" altLang="zh-CN" sz="3200" b="1" dirty="0"/>
                  <a:t>Gluconeogenesis</a:t>
                </a:r>
                <a:endParaRPr lang="zh-CN" altLang="en-US" sz="3200" b="1" dirty="0"/>
              </a:p>
            </p:txBody>
          </p:sp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98014BEC-2204-C003-A434-C903024E1656}"/>
                  </a:ext>
                </a:extLst>
              </p:cNvPr>
              <p:cNvSpPr txBox="1"/>
              <p:nvPr/>
            </p:nvSpPr>
            <p:spPr>
              <a:xfrm>
                <a:off x="9370417" y="20645719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p27Kipl</a:t>
                </a:r>
                <a:endParaRPr lang="zh-CN" altLang="en-US" sz="3200" b="1" dirty="0"/>
              </a:p>
            </p:txBody>
          </p: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27430A9C-9826-4BCB-17F1-FBB85C5E5EDF}"/>
                  </a:ext>
                </a:extLst>
              </p:cNvPr>
              <p:cNvSpPr txBox="1"/>
              <p:nvPr/>
            </p:nvSpPr>
            <p:spPr>
              <a:xfrm>
                <a:off x="9396619" y="21567486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RBL2</a:t>
                </a:r>
                <a:endParaRPr lang="zh-CN" altLang="en-US" sz="3200" b="1" dirty="0"/>
              </a:p>
            </p:txBody>
          </p:sp>
          <p:cxnSp>
            <p:nvCxnSpPr>
              <p:cNvPr id="424" name="直接箭头连接符 423">
                <a:extLst>
                  <a:ext uri="{FF2B5EF4-FFF2-40B4-BE49-F238E27FC236}">
                    <a16:creationId xmlns:a16="http://schemas.microsoft.com/office/drawing/2014/main" id="{F1E7D105-B7EA-15D6-223E-BF29957990CB}"/>
                  </a:ext>
                </a:extLst>
              </p:cNvPr>
              <p:cNvCxnSpPr>
                <a:cxnSpLocks/>
                <a:endCxn id="422" idx="0"/>
              </p:cNvCxnSpPr>
              <p:nvPr/>
            </p:nvCxnSpPr>
            <p:spPr>
              <a:xfrm>
                <a:off x="10186427" y="19106617"/>
                <a:ext cx="139662" cy="1539102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33" name="图片 432">
                <a:extLst>
                  <a:ext uri="{FF2B5EF4-FFF2-40B4-BE49-F238E27FC236}">
                    <a16:creationId xmlns:a16="http://schemas.microsoft.com/office/drawing/2014/main" id="{026830D6-4A3C-15D9-754C-DD9C45482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12624" y="20766598"/>
                <a:ext cx="2042181" cy="1620427"/>
              </a:xfrm>
              <a:prstGeom prst="rect">
                <a:avLst/>
              </a:prstGeom>
            </p:spPr>
          </p:pic>
          <p:cxnSp>
            <p:nvCxnSpPr>
              <p:cNvPr id="434" name="直接箭头连接符 433">
                <a:extLst>
                  <a:ext uri="{FF2B5EF4-FFF2-40B4-BE49-F238E27FC236}">
                    <a16:creationId xmlns:a16="http://schemas.microsoft.com/office/drawing/2014/main" id="{699EF72A-EF61-5FF8-B0E4-98537872B3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26824" y="19133010"/>
                <a:ext cx="288078" cy="1569653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DD8D7D20-163E-BE1D-69CA-449BD4E52F6D}"/>
                  </a:ext>
                </a:extLst>
              </p:cNvPr>
              <p:cNvSpPr txBox="1"/>
              <p:nvPr/>
            </p:nvSpPr>
            <p:spPr>
              <a:xfrm>
                <a:off x="7100435" y="20901268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FasL</a:t>
                </a:r>
                <a:endParaRPr lang="zh-CN" altLang="en-US" sz="3200" b="1" dirty="0"/>
              </a:p>
            </p:txBody>
          </p:sp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4D9429E5-7B93-CEF4-F81C-03EBBF3DA40F}"/>
                  </a:ext>
                </a:extLst>
              </p:cNvPr>
              <p:cNvSpPr txBox="1"/>
              <p:nvPr/>
            </p:nvSpPr>
            <p:spPr>
              <a:xfrm>
                <a:off x="7122923" y="21710731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Bim</a:t>
                </a:r>
                <a:endParaRPr lang="zh-CN" altLang="en-US" sz="3200" b="1" dirty="0"/>
              </a:p>
            </p:txBody>
          </p: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6A2D7A20-8F1F-F5B9-45E7-728AE7116E25}"/>
                  </a:ext>
                </a:extLst>
              </p:cNvPr>
              <p:cNvSpPr txBox="1"/>
              <p:nvPr/>
            </p:nvSpPr>
            <p:spPr>
              <a:xfrm>
                <a:off x="8848965" y="23319368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cycle </a:t>
                </a:r>
              </a:p>
              <a:p>
                <a:pPr algn="ctr"/>
                <a:r>
                  <a:rPr lang="en-US" altLang="zh-CN" sz="3200" b="1" dirty="0"/>
                  <a:t>progression</a:t>
                </a:r>
                <a:endParaRPr lang="zh-CN" altLang="en-US" sz="3200" b="1" dirty="0"/>
              </a:p>
            </p:txBody>
          </p: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E554B8B2-C38F-12D2-53B6-7026C25067A3}"/>
                  </a:ext>
                </a:extLst>
              </p:cNvPr>
              <p:cNvSpPr txBox="1"/>
              <p:nvPr/>
            </p:nvSpPr>
            <p:spPr>
              <a:xfrm>
                <a:off x="6844820" y="23402932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cxnSp>
            <p:nvCxnSpPr>
              <p:cNvPr id="450" name="直接箭头连接符 449">
                <a:extLst>
                  <a:ext uri="{FF2B5EF4-FFF2-40B4-BE49-F238E27FC236}">
                    <a16:creationId xmlns:a16="http://schemas.microsoft.com/office/drawing/2014/main" id="{6167F7D0-BEB6-41E7-A5B7-568288FE9E7E}"/>
                  </a:ext>
                </a:extLst>
              </p:cNvPr>
              <p:cNvCxnSpPr>
                <a:cxnSpLocks/>
                <a:endCxn id="448" idx="0"/>
              </p:cNvCxnSpPr>
              <p:nvPr/>
            </p:nvCxnSpPr>
            <p:spPr>
              <a:xfrm flipH="1">
                <a:off x="10472586" y="22302855"/>
                <a:ext cx="9835" cy="1016513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接箭头连接符 451">
                <a:extLst>
                  <a:ext uri="{FF2B5EF4-FFF2-40B4-BE49-F238E27FC236}">
                    <a16:creationId xmlns:a16="http://schemas.microsoft.com/office/drawing/2014/main" id="{85C5A19A-83E3-B96B-23F7-826F8B9B5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62496" y="22336670"/>
                <a:ext cx="6009" cy="1198152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4" name="图片 453">
                <a:extLst>
                  <a:ext uri="{FF2B5EF4-FFF2-40B4-BE49-F238E27FC236}">
                    <a16:creationId xmlns:a16="http://schemas.microsoft.com/office/drawing/2014/main" id="{2332A987-5CD9-0114-41B2-1B9312D75F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66987" y="13677005"/>
                <a:ext cx="2478263" cy="983113"/>
              </a:xfrm>
              <a:prstGeom prst="rect">
                <a:avLst/>
              </a:prstGeom>
            </p:spPr>
          </p:pic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060DC0E7-553C-2B9A-E1BB-E14EDA3F87CD}"/>
                  </a:ext>
                </a:extLst>
              </p:cNvPr>
              <p:cNvSpPr txBox="1"/>
              <p:nvPr/>
            </p:nvSpPr>
            <p:spPr>
              <a:xfrm>
                <a:off x="9914511" y="13870687"/>
                <a:ext cx="1911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14-3-3</a:t>
                </a:r>
                <a:endParaRPr lang="zh-CN" altLang="en-US" sz="3200" b="1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AC07735B-A86F-2B68-A110-18F18B49DD01}"/>
                  </a:ext>
                </a:extLst>
              </p:cNvPr>
              <p:cNvSpPr/>
              <p:nvPr/>
            </p:nvSpPr>
            <p:spPr>
              <a:xfrm>
                <a:off x="2826210" y="9124406"/>
                <a:ext cx="524065" cy="496095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57" name="组合 456">
                <a:extLst>
                  <a:ext uri="{FF2B5EF4-FFF2-40B4-BE49-F238E27FC236}">
                    <a16:creationId xmlns:a16="http://schemas.microsoft.com/office/drawing/2014/main" id="{4E829FAD-0316-58BD-AF5C-33CFF3997EB7}"/>
                  </a:ext>
                </a:extLst>
              </p:cNvPr>
              <p:cNvGrpSpPr/>
              <p:nvPr/>
            </p:nvGrpSpPr>
            <p:grpSpPr>
              <a:xfrm>
                <a:off x="7333716" y="15769939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458" name="图片 457">
                  <a:extLst>
                    <a:ext uri="{FF2B5EF4-FFF2-40B4-BE49-F238E27FC236}">
                      <a16:creationId xmlns:a16="http://schemas.microsoft.com/office/drawing/2014/main" id="{A74DD1F6-7516-243A-907D-2479448E3C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459" name="文本框 458">
                  <a:extLst>
                    <a:ext uri="{FF2B5EF4-FFF2-40B4-BE49-F238E27FC236}">
                      <a16:creationId xmlns:a16="http://schemas.microsoft.com/office/drawing/2014/main" id="{09C3F16B-23C1-B069-4D42-13C689649C71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BAD</a:t>
                  </a:r>
                  <a:endParaRPr lang="zh-CN" altLang="en-US" sz="3200" b="1" dirty="0"/>
                </a:p>
              </p:txBody>
            </p:sp>
          </p:grpSp>
          <p:cxnSp>
            <p:nvCxnSpPr>
              <p:cNvPr id="460" name="直接连接符 459">
                <a:extLst>
                  <a:ext uri="{FF2B5EF4-FFF2-40B4-BE49-F238E27FC236}">
                    <a16:creationId xmlns:a16="http://schemas.microsoft.com/office/drawing/2014/main" id="{9A9E5CCA-500F-EEAE-319E-ACFC6BFD4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36741" y="15513788"/>
                <a:ext cx="453848" cy="223708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直接连接符 464">
                <a:extLst>
                  <a:ext uri="{FF2B5EF4-FFF2-40B4-BE49-F238E27FC236}">
                    <a16:creationId xmlns:a16="http://schemas.microsoft.com/office/drawing/2014/main" id="{9A755114-687A-8A4E-0511-649091667D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6767" y="14500918"/>
                <a:ext cx="0" cy="945634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直接连接符 466">
                <a:extLst>
                  <a:ext uri="{FF2B5EF4-FFF2-40B4-BE49-F238E27FC236}">
                    <a16:creationId xmlns:a16="http://schemas.microsoft.com/office/drawing/2014/main" id="{C54ABF02-BE3B-CE3F-DAD6-AFCB58CCDAF7}"/>
                  </a:ext>
                </a:extLst>
              </p:cNvPr>
              <p:cNvCxnSpPr>
                <a:cxnSpLocks/>
                <a:endCxn id="361" idx="0"/>
              </p:cNvCxnSpPr>
              <p:nvPr/>
            </p:nvCxnSpPr>
            <p:spPr>
              <a:xfrm flipV="1">
                <a:off x="10484176" y="15488719"/>
                <a:ext cx="620741" cy="59406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直接连接符 469">
                <a:extLst>
                  <a:ext uri="{FF2B5EF4-FFF2-40B4-BE49-F238E27FC236}">
                    <a16:creationId xmlns:a16="http://schemas.microsoft.com/office/drawing/2014/main" id="{9CD40DA0-72F1-F985-7E66-9EAEA9F88F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14710" y="14528442"/>
                <a:ext cx="1762057" cy="1407319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直接连接符 473">
                <a:extLst>
                  <a:ext uri="{FF2B5EF4-FFF2-40B4-BE49-F238E27FC236}">
                    <a16:creationId xmlns:a16="http://schemas.microsoft.com/office/drawing/2014/main" id="{DE61C89C-5F68-A006-7E4F-384DD8F4B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4670" y="15827104"/>
                <a:ext cx="510390" cy="34043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直接连接符 476">
                <a:extLst>
                  <a:ext uri="{FF2B5EF4-FFF2-40B4-BE49-F238E27FC236}">
                    <a16:creationId xmlns:a16="http://schemas.microsoft.com/office/drawing/2014/main" id="{657B795E-D3CE-F04B-A580-7DEED212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2678" y="15814052"/>
                <a:ext cx="790785" cy="9858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9" name="图片 478">
                <a:extLst>
                  <a:ext uri="{FF2B5EF4-FFF2-40B4-BE49-F238E27FC236}">
                    <a16:creationId xmlns:a16="http://schemas.microsoft.com/office/drawing/2014/main" id="{B751A9C6-422A-55CC-1571-FA3C3AC325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93053" y="17363967"/>
                <a:ext cx="1483369" cy="1312211"/>
              </a:xfrm>
              <a:prstGeom prst="rect">
                <a:avLst/>
              </a:prstGeom>
            </p:spPr>
          </p:pic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A1611B30-15EC-ACC5-A2D3-0CF5FA62B460}"/>
                  </a:ext>
                </a:extLst>
              </p:cNvPr>
              <p:cNvSpPr txBox="1"/>
              <p:nvPr/>
            </p:nvSpPr>
            <p:spPr>
              <a:xfrm>
                <a:off x="6534663" y="17428577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Bcl-xL</a:t>
                </a:r>
                <a:endParaRPr lang="zh-CN" altLang="en-US" sz="3200" b="1" dirty="0"/>
              </a:p>
            </p:txBody>
          </p:sp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9804870F-02F1-590A-D07C-E808D9260BD8}"/>
                  </a:ext>
                </a:extLst>
              </p:cNvPr>
              <p:cNvSpPr txBox="1"/>
              <p:nvPr/>
            </p:nvSpPr>
            <p:spPr>
              <a:xfrm>
                <a:off x="6393251" y="18070560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Bcl-2</a:t>
                </a:r>
                <a:endParaRPr lang="zh-CN" altLang="en-US" sz="3200" b="1" dirty="0"/>
              </a:p>
            </p:txBody>
          </p:sp>
          <p:cxnSp>
            <p:nvCxnSpPr>
              <p:cNvPr id="482" name="直接连接符 481">
                <a:extLst>
                  <a:ext uri="{FF2B5EF4-FFF2-40B4-BE49-F238E27FC236}">
                    <a16:creationId xmlns:a16="http://schemas.microsoft.com/office/drawing/2014/main" id="{47B2E178-ABCB-1918-BAE2-A5457A58D4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95829" y="16608420"/>
                <a:ext cx="252016" cy="734357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直接连接符 483">
                <a:extLst>
                  <a:ext uri="{FF2B5EF4-FFF2-40B4-BE49-F238E27FC236}">
                    <a16:creationId xmlns:a16="http://schemas.microsoft.com/office/drawing/2014/main" id="{15B17705-C4C4-79A5-39D9-1DC4A44190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5683" y="17253402"/>
                <a:ext cx="580567" cy="175175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6" name="组合 485">
                <a:extLst>
                  <a:ext uri="{FF2B5EF4-FFF2-40B4-BE49-F238E27FC236}">
                    <a16:creationId xmlns:a16="http://schemas.microsoft.com/office/drawing/2014/main" id="{2BEE791B-384E-897A-495A-AB9D21CC4233}"/>
                  </a:ext>
                </a:extLst>
              </p:cNvPr>
              <p:cNvGrpSpPr/>
              <p:nvPr/>
            </p:nvGrpSpPr>
            <p:grpSpPr>
              <a:xfrm>
                <a:off x="5636715" y="19332148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487" name="图片 486">
                  <a:extLst>
                    <a:ext uri="{FF2B5EF4-FFF2-40B4-BE49-F238E27FC236}">
                      <a16:creationId xmlns:a16="http://schemas.microsoft.com/office/drawing/2014/main" id="{C8CD8255-1730-5055-FDEF-C9BF3D657D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488" name="文本框 487">
                  <a:extLst>
                    <a:ext uri="{FF2B5EF4-FFF2-40B4-BE49-F238E27FC236}">
                      <a16:creationId xmlns:a16="http://schemas.microsoft.com/office/drawing/2014/main" id="{16E7B25A-7B7B-0E01-23F4-B3AD9E1D5EDC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Casp9</a:t>
                  </a:r>
                  <a:endParaRPr lang="zh-CN" altLang="en-US" sz="3200" b="1" dirty="0"/>
                </a:p>
              </p:txBody>
            </p:sp>
          </p:grpSp>
          <p:sp>
            <p:nvSpPr>
              <p:cNvPr id="494" name="弧形 493">
                <a:extLst>
                  <a:ext uri="{FF2B5EF4-FFF2-40B4-BE49-F238E27FC236}">
                    <a16:creationId xmlns:a16="http://schemas.microsoft.com/office/drawing/2014/main" id="{88D15DDE-4D3E-026C-E55F-FADECD041EAC}"/>
                  </a:ext>
                </a:extLst>
              </p:cNvPr>
              <p:cNvSpPr/>
              <p:nvPr/>
            </p:nvSpPr>
            <p:spPr>
              <a:xfrm rot="20934921">
                <a:off x="6263986" y="12132964"/>
                <a:ext cx="16804759" cy="11026972"/>
              </a:xfrm>
              <a:prstGeom prst="arc">
                <a:avLst>
                  <a:gd name="adj1" fmla="val 10746596"/>
                  <a:gd name="adj2" fmla="val 13782630"/>
                </a:avLst>
              </a:prstGeom>
              <a:ln w="825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8" name="直接连接符 497">
                <a:extLst>
                  <a:ext uri="{FF2B5EF4-FFF2-40B4-BE49-F238E27FC236}">
                    <a16:creationId xmlns:a16="http://schemas.microsoft.com/office/drawing/2014/main" id="{5E40822A-5BB5-6EAE-9C74-DE38358CDD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08803" y="19366493"/>
                <a:ext cx="790785" cy="9858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5C0D825C-EE6E-6CC1-D602-5DC6443157E1}"/>
                  </a:ext>
                </a:extLst>
              </p:cNvPr>
              <p:cNvSpPr txBox="1"/>
              <p:nvPr/>
            </p:nvSpPr>
            <p:spPr>
              <a:xfrm>
                <a:off x="4611137" y="21493503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cxnSp>
            <p:nvCxnSpPr>
              <p:cNvPr id="502" name="连接符: 曲线 501">
                <a:extLst>
                  <a:ext uri="{FF2B5EF4-FFF2-40B4-BE49-F238E27FC236}">
                    <a16:creationId xmlns:a16="http://schemas.microsoft.com/office/drawing/2014/main" id="{1DBD2A69-6326-B220-BDB1-7FA9564A9F1D}"/>
                  </a:ext>
                </a:extLst>
              </p:cNvPr>
              <p:cNvCxnSpPr>
                <a:cxnSpLocks/>
                <a:stCxn id="479" idx="2"/>
              </p:cNvCxnSpPr>
              <p:nvPr/>
            </p:nvCxnSpPr>
            <p:spPr>
              <a:xfrm rot="5400000">
                <a:off x="5151447" y="20543689"/>
                <a:ext cx="4350802" cy="615780"/>
              </a:xfrm>
              <a:prstGeom prst="curvedConnector3">
                <a:avLst>
                  <a:gd name="adj1" fmla="val 50000"/>
                </a:avLst>
              </a:prstGeom>
              <a:ln w="82550">
                <a:solidFill>
                  <a:srgbClr val="009900"/>
                </a:solidFill>
                <a:prstDash val="sysDot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接箭头连接符 503">
                <a:extLst>
                  <a:ext uri="{FF2B5EF4-FFF2-40B4-BE49-F238E27FC236}">
                    <a16:creationId xmlns:a16="http://schemas.microsoft.com/office/drawing/2014/main" id="{6CA20B3D-772A-58E0-B2AD-103CA9E65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4835" y="20252256"/>
                <a:ext cx="30428" cy="1333113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0" name="组合 509">
                <a:extLst>
                  <a:ext uri="{FF2B5EF4-FFF2-40B4-BE49-F238E27FC236}">
                    <a16:creationId xmlns:a16="http://schemas.microsoft.com/office/drawing/2014/main" id="{C8381E66-4442-973F-7C75-E62F9165987B}"/>
                  </a:ext>
                </a:extLst>
              </p:cNvPr>
              <p:cNvGrpSpPr/>
              <p:nvPr/>
            </p:nvGrpSpPr>
            <p:grpSpPr>
              <a:xfrm>
                <a:off x="4547802" y="16251058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511" name="图片 510">
                  <a:extLst>
                    <a:ext uri="{FF2B5EF4-FFF2-40B4-BE49-F238E27FC236}">
                      <a16:creationId xmlns:a16="http://schemas.microsoft.com/office/drawing/2014/main" id="{C18A4BD1-6A55-9046-1C3A-9EEF7DFE16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512" name="文本框 511">
                  <a:extLst>
                    <a:ext uri="{FF2B5EF4-FFF2-40B4-BE49-F238E27FC236}">
                      <a16:creationId xmlns:a16="http://schemas.microsoft.com/office/drawing/2014/main" id="{95742B77-3177-AEF1-5ADB-372DA4AA505F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CREB</a:t>
                  </a:r>
                  <a:endParaRPr lang="zh-CN" altLang="en-US" sz="3200" b="1" dirty="0"/>
                </a:p>
              </p:txBody>
            </p:sp>
          </p:grpSp>
          <p:pic>
            <p:nvPicPr>
              <p:cNvPr id="514" name="图片 513">
                <a:extLst>
                  <a:ext uri="{FF2B5EF4-FFF2-40B4-BE49-F238E27FC236}">
                    <a16:creationId xmlns:a16="http://schemas.microsoft.com/office/drawing/2014/main" id="{1257C444-120B-555B-EB7D-40542BF1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1877" y="17142849"/>
                <a:ext cx="2029479" cy="1251829"/>
              </a:xfrm>
              <a:prstGeom prst="rect">
                <a:avLst/>
              </a:prstGeom>
            </p:spPr>
          </p:pic>
          <p:grpSp>
            <p:nvGrpSpPr>
              <p:cNvPr id="515" name="组合 514">
                <a:extLst>
                  <a:ext uri="{FF2B5EF4-FFF2-40B4-BE49-F238E27FC236}">
                    <a16:creationId xmlns:a16="http://schemas.microsoft.com/office/drawing/2014/main" id="{ACD769EE-5928-E934-900B-F0448B975840}"/>
                  </a:ext>
                </a:extLst>
              </p:cNvPr>
              <p:cNvGrpSpPr/>
              <p:nvPr/>
            </p:nvGrpSpPr>
            <p:grpSpPr>
              <a:xfrm>
                <a:off x="2250492" y="15556969"/>
                <a:ext cx="1911344" cy="930813"/>
                <a:chOff x="16005691" y="16011902"/>
                <a:chExt cx="1912695" cy="930813"/>
              </a:xfrm>
            </p:grpSpPr>
            <p:pic>
              <p:nvPicPr>
                <p:cNvPr id="516" name="图片 515">
                  <a:extLst>
                    <a:ext uri="{FF2B5EF4-FFF2-40B4-BE49-F238E27FC236}">
                      <a16:creationId xmlns:a16="http://schemas.microsoft.com/office/drawing/2014/main" id="{C024BBD9-A1B0-7AB9-E4C5-2549B0AC4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517" name="文本框 516">
                  <a:extLst>
                    <a:ext uri="{FF2B5EF4-FFF2-40B4-BE49-F238E27FC236}">
                      <a16:creationId xmlns:a16="http://schemas.microsoft.com/office/drawing/2014/main" id="{8C4454FF-2508-75AB-C393-F766F6B73A38}"/>
                    </a:ext>
                  </a:extLst>
                </p:cNvPr>
                <p:cNvSpPr txBox="1"/>
                <p:nvPr/>
              </p:nvSpPr>
              <p:spPr>
                <a:xfrm>
                  <a:off x="16005691" y="16234032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IKK</a:t>
                  </a:r>
                  <a:endParaRPr lang="zh-CN" altLang="en-US" sz="3200" b="1" dirty="0"/>
                </a:p>
              </p:txBody>
            </p:sp>
          </p:grpSp>
          <p:grpSp>
            <p:nvGrpSpPr>
              <p:cNvPr id="518" name="组合 517">
                <a:extLst>
                  <a:ext uri="{FF2B5EF4-FFF2-40B4-BE49-F238E27FC236}">
                    <a16:creationId xmlns:a16="http://schemas.microsoft.com/office/drawing/2014/main" id="{8E87B66F-3C5A-1FA2-B8DA-0747FB8F9659}"/>
                  </a:ext>
                </a:extLst>
              </p:cNvPr>
              <p:cNvGrpSpPr/>
              <p:nvPr/>
            </p:nvGrpSpPr>
            <p:grpSpPr>
              <a:xfrm>
                <a:off x="245231" y="16719902"/>
                <a:ext cx="2004297" cy="930813"/>
                <a:chOff x="15906295" y="16011902"/>
                <a:chExt cx="2005714" cy="930813"/>
              </a:xfrm>
            </p:grpSpPr>
            <p:pic>
              <p:nvPicPr>
                <p:cNvPr id="519" name="图片 518">
                  <a:extLst>
                    <a:ext uri="{FF2B5EF4-FFF2-40B4-BE49-F238E27FC236}">
                      <a16:creationId xmlns:a16="http://schemas.microsoft.com/office/drawing/2014/main" id="{7E542FC8-97FF-13D1-5A93-011601E2BE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068636" y="16011902"/>
                  <a:ext cx="1843373" cy="930813"/>
                </a:xfrm>
                <a:prstGeom prst="rect">
                  <a:avLst/>
                </a:prstGeom>
              </p:spPr>
            </p:pic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C484C709-AC6E-02A8-5601-DAA1F801CAB6}"/>
                    </a:ext>
                  </a:extLst>
                </p:cNvPr>
                <p:cNvSpPr txBox="1"/>
                <p:nvPr/>
              </p:nvSpPr>
              <p:spPr>
                <a:xfrm>
                  <a:off x="15906295" y="16265608"/>
                  <a:ext cx="1912695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200" b="1" dirty="0"/>
                    <a:t>MDM2</a:t>
                  </a:r>
                  <a:endParaRPr lang="zh-CN" altLang="en-US" sz="3200" b="1" dirty="0"/>
                </a:p>
              </p:txBody>
            </p:sp>
          </p:grpSp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EB9B6F13-3282-2F62-6F3B-95B2D1EBAAFB}"/>
                  </a:ext>
                </a:extLst>
              </p:cNvPr>
              <p:cNvSpPr txBox="1"/>
              <p:nvPr/>
            </p:nvSpPr>
            <p:spPr>
              <a:xfrm>
                <a:off x="3322547" y="17189680"/>
                <a:ext cx="13093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/>
                  <a:t>RXR</a:t>
                </a:r>
                <a:r>
                  <a:rPr lang="el-GR" altLang="zh-CN" sz="3200" b="1" dirty="0"/>
                  <a:t>α</a:t>
                </a:r>
                <a:endParaRPr lang="zh-CN" altLang="en-US" sz="3200" b="1" dirty="0"/>
              </a:p>
            </p:txBody>
          </p:sp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12599362-95AD-0F1A-1AF7-70C85A9D81EE}"/>
                  </a:ext>
                </a:extLst>
              </p:cNvPr>
              <p:cNvSpPr txBox="1"/>
              <p:nvPr/>
            </p:nvSpPr>
            <p:spPr>
              <a:xfrm>
                <a:off x="3084354" y="17799542"/>
                <a:ext cx="14577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3200" b="1" dirty="0"/>
                  <a:t>NUR77</a:t>
                </a:r>
                <a:endParaRPr lang="zh-CN" altLang="en-US" sz="3200" b="1" dirty="0"/>
              </a:p>
            </p:txBody>
          </p:sp>
          <p:sp>
            <p:nvSpPr>
              <p:cNvPr id="525" name="任意多边形: 形状 524">
                <a:extLst>
                  <a:ext uri="{FF2B5EF4-FFF2-40B4-BE49-F238E27FC236}">
                    <a16:creationId xmlns:a16="http://schemas.microsoft.com/office/drawing/2014/main" id="{396765B2-B361-2D59-D4DB-A0CF8F4B18DB}"/>
                  </a:ext>
                </a:extLst>
              </p:cNvPr>
              <p:cNvSpPr/>
              <p:nvPr/>
            </p:nvSpPr>
            <p:spPr>
              <a:xfrm>
                <a:off x="5617528" y="12871428"/>
                <a:ext cx="7132729" cy="3591169"/>
              </a:xfrm>
              <a:custGeom>
                <a:avLst/>
                <a:gdLst>
                  <a:gd name="connsiteX0" fmla="*/ 6792686 w 6792686"/>
                  <a:gd name="connsiteY0" fmla="*/ 0 h 3984171"/>
                  <a:gd name="connsiteX1" fmla="*/ 2710543 w 6792686"/>
                  <a:gd name="connsiteY1" fmla="*/ 1012371 h 3984171"/>
                  <a:gd name="connsiteX2" fmla="*/ 0 w 6792686"/>
                  <a:gd name="connsiteY2" fmla="*/ 3984171 h 3984171"/>
                  <a:gd name="connsiteX3" fmla="*/ 0 w 6792686"/>
                  <a:gd name="connsiteY3" fmla="*/ 3984171 h 3984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92686" h="3984171">
                    <a:moveTo>
                      <a:pt x="6792686" y="0"/>
                    </a:moveTo>
                    <a:cubicBezTo>
                      <a:pt x="5317671" y="174171"/>
                      <a:pt x="3842657" y="348343"/>
                      <a:pt x="2710543" y="1012371"/>
                    </a:cubicBezTo>
                    <a:cubicBezTo>
                      <a:pt x="1578429" y="1676400"/>
                      <a:pt x="0" y="3984171"/>
                      <a:pt x="0" y="3984171"/>
                    </a:cubicBezTo>
                    <a:lnTo>
                      <a:pt x="0" y="3984171"/>
                    </a:lnTo>
                  </a:path>
                </a:pathLst>
              </a:custGeom>
              <a:noFill/>
              <a:ln w="88900">
                <a:solidFill>
                  <a:srgbClr val="0099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31" name="直接连接符 530">
                <a:extLst>
                  <a:ext uri="{FF2B5EF4-FFF2-40B4-BE49-F238E27FC236}">
                    <a16:creationId xmlns:a16="http://schemas.microsoft.com/office/drawing/2014/main" id="{B80E7954-47FE-87AF-A2BE-747150E66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7268" y="16960562"/>
                <a:ext cx="681792" cy="189183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椭圆 535">
                <a:extLst>
                  <a:ext uri="{FF2B5EF4-FFF2-40B4-BE49-F238E27FC236}">
                    <a16:creationId xmlns:a16="http://schemas.microsoft.com/office/drawing/2014/main" id="{D414CC9C-22CA-162A-8EBD-AB883165B615}"/>
                  </a:ext>
                </a:extLst>
              </p:cNvPr>
              <p:cNvSpPr/>
              <p:nvPr/>
            </p:nvSpPr>
            <p:spPr>
              <a:xfrm>
                <a:off x="7882849" y="12239257"/>
                <a:ext cx="1267026" cy="88936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38" name="图片 537">
                <a:extLst>
                  <a:ext uri="{FF2B5EF4-FFF2-40B4-BE49-F238E27FC236}">
                    <a16:creationId xmlns:a16="http://schemas.microsoft.com/office/drawing/2014/main" id="{A1E3583F-FDF1-5A68-88AD-1A758874D2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8"/>
              <a:srcRect l="11935" t="12217" r="17641" b="23014"/>
              <a:stretch/>
            </p:blipFill>
            <p:spPr>
              <a:xfrm>
                <a:off x="9034535" y="11788643"/>
                <a:ext cx="624155" cy="511966"/>
              </a:xfrm>
              <a:prstGeom prst="ellipse">
                <a:avLst/>
              </a:prstGeom>
            </p:spPr>
          </p:pic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75D86642-D3E9-7FCD-41FD-5BF5B74B6435}"/>
                  </a:ext>
                </a:extLst>
              </p:cNvPr>
              <p:cNvSpPr txBox="1"/>
              <p:nvPr/>
            </p:nvSpPr>
            <p:spPr>
              <a:xfrm>
                <a:off x="8876147" y="11721460"/>
                <a:ext cx="9502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-P</a:t>
                </a:r>
                <a:endParaRPr lang="zh-CN" altLang="en-US" sz="3600" b="1" dirty="0"/>
              </a:p>
            </p:txBody>
          </p:sp>
          <p:sp>
            <p:nvSpPr>
              <p:cNvPr id="530" name="任意多边形: 形状 529">
                <a:extLst>
                  <a:ext uri="{FF2B5EF4-FFF2-40B4-BE49-F238E27FC236}">
                    <a16:creationId xmlns:a16="http://schemas.microsoft.com/office/drawing/2014/main" id="{57A75C94-EF92-7F6E-B818-1CDE0066EF0B}"/>
                  </a:ext>
                </a:extLst>
              </p:cNvPr>
              <p:cNvSpPr/>
              <p:nvPr/>
            </p:nvSpPr>
            <p:spPr>
              <a:xfrm>
                <a:off x="4050190" y="12779566"/>
                <a:ext cx="9208157" cy="4269786"/>
              </a:xfrm>
              <a:custGeom>
                <a:avLst/>
                <a:gdLst>
                  <a:gd name="connsiteX0" fmla="*/ 8001000 w 8001000"/>
                  <a:gd name="connsiteY0" fmla="*/ 0 h 4506686"/>
                  <a:gd name="connsiteX1" fmla="*/ 3592285 w 8001000"/>
                  <a:gd name="connsiteY1" fmla="*/ 522514 h 4506686"/>
                  <a:gd name="connsiteX2" fmla="*/ 1894114 w 8001000"/>
                  <a:gd name="connsiteY2" fmla="*/ 1632857 h 4506686"/>
                  <a:gd name="connsiteX3" fmla="*/ 0 w 8001000"/>
                  <a:gd name="connsiteY3" fmla="*/ 4506686 h 4506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01000" h="4506686">
                    <a:moveTo>
                      <a:pt x="8001000" y="0"/>
                    </a:moveTo>
                    <a:cubicBezTo>
                      <a:pt x="6305549" y="125185"/>
                      <a:pt x="4610099" y="250371"/>
                      <a:pt x="3592285" y="522514"/>
                    </a:cubicBezTo>
                    <a:cubicBezTo>
                      <a:pt x="2574471" y="794657"/>
                      <a:pt x="2492828" y="968828"/>
                      <a:pt x="1894114" y="1632857"/>
                    </a:cubicBezTo>
                    <a:cubicBezTo>
                      <a:pt x="1295400" y="2296886"/>
                      <a:pt x="647700" y="3401786"/>
                      <a:pt x="0" y="4506686"/>
                    </a:cubicBezTo>
                  </a:path>
                </a:pathLst>
              </a:custGeom>
              <a:noFill/>
              <a:ln w="88900">
                <a:solidFill>
                  <a:srgbClr val="D016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0" name="任意多边形: 形状 539">
                <a:extLst>
                  <a:ext uri="{FF2B5EF4-FFF2-40B4-BE49-F238E27FC236}">
                    <a16:creationId xmlns:a16="http://schemas.microsoft.com/office/drawing/2014/main" id="{09FC2DC2-FEDF-6C91-7B32-C73F508581BB}"/>
                  </a:ext>
                </a:extLst>
              </p:cNvPr>
              <p:cNvSpPr/>
              <p:nvPr/>
            </p:nvSpPr>
            <p:spPr>
              <a:xfrm>
                <a:off x="3332021" y="12774229"/>
                <a:ext cx="8522168" cy="3000932"/>
              </a:xfrm>
              <a:custGeom>
                <a:avLst/>
                <a:gdLst>
                  <a:gd name="connsiteX0" fmla="*/ 8752114 w 8752114"/>
                  <a:gd name="connsiteY0" fmla="*/ 60025 h 3195111"/>
                  <a:gd name="connsiteX1" fmla="*/ 2645228 w 8752114"/>
                  <a:gd name="connsiteY1" fmla="*/ 419253 h 3195111"/>
                  <a:gd name="connsiteX2" fmla="*/ 0 w 8752114"/>
                  <a:gd name="connsiteY2" fmla="*/ 3195111 h 3195111"/>
                  <a:gd name="connsiteX3" fmla="*/ 0 w 8752114"/>
                  <a:gd name="connsiteY3" fmla="*/ 3195111 h 3195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52114" h="3195111">
                    <a:moveTo>
                      <a:pt x="8752114" y="60025"/>
                    </a:moveTo>
                    <a:cubicBezTo>
                      <a:pt x="6428014" y="-21618"/>
                      <a:pt x="4103914" y="-103261"/>
                      <a:pt x="2645228" y="419253"/>
                    </a:cubicBezTo>
                    <a:cubicBezTo>
                      <a:pt x="1186542" y="941767"/>
                      <a:pt x="0" y="3195111"/>
                      <a:pt x="0" y="3195111"/>
                    </a:cubicBezTo>
                    <a:lnTo>
                      <a:pt x="0" y="3195111"/>
                    </a:lnTo>
                  </a:path>
                </a:pathLst>
              </a:custGeom>
              <a:noFill/>
              <a:ln w="88900">
                <a:solidFill>
                  <a:srgbClr val="0099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任意多边形: 形状 543">
                <a:extLst>
                  <a:ext uri="{FF2B5EF4-FFF2-40B4-BE49-F238E27FC236}">
                    <a16:creationId xmlns:a16="http://schemas.microsoft.com/office/drawing/2014/main" id="{0ED842DE-DC26-932C-9D74-366AF73F79A4}"/>
                  </a:ext>
                </a:extLst>
              </p:cNvPr>
              <p:cNvSpPr/>
              <p:nvPr/>
            </p:nvSpPr>
            <p:spPr>
              <a:xfrm>
                <a:off x="1274210" y="12835034"/>
                <a:ext cx="6174552" cy="3850992"/>
              </a:xfrm>
              <a:custGeom>
                <a:avLst/>
                <a:gdLst>
                  <a:gd name="connsiteX0" fmla="*/ 5323114 w 5323114"/>
                  <a:gd name="connsiteY0" fmla="*/ 0 h 4082142"/>
                  <a:gd name="connsiteX1" fmla="*/ 1698172 w 5323114"/>
                  <a:gd name="connsiteY1" fmla="*/ 1012371 h 4082142"/>
                  <a:gd name="connsiteX2" fmla="*/ 0 w 5323114"/>
                  <a:gd name="connsiteY2" fmla="*/ 4082142 h 4082142"/>
                  <a:gd name="connsiteX3" fmla="*/ 0 w 5323114"/>
                  <a:gd name="connsiteY3" fmla="*/ 4082142 h 4082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23114" h="4082142">
                    <a:moveTo>
                      <a:pt x="5323114" y="0"/>
                    </a:moveTo>
                    <a:cubicBezTo>
                      <a:pt x="3954236" y="166007"/>
                      <a:pt x="2585358" y="332014"/>
                      <a:pt x="1698172" y="1012371"/>
                    </a:cubicBezTo>
                    <a:cubicBezTo>
                      <a:pt x="810986" y="1692728"/>
                      <a:pt x="0" y="4082142"/>
                      <a:pt x="0" y="4082142"/>
                    </a:cubicBezTo>
                    <a:lnTo>
                      <a:pt x="0" y="4082142"/>
                    </a:lnTo>
                  </a:path>
                </a:pathLst>
              </a:custGeom>
              <a:noFill/>
              <a:ln w="88900">
                <a:solidFill>
                  <a:srgbClr val="009900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BB1E914E-6C7D-186E-F794-70E8C04F1EDB}"/>
                  </a:ext>
                </a:extLst>
              </p:cNvPr>
              <p:cNvSpPr txBox="1"/>
              <p:nvPr/>
            </p:nvSpPr>
            <p:spPr>
              <a:xfrm>
                <a:off x="5150844" y="23937008"/>
                <a:ext cx="2300613" cy="737473"/>
              </a:xfrm>
              <a:prstGeom prst="roundRect">
                <a:avLst>
                  <a:gd name="adj" fmla="val 35848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Apoptosis</a:t>
                </a:r>
                <a:endParaRPr lang="zh-CN" altLang="en-US" sz="3200" b="1" dirty="0"/>
              </a:p>
            </p:txBody>
          </p:sp>
          <p:cxnSp>
            <p:nvCxnSpPr>
              <p:cNvPr id="552" name="直接箭头连接符 551">
                <a:extLst>
                  <a:ext uri="{FF2B5EF4-FFF2-40B4-BE49-F238E27FC236}">
                    <a16:creationId xmlns:a16="http://schemas.microsoft.com/office/drawing/2014/main" id="{28CA1E37-D44F-2E56-FC06-9CAD2BDE3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95874" y="17210315"/>
                <a:ext cx="389799" cy="2156178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5" name="椭圆 554">
                <a:extLst>
                  <a:ext uri="{FF2B5EF4-FFF2-40B4-BE49-F238E27FC236}">
                    <a16:creationId xmlns:a16="http://schemas.microsoft.com/office/drawing/2014/main" id="{CACD6821-42FC-3152-3033-8D54D8B370D0}"/>
                  </a:ext>
                </a:extLst>
              </p:cNvPr>
              <p:cNvSpPr/>
              <p:nvPr/>
            </p:nvSpPr>
            <p:spPr>
              <a:xfrm>
                <a:off x="4846629" y="19318243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6" name="文本框 555">
                <a:extLst>
                  <a:ext uri="{FF2B5EF4-FFF2-40B4-BE49-F238E27FC236}">
                    <a16:creationId xmlns:a16="http://schemas.microsoft.com/office/drawing/2014/main" id="{E824D257-3EED-2700-BF7C-B2450A40847E}"/>
                  </a:ext>
                </a:extLst>
              </p:cNvPr>
              <p:cNvSpPr txBox="1"/>
              <p:nvPr/>
            </p:nvSpPr>
            <p:spPr>
              <a:xfrm>
                <a:off x="3573003" y="19049949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sp>
            <p:nvSpPr>
              <p:cNvPr id="559" name="文本框 558">
                <a:extLst>
                  <a:ext uri="{FF2B5EF4-FFF2-40B4-BE49-F238E27FC236}">
                    <a16:creationId xmlns:a16="http://schemas.microsoft.com/office/drawing/2014/main" id="{7D9B828E-9472-41E5-6659-8F5C34517A3C}"/>
                  </a:ext>
                </a:extLst>
              </p:cNvPr>
              <p:cNvSpPr txBox="1"/>
              <p:nvPr/>
            </p:nvSpPr>
            <p:spPr>
              <a:xfrm>
                <a:off x="3691772" y="21248313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Bcl-2</a:t>
                </a:r>
                <a:endParaRPr lang="zh-CN" altLang="en-US" sz="3200" b="1" dirty="0"/>
              </a:p>
            </p:txBody>
          </p:sp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FA9656C9-E524-CA37-D195-4C3C585722AD}"/>
                  </a:ext>
                </a:extLst>
              </p:cNvPr>
              <p:cNvSpPr txBox="1"/>
              <p:nvPr/>
            </p:nvSpPr>
            <p:spPr>
              <a:xfrm>
                <a:off x="3419678" y="21991871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Mcl-1</a:t>
                </a:r>
                <a:endParaRPr lang="zh-CN" altLang="en-US" sz="3200" b="1" dirty="0"/>
              </a:p>
            </p:txBody>
          </p:sp>
          <p:cxnSp>
            <p:nvCxnSpPr>
              <p:cNvPr id="563" name="直接箭头连接符 562">
                <a:extLst>
                  <a:ext uri="{FF2B5EF4-FFF2-40B4-BE49-F238E27FC236}">
                    <a16:creationId xmlns:a16="http://schemas.microsoft.com/office/drawing/2014/main" id="{67840256-6D4A-794D-94A1-9D08487B339F}"/>
                  </a:ext>
                </a:extLst>
              </p:cNvPr>
              <p:cNvCxnSpPr>
                <a:cxnSpLocks/>
                <a:stCxn id="555" idx="4"/>
              </p:cNvCxnSpPr>
              <p:nvPr/>
            </p:nvCxnSpPr>
            <p:spPr>
              <a:xfrm flipH="1">
                <a:off x="4931406" y="19883209"/>
                <a:ext cx="163795" cy="1380427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7" name="文本框 566">
                <a:extLst>
                  <a:ext uri="{FF2B5EF4-FFF2-40B4-BE49-F238E27FC236}">
                    <a16:creationId xmlns:a16="http://schemas.microsoft.com/office/drawing/2014/main" id="{7B757790-96CE-2D77-5F4B-4168F7DDF574}"/>
                  </a:ext>
                </a:extLst>
              </p:cNvPr>
              <p:cNvSpPr txBox="1"/>
              <p:nvPr/>
            </p:nvSpPr>
            <p:spPr>
              <a:xfrm>
                <a:off x="3042063" y="23847907"/>
                <a:ext cx="237144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cxnSp>
            <p:nvCxnSpPr>
              <p:cNvPr id="568" name="直接箭头连接符 567">
                <a:extLst>
                  <a:ext uri="{FF2B5EF4-FFF2-40B4-BE49-F238E27FC236}">
                    <a16:creationId xmlns:a16="http://schemas.microsoft.com/office/drawing/2014/main" id="{D3E65327-E75F-CE95-D6CA-456245DC7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4769" y="22834506"/>
                <a:ext cx="63797" cy="1141600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2" name="图片 571">
                <a:extLst>
                  <a:ext uri="{FF2B5EF4-FFF2-40B4-BE49-F238E27FC236}">
                    <a16:creationId xmlns:a16="http://schemas.microsoft.com/office/drawing/2014/main" id="{B1CF1E73-BF8B-D25E-AE72-1EAB63D29B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34093" y="19725464"/>
                <a:ext cx="1999941" cy="1199965"/>
              </a:xfrm>
              <a:prstGeom prst="rect">
                <a:avLst/>
              </a:prstGeom>
            </p:spPr>
          </p:pic>
          <p:sp>
            <p:nvSpPr>
              <p:cNvPr id="573" name="文本框 572">
                <a:extLst>
                  <a:ext uri="{FF2B5EF4-FFF2-40B4-BE49-F238E27FC236}">
                    <a16:creationId xmlns:a16="http://schemas.microsoft.com/office/drawing/2014/main" id="{7D19A835-B233-7E08-E62F-9CF5DDC1A61B}"/>
                  </a:ext>
                </a:extLst>
              </p:cNvPr>
              <p:cNvSpPr txBox="1"/>
              <p:nvPr/>
            </p:nvSpPr>
            <p:spPr>
              <a:xfrm>
                <a:off x="2341140" y="20060944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Bcl-2</a:t>
                </a:r>
                <a:endParaRPr lang="zh-CN" altLang="en-US" sz="3200" b="1" dirty="0"/>
              </a:p>
            </p:txBody>
          </p:sp>
          <p:cxnSp>
            <p:nvCxnSpPr>
              <p:cNvPr id="574" name="直接连接符 573">
                <a:extLst>
                  <a:ext uri="{FF2B5EF4-FFF2-40B4-BE49-F238E27FC236}">
                    <a16:creationId xmlns:a16="http://schemas.microsoft.com/office/drawing/2014/main" id="{8E82E19F-836A-C439-1A5B-0D2F8DE43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25715" y="18379714"/>
                <a:ext cx="246729" cy="1587712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1817B314-FBA2-EB3A-D57A-572CB9C3CC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4759" y="19956161"/>
                <a:ext cx="792919" cy="33878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直接箭头连接符 578">
                <a:extLst>
                  <a:ext uri="{FF2B5EF4-FFF2-40B4-BE49-F238E27FC236}">
                    <a16:creationId xmlns:a16="http://schemas.microsoft.com/office/drawing/2014/main" id="{B55E0552-5EEE-C071-E194-AF57ACDE282E}"/>
                  </a:ext>
                </a:extLst>
              </p:cNvPr>
              <p:cNvCxnSpPr>
                <a:cxnSpLocks/>
                <a:endCxn id="581" idx="0"/>
              </p:cNvCxnSpPr>
              <p:nvPr/>
            </p:nvCxnSpPr>
            <p:spPr>
              <a:xfrm flipH="1">
                <a:off x="3269128" y="20799091"/>
                <a:ext cx="20764" cy="1861701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文本框 580">
                <a:extLst>
                  <a:ext uri="{FF2B5EF4-FFF2-40B4-BE49-F238E27FC236}">
                    <a16:creationId xmlns:a16="http://schemas.microsoft.com/office/drawing/2014/main" id="{04C2B7EA-E90B-0ABE-19C4-8826C34FACA1}"/>
                  </a:ext>
                </a:extLst>
              </p:cNvPr>
              <p:cNvSpPr txBox="1"/>
              <p:nvPr/>
            </p:nvSpPr>
            <p:spPr>
              <a:xfrm>
                <a:off x="2083406" y="22660792"/>
                <a:ext cx="237144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sp>
            <p:nvSpPr>
              <p:cNvPr id="584" name="文本框 583">
                <a:extLst>
                  <a:ext uri="{FF2B5EF4-FFF2-40B4-BE49-F238E27FC236}">
                    <a16:creationId xmlns:a16="http://schemas.microsoft.com/office/drawing/2014/main" id="{4C1E349E-7662-C7FE-A7C0-FDA9D8984001}"/>
                  </a:ext>
                </a:extLst>
              </p:cNvPr>
              <p:cNvSpPr txBox="1"/>
              <p:nvPr/>
            </p:nvSpPr>
            <p:spPr>
              <a:xfrm>
                <a:off x="1112691" y="18506349"/>
                <a:ext cx="145772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4000" b="1" dirty="0"/>
                  <a:t>NF</a:t>
                </a:r>
                <a:r>
                  <a:rPr lang="el-GR" altLang="zh-CN" sz="4000" b="1" dirty="0"/>
                  <a:t>κ</a:t>
                </a:r>
                <a:r>
                  <a:rPr lang="en-US" altLang="zh-CN" sz="4000" b="1" dirty="0"/>
                  <a:t>B</a:t>
                </a:r>
                <a:endParaRPr lang="zh-CN" altLang="en-US" sz="4000" b="1" dirty="0"/>
              </a:p>
            </p:txBody>
          </p:sp>
          <p:cxnSp>
            <p:nvCxnSpPr>
              <p:cNvPr id="585" name="直接箭头连接符 584">
                <a:extLst>
                  <a:ext uri="{FF2B5EF4-FFF2-40B4-BE49-F238E27FC236}">
                    <a16:creationId xmlns:a16="http://schemas.microsoft.com/office/drawing/2014/main" id="{E4D39003-69DC-A807-1ECC-3F66DEBA9B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90117" y="16522852"/>
                <a:ext cx="749088" cy="1764401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29688819-45D4-0B09-C2D5-5022C19B6177}"/>
                  </a:ext>
                </a:extLst>
              </p:cNvPr>
              <p:cNvSpPr txBox="1"/>
              <p:nvPr/>
            </p:nvSpPr>
            <p:spPr>
              <a:xfrm>
                <a:off x="1533865" y="20573422"/>
                <a:ext cx="19126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  <p:sp>
            <p:nvSpPr>
              <p:cNvPr id="589" name="椭圆 588">
                <a:extLst>
                  <a:ext uri="{FF2B5EF4-FFF2-40B4-BE49-F238E27FC236}">
                    <a16:creationId xmlns:a16="http://schemas.microsoft.com/office/drawing/2014/main" id="{CDE4DA60-DF68-543D-639B-C9FF1EA099A1}"/>
                  </a:ext>
                </a:extLst>
              </p:cNvPr>
              <p:cNvSpPr/>
              <p:nvPr/>
            </p:nvSpPr>
            <p:spPr>
              <a:xfrm>
                <a:off x="1668217" y="20222089"/>
                <a:ext cx="497144" cy="564966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0" name="直接箭头连接符 589">
                <a:extLst>
                  <a:ext uri="{FF2B5EF4-FFF2-40B4-BE49-F238E27FC236}">
                    <a16:creationId xmlns:a16="http://schemas.microsoft.com/office/drawing/2014/main" id="{2E072DAA-1D94-0678-5680-178ADB607A0E}"/>
                  </a:ext>
                </a:extLst>
              </p:cNvPr>
              <p:cNvCxnSpPr>
                <a:cxnSpLocks/>
                <a:endCxn id="589" idx="0"/>
              </p:cNvCxnSpPr>
              <p:nvPr/>
            </p:nvCxnSpPr>
            <p:spPr>
              <a:xfrm flipH="1">
                <a:off x="1916789" y="19290065"/>
                <a:ext cx="129504" cy="932024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直接箭头连接符 592">
                <a:extLst>
                  <a:ext uri="{FF2B5EF4-FFF2-40B4-BE49-F238E27FC236}">
                    <a16:creationId xmlns:a16="http://schemas.microsoft.com/office/drawing/2014/main" id="{198F2C38-2C9F-3967-516B-B95BA0BF0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9442" y="20810700"/>
                <a:ext cx="29337" cy="900031"/>
              </a:xfrm>
              <a:prstGeom prst="straightConnector1">
                <a:avLst/>
              </a:prstGeom>
              <a:ln w="101600">
                <a:solidFill>
                  <a:srgbClr val="0099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7" name="文本框 596">
                <a:extLst>
                  <a:ext uri="{FF2B5EF4-FFF2-40B4-BE49-F238E27FC236}">
                    <a16:creationId xmlns:a16="http://schemas.microsoft.com/office/drawing/2014/main" id="{A016CE49-34FA-879D-9581-CE31903B8596}"/>
                  </a:ext>
                </a:extLst>
              </p:cNvPr>
              <p:cNvSpPr txBox="1"/>
              <p:nvPr/>
            </p:nvSpPr>
            <p:spPr>
              <a:xfrm>
                <a:off x="905908" y="21760926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 err="1"/>
                  <a:t>Bcl-xL</a:t>
                </a:r>
                <a:endParaRPr lang="zh-CN" altLang="en-US" sz="3200" b="1" dirty="0"/>
              </a:p>
            </p:txBody>
          </p:sp>
          <p:sp>
            <p:nvSpPr>
              <p:cNvPr id="598" name="文本框 597">
                <a:extLst>
                  <a:ext uri="{FF2B5EF4-FFF2-40B4-BE49-F238E27FC236}">
                    <a16:creationId xmlns:a16="http://schemas.microsoft.com/office/drawing/2014/main" id="{0B30EE5B-4590-24F9-E022-D5070815B465}"/>
                  </a:ext>
                </a:extLst>
              </p:cNvPr>
              <p:cNvSpPr txBox="1"/>
              <p:nvPr/>
            </p:nvSpPr>
            <p:spPr>
              <a:xfrm>
                <a:off x="633275" y="22734593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C-</a:t>
                </a:r>
                <a:r>
                  <a:rPr lang="en-US" altLang="zh-CN" sz="3200" b="1" dirty="0" err="1"/>
                  <a:t>Myb</a:t>
                </a:r>
                <a:endParaRPr lang="zh-CN" altLang="en-US" sz="3200" b="1" dirty="0"/>
              </a:p>
            </p:txBody>
          </p:sp>
          <p:cxnSp>
            <p:nvCxnSpPr>
              <p:cNvPr id="599" name="直接箭头连接符 598">
                <a:extLst>
                  <a:ext uri="{FF2B5EF4-FFF2-40B4-BE49-F238E27FC236}">
                    <a16:creationId xmlns:a16="http://schemas.microsoft.com/office/drawing/2014/main" id="{A9B4EE4D-57A9-E702-9B66-FC0E00C37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5424" y="23449959"/>
                <a:ext cx="127791" cy="857349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文本框 600">
                <a:extLst>
                  <a:ext uri="{FF2B5EF4-FFF2-40B4-BE49-F238E27FC236}">
                    <a16:creationId xmlns:a16="http://schemas.microsoft.com/office/drawing/2014/main" id="{A93ADE1E-F54C-0526-508A-C72921F8F83B}"/>
                  </a:ext>
                </a:extLst>
              </p:cNvPr>
              <p:cNvSpPr txBox="1"/>
              <p:nvPr/>
            </p:nvSpPr>
            <p:spPr>
              <a:xfrm>
                <a:off x="1124156" y="24163387"/>
                <a:ext cx="237144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sp>
            <p:nvSpPr>
              <p:cNvPr id="603" name="文本框 602">
                <a:extLst>
                  <a:ext uri="{FF2B5EF4-FFF2-40B4-BE49-F238E27FC236}">
                    <a16:creationId xmlns:a16="http://schemas.microsoft.com/office/drawing/2014/main" id="{5D9A3C5D-0530-E375-3EBF-7FA7064EB3B0}"/>
                  </a:ext>
                </a:extLst>
              </p:cNvPr>
              <p:cNvSpPr txBox="1"/>
              <p:nvPr/>
            </p:nvSpPr>
            <p:spPr>
              <a:xfrm>
                <a:off x="-454657" y="23467038"/>
                <a:ext cx="237144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sp>
            <p:nvSpPr>
              <p:cNvPr id="606" name="文本框 605">
                <a:extLst>
                  <a:ext uri="{FF2B5EF4-FFF2-40B4-BE49-F238E27FC236}">
                    <a16:creationId xmlns:a16="http://schemas.microsoft.com/office/drawing/2014/main" id="{FABF5418-7FFE-549B-B0CC-7EE58B23A5DE}"/>
                  </a:ext>
                </a:extLst>
              </p:cNvPr>
              <p:cNvSpPr txBox="1"/>
              <p:nvPr/>
            </p:nvSpPr>
            <p:spPr>
              <a:xfrm>
                <a:off x="-379350" y="20116599"/>
                <a:ext cx="21722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p53</a:t>
                </a:r>
                <a:endParaRPr lang="zh-CN" altLang="en-US" sz="3200" b="1" dirty="0"/>
              </a:p>
            </p:txBody>
          </p:sp>
          <p:cxnSp>
            <p:nvCxnSpPr>
              <p:cNvPr id="607" name="直接连接符 606">
                <a:extLst>
                  <a:ext uri="{FF2B5EF4-FFF2-40B4-BE49-F238E27FC236}">
                    <a16:creationId xmlns:a16="http://schemas.microsoft.com/office/drawing/2014/main" id="{D85DBE57-5B67-2122-B9B0-66DB4C9C4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5988" y="17539322"/>
                <a:ext cx="230390" cy="2320775"/>
              </a:xfrm>
              <a:prstGeom prst="line">
                <a:avLst/>
              </a:prstGeom>
              <a:ln w="952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5" name="图片 614">
                <a:extLst>
                  <a:ext uri="{FF2B5EF4-FFF2-40B4-BE49-F238E27FC236}">
                    <a16:creationId xmlns:a16="http://schemas.microsoft.com/office/drawing/2014/main" id="{A312B718-81D7-2AEB-5B3D-18F0BD3F6B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167961" y="1439710"/>
                <a:ext cx="2293431" cy="1186624"/>
              </a:xfrm>
              <a:prstGeom prst="ellipse">
                <a:avLst/>
              </a:prstGeom>
            </p:spPr>
          </p:pic>
          <p:cxnSp>
            <p:nvCxnSpPr>
              <p:cNvPr id="610" name="直接连接符 609">
                <a:extLst>
                  <a:ext uri="{FF2B5EF4-FFF2-40B4-BE49-F238E27FC236}">
                    <a16:creationId xmlns:a16="http://schemas.microsoft.com/office/drawing/2014/main" id="{7DB64BC9-C0BD-9FB8-C2EE-58A9410A5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4153" y="19824206"/>
                <a:ext cx="727172" cy="66037"/>
              </a:xfrm>
              <a:prstGeom prst="line">
                <a:avLst/>
              </a:prstGeom>
              <a:ln w="1079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直接箭头连接符 611">
                <a:extLst>
                  <a:ext uri="{FF2B5EF4-FFF2-40B4-BE49-F238E27FC236}">
                    <a16:creationId xmlns:a16="http://schemas.microsoft.com/office/drawing/2014/main" id="{A911B0C9-C6EC-9241-C943-B323E07A25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7786" y="20799091"/>
                <a:ext cx="2707" cy="2774484"/>
              </a:xfrm>
              <a:prstGeom prst="straightConnector1">
                <a:avLst/>
              </a:prstGeom>
              <a:ln w="95250">
                <a:solidFill>
                  <a:srgbClr val="009900"/>
                </a:solidFill>
                <a:prstDash val="sysDot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AE77F524-DAA7-63D3-6D2C-90EC1DAA6146}"/>
                  </a:ext>
                </a:extLst>
              </p:cNvPr>
              <p:cNvSpPr txBox="1"/>
              <p:nvPr/>
            </p:nvSpPr>
            <p:spPr>
              <a:xfrm>
                <a:off x="19323446" y="1802940"/>
                <a:ext cx="1912695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dirty="0"/>
                  <a:t>Antigen</a:t>
                </a:r>
                <a:endParaRPr lang="zh-CN" altLang="en-US" sz="3200" dirty="0"/>
              </a:p>
              <a:p>
                <a:pPr algn="ctr"/>
                <a:endParaRPr lang="zh-CN" altLang="en-US" sz="3200" b="1" dirty="0"/>
              </a:p>
            </p:txBody>
          </p:sp>
          <p:sp>
            <p:nvSpPr>
              <p:cNvPr id="621" name="矩形: 圆角 620">
                <a:extLst>
                  <a:ext uri="{FF2B5EF4-FFF2-40B4-BE49-F238E27FC236}">
                    <a16:creationId xmlns:a16="http://schemas.microsoft.com/office/drawing/2014/main" id="{9A233AEF-37D3-584F-C415-B498E586DF32}"/>
                  </a:ext>
                </a:extLst>
              </p:cNvPr>
              <p:cNvSpPr/>
              <p:nvPr/>
            </p:nvSpPr>
            <p:spPr>
              <a:xfrm>
                <a:off x="21436188" y="8904016"/>
                <a:ext cx="1709192" cy="925079"/>
              </a:xfrm>
              <a:prstGeom prst="roundRect">
                <a:avLst>
                  <a:gd name="adj" fmla="val 50000"/>
                </a:avLst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3" name="矩形: 圆角 622">
                <a:extLst>
                  <a:ext uri="{FF2B5EF4-FFF2-40B4-BE49-F238E27FC236}">
                    <a16:creationId xmlns:a16="http://schemas.microsoft.com/office/drawing/2014/main" id="{7F0469BD-D0A5-313F-7BB5-1514C33A1448}"/>
                  </a:ext>
                </a:extLst>
              </p:cNvPr>
              <p:cNvSpPr/>
              <p:nvPr/>
            </p:nvSpPr>
            <p:spPr>
              <a:xfrm>
                <a:off x="23568056" y="3195979"/>
                <a:ext cx="1942447" cy="1165711"/>
              </a:xfrm>
              <a:prstGeom prst="roundRect">
                <a:avLst>
                  <a:gd name="adj" fmla="val 50000"/>
                </a:avLst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4" name="矩形: 圆角 623">
                <a:extLst>
                  <a:ext uri="{FF2B5EF4-FFF2-40B4-BE49-F238E27FC236}">
                    <a16:creationId xmlns:a16="http://schemas.microsoft.com/office/drawing/2014/main" id="{D257D563-3C5D-9BEB-AB5B-B6A6AC07F543}"/>
                  </a:ext>
                </a:extLst>
              </p:cNvPr>
              <p:cNvSpPr/>
              <p:nvPr/>
            </p:nvSpPr>
            <p:spPr>
              <a:xfrm>
                <a:off x="20555197" y="2989300"/>
                <a:ext cx="1942447" cy="1001575"/>
              </a:xfrm>
              <a:prstGeom prst="roundRect">
                <a:avLst>
                  <a:gd name="adj" fmla="val 43479"/>
                </a:avLst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5" name="矩形: 圆角 624">
                <a:extLst>
                  <a:ext uri="{FF2B5EF4-FFF2-40B4-BE49-F238E27FC236}">
                    <a16:creationId xmlns:a16="http://schemas.microsoft.com/office/drawing/2014/main" id="{2FC75C51-B75A-1D69-0F3B-34BB636EC79B}"/>
                  </a:ext>
                </a:extLst>
              </p:cNvPr>
              <p:cNvSpPr/>
              <p:nvPr/>
            </p:nvSpPr>
            <p:spPr>
              <a:xfrm>
                <a:off x="13357904" y="6696015"/>
                <a:ext cx="2351992" cy="853988"/>
              </a:xfrm>
              <a:prstGeom prst="roundRect">
                <a:avLst>
                  <a:gd name="adj" fmla="val 50000"/>
                </a:avLst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6" name="椭圆 625">
                <a:extLst>
                  <a:ext uri="{FF2B5EF4-FFF2-40B4-BE49-F238E27FC236}">
                    <a16:creationId xmlns:a16="http://schemas.microsoft.com/office/drawing/2014/main" id="{6513637B-A273-5A4E-826E-F14DD5B346CA}"/>
                  </a:ext>
                </a:extLst>
              </p:cNvPr>
              <p:cNvSpPr/>
              <p:nvPr/>
            </p:nvSpPr>
            <p:spPr>
              <a:xfrm>
                <a:off x="8325089" y="9358920"/>
                <a:ext cx="2017500" cy="843857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7" name="矩形: 圆角 626">
                <a:extLst>
                  <a:ext uri="{FF2B5EF4-FFF2-40B4-BE49-F238E27FC236}">
                    <a16:creationId xmlns:a16="http://schemas.microsoft.com/office/drawing/2014/main" id="{279A1C57-E32E-8D73-7D8D-BEE233E1E353}"/>
                  </a:ext>
                </a:extLst>
              </p:cNvPr>
              <p:cNvSpPr/>
              <p:nvPr/>
            </p:nvSpPr>
            <p:spPr>
              <a:xfrm>
                <a:off x="24329846" y="14314678"/>
                <a:ext cx="1729849" cy="1162596"/>
              </a:xfrm>
              <a:prstGeom prst="roundRect">
                <a:avLst>
                  <a:gd name="adj" fmla="val 50000"/>
                </a:avLst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8" name="椭圆 627">
                <a:extLst>
                  <a:ext uri="{FF2B5EF4-FFF2-40B4-BE49-F238E27FC236}">
                    <a16:creationId xmlns:a16="http://schemas.microsoft.com/office/drawing/2014/main" id="{5AD52ECC-EEA7-6675-F589-BC41117052F7}"/>
                  </a:ext>
                </a:extLst>
              </p:cNvPr>
              <p:cNvSpPr/>
              <p:nvPr/>
            </p:nvSpPr>
            <p:spPr>
              <a:xfrm>
                <a:off x="20314677" y="16282315"/>
                <a:ext cx="2385931" cy="848519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9" name="椭圆 628">
                <a:extLst>
                  <a:ext uri="{FF2B5EF4-FFF2-40B4-BE49-F238E27FC236}">
                    <a16:creationId xmlns:a16="http://schemas.microsoft.com/office/drawing/2014/main" id="{746CE87B-68FA-4219-D3E0-F50AE98CCC6E}"/>
                  </a:ext>
                </a:extLst>
              </p:cNvPr>
              <p:cNvSpPr/>
              <p:nvPr/>
            </p:nvSpPr>
            <p:spPr>
              <a:xfrm>
                <a:off x="21352967" y="17806349"/>
                <a:ext cx="2351821" cy="848519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0" name="椭圆 629">
                <a:extLst>
                  <a:ext uri="{FF2B5EF4-FFF2-40B4-BE49-F238E27FC236}">
                    <a16:creationId xmlns:a16="http://schemas.microsoft.com/office/drawing/2014/main" id="{E1E7D9E6-D142-58C5-2293-4F1263A62D1B}"/>
                  </a:ext>
                </a:extLst>
              </p:cNvPr>
              <p:cNvSpPr/>
              <p:nvPr/>
            </p:nvSpPr>
            <p:spPr>
              <a:xfrm>
                <a:off x="16066366" y="16074937"/>
                <a:ext cx="1763265" cy="812033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1" name="椭圆 630">
                <a:extLst>
                  <a:ext uri="{FF2B5EF4-FFF2-40B4-BE49-F238E27FC236}">
                    <a16:creationId xmlns:a16="http://schemas.microsoft.com/office/drawing/2014/main" id="{B8FEB1F9-0366-DB2E-FDC5-A6324FECCDFD}"/>
                  </a:ext>
                </a:extLst>
              </p:cNvPr>
              <p:cNvSpPr/>
              <p:nvPr/>
            </p:nvSpPr>
            <p:spPr>
              <a:xfrm>
                <a:off x="12724573" y="18023734"/>
                <a:ext cx="1763265" cy="690454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2" name="椭圆 631">
                <a:extLst>
                  <a:ext uri="{FF2B5EF4-FFF2-40B4-BE49-F238E27FC236}">
                    <a16:creationId xmlns:a16="http://schemas.microsoft.com/office/drawing/2014/main" id="{AC4ACD5C-AB18-69B9-2A0E-FEF69D730FDE}"/>
                  </a:ext>
                </a:extLst>
              </p:cNvPr>
              <p:cNvSpPr/>
              <p:nvPr/>
            </p:nvSpPr>
            <p:spPr>
              <a:xfrm>
                <a:off x="6953583" y="17426342"/>
                <a:ext cx="1383844" cy="572406"/>
              </a:xfrm>
              <a:prstGeom prst="ellipse">
                <a:avLst/>
              </a:prstGeom>
              <a:noFill/>
              <a:ln w="127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3" name="椭圆 632">
                <a:extLst>
                  <a:ext uri="{FF2B5EF4-FFF2-40B4-BE49-F238E27FC236}">
                    <a16:creationId xmlns:a16="http://schemas.microsoft.com/office/drawing/2014/main" id="{2CE97A34-2FDE-0A11-4345-F845EE1C97D8}"/>
                  </a:ext>
                </a:extLst>
              </p:cNvPr>
              <p:cNvSpPr/>
              <p:nvPr/>
            </p:nvSpPr>
            <p:spPr>
              <a:xfrm>
                <a:off x="1127973" y="21790034"/>
                <a:ext cx="1642944" cy="679068"/>
              </a:xfrm>
              <a:prstGeom prst="ellipse">
                <a:avLst/>
              </a:prstGeom>
              <a:noFill/>
              <a:ln w="127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4" name="椭圆 633">
                <a:extLst>
                  <a:ext uri="{FF2B5EF4-FFF2-40B4-BE49-F238E27FC236}">
                    <a16:creationId xmlns:a16="http://schemas.microsoft.com/office/drawing/2014/main" id="{B97CB9D5-DA52-C702-4ABB-AAAE775574F1}"/>
                  </a:ext>
                </a:extLst>
              </p:cNvPr>
              <p:cNvSpPr/>
              <p:nvPr/>
            </p:nvSpPr>
            <p:spPr>
              <a:xfrm>
                <a:off x="3023835" y="17207318"/>
                <a:ext cx="1672739" cy="625814"/>
              </a:xfrm>
              <a:prstGeom prst="ellipse">
                <a:avLst/>
              </a:prstGeom>
              <a:noFill/>
              <a:ln w="1270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5" name="椭圆 634">
                <a:extLst>
                  <a:ext uri="{FF2B5EF4-FFF2-40B4-BE49-F238E27FC236}">
                    <a16:creationId xmlns:a16="http://schemas.microsoft.com/office/drawing/2014/main" id="{944884D9-D7C9-A306-B237-9CC8402176E4}"/>
                  </a:ext>
                </a:extLst>
              </p:cNvPr>
              <p:cNvSpPr/>
              <p:nvPr/>
            </p:nvSpPr>
            <p:spPr>
              <a:xfrm>
                <a:off x="923482" y="18273580"/>
                <a:ext cx="1786831" cy="992839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6" name="椭圆 635">
                <a:extLst>
                  <a:ext uri="{FF2B5EF4-FFF2-40B4-BE49-F238E27FC236}">
                    <a16:creationId xmlns:a16="http://schemas.microsoft.com/office/drawing/2014/main" id="{4AEF9F75-C442-12DC-6137-05EB2AA24183}"/>
                  </a:ext>
                </a:extLst>
              </p:cNvPr>
              <p:cNvSpPr/>
              <p:nvPr/>
            </p:nvSpPr>
            <p:spPr>
              <a:xfrm>
                <a:off x="357010" y="16824064"/>
                <a:ext cx="1766892" cy="806225"/>
              </a:xfrm>
              <a:prstGeom prst="ellipse">
                <a:avLst/>
              </a:prstGeom>
              <a:noFill/>
              <a:ln w="203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520266AA-DBC7-BA93-6241-8C1D1DE2EB05}"/>
                  </a:ext>
                </a:extLst>
              </p:cNvPr>
              <p:cNvGrpSpPr/>
              <p:nvPr/>
            </p:nvGrpSpPr>
            <p:grpSpPr>
              <a:xfrm>
                <a:off x="8135621" y="14950779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61" name="图片 460">
                  <a:extLst>
                    <a:ext uri="{FF2B5EF4-FFF2-40B4-BE49-F238E27FC236}">
                      <a16:creationId xmlns:a16="http://schemas.microsoft.com/office/drawing/2014/main" id="{2AB68FFC-EB55-F501-D213-9039A6B74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62" name="文本框 461">
                  <a:extLst>
                    <a:ext uri="{FF2B5EF4-FFF2-40B4-BE49-F238E27FC236}">
                      <a16:creationId xmlns:a16="http://schemas.microsoft.com/office/drawing/2014/main" id="{AFB649F9-AAF6-55C0-16F3-1AE1CEBB6103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463" name="组合 462">
                <a:extLst>
                  <a:ext uri="{FF2B5EF4-FFF2-40B4-BE49-F238E27FC236}">
                    <a16:creationId xmlns:a16="http://schemas.microsoft.com/office/drawing/2014/main" id="{4802435D-8CF9-5240-BA44-685122800140}"/>
                  </a:ext>
                </a:extLst>
              </p:cNvPr>
              <p:cNvGrpSpPr/>
              <p:nvPr/>
            </p:nvGrpSpPr>
            <p:grpSpPr>
              <a:xfrm>
                <a:off x="11782103" y="14972054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64" name="图片 463">
                  <a:extLst>
                    <a:ext uri="{FF2B5EF4-FFF2-40B4-BE49-F238E27FC236}">
                      <a16:creationId xmlns:a16="http://schemas.microsoft.com/office/drawing/2014/main" id="{AFA6752C-8C6F-3980-7AC5-CEB2FFF4A2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66" name="文本框 465">
                  <a:extLst>
                    <a:ext uri="{FF2B5EF4-FFF2-40B4-BE49-F238E27FC236}">
                      <a16:creationId xmlns:a16="http://schemas.microsoft.com/office/drawing/2014/main" id="{45D92887-04B5-4219-D33B-A74DA63917ED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46479BD9-E4A0-3963-C847-DEBE0F4A25AE}"/>
                  </a:ext>
                </a:extLst>
              </p:cNvPr>
              <p:cNvGrpSpPr/>
              <p:nvPr/>
            </p:nvGrpSpPr>
            <p:grpSpPr>
              <a:xfrm>
                <a:off x="12979500" y="14409094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69" name="图片 468">
                  <a:extLst>
                    <a:ext uri="{FF2B5EF4-FFF2-40B4-BE49-F238E27FC236}">
                      <a16:creationId xmlns:a16="http://schemas.microsoft.com/office/drawing/2014/main" id="{416E1762-6D16-3892-0255-06F1FD76DE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71" name="文本框 470">
                  <a:extLst>
                    <a:ext uri="{FF2B5EF4-FFF2-40B4-BE49-F238E27FC236}">
                      <a16:creationId xmlns:a16="http://schemas.microsoft.com/office/drawing/2014/main" id="{A568D189-C1E2-0A60-8380-48DEE3BD1B9C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BF1F47CE-B8FF-FC3F-04DB-97C2C80B2093}"/>
                  </a:ext>
                </a:extLst>
              </p:cNvPr>
              <p:cNvGrpSpPr/>
              <p:nvPr/>
            </p:nvGrpSpPr>
            <p:grpSpPr>
              <a:xfrm>
                <a:off x="14013950" y="14101317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73" name="图片 472">
                  <a:extLst>
                    <a:ext uri="{FF2B5EF4-FFF2-40B4-BE49-F238E27FC236}">
                      <a16:creationId xmlns:a16="http://schemas.microsoft.com/office/drawing/2014/main" id="{72A09AE0-AE42-0E17-F50E-C4381A198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7C3ABA95-8453-6104-0D9D-9F99422A59A6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478" name="组合 477">
                <a:extLst>
                  <a:ext uri="{FF2B5EF4-FFF2-40B4-BE49-F238E27FC236}">
                    <a16:creationId xmlns:a16="http://schemas.microsoft.com/office/drawing/2014/main" id="{3E8FB096-1A0A-C493-0151-E1F03BAE3CDF}"/>
                  </a:ext>
                </a:extLst>
              </p:cNvPr>
              <p:cNvGrpSpPr/>
              <p:nvPr/>
            </p:nvGrpSpPr>
            <p:grpSpPr>
              <a:xfrm>
                <a:off x="16329026" y="18703299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83" name="图片 482">
                  <a:extLst>
                    <a:ext uri="{FF2B5EF4-FFF2-40B4-BE49-F238E27FC236}">
                      <a16:creationId xmlns:a16="http://schemas.microsoft.com/office/drawing/2014/main" id="{53A7FE43-75AF-BE1A-EDA8-0A322D298C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85" name="文本框 484">
                  <a:extLst>
                    <a:ext uri="{FF2B5EF4-FFF2-40B4-BE49-F238E27FC236}">
                      <a16:creationId xmlns:a16="http://schemas.microsoft.com/office/drawing/2014/main" id="{C1EF1431-88C0-8C65-3FCD-1B76F527FF44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492" name="组合 491">
                <a:extLst>
                  <a:ext uri="{FF2B5EF4-FFF2-40B4-BE49-F238E27FC236}">
                    <a16:creationId xmlns:a16="http://schemas.microsoft.com/office/drawing/2014/main" id="{7F2EBBBD-5729-6449-AB9E-15F14B27D12A}"/>
                  </a:ext>
                </a:extLst>
              </p:cNvPr>
              <p:cNvGrpSpPr/>
              <p:nvPr/>
            </p:nvGrpSpPr>
            <p:grpSpPr>
              <a:xfrm>
                <a:off x="15208523" y="18043118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493" name="图片 492">
                  <a:extLst>
                    <a:ext uri="{FF2B5EF4-FFF2-40B4-BE49-F238E27FC236}">
                      <a16:creationId xmlns:a16="http://schemas.microsoft.com/office/drawing/2014/main" id="{ABC179BD-AD41-6963-2E76-8CD6452566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0FFD4385-1E77-8A60-947E-1CD2EE01F903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01" name="组合 500">
                <a:extLst>
                  <a:ext uri="{FF2B5EF4-FFF2-40B4-BE49-F238E27FC236}">
                    <a16:creationId xmlns:a16="http://schemas.microsoft.com/office/drawing/2014/main" id="{3695342B-537C-BF54-D613-91D3484A24D7}"/>
                  </a:ext>
                </a:extLst>
              </p:cNvPr>
              <p:cNvGrpSpPr/>
              <p:nvPr/>
            </p:nvGrpSpPr>
            <p:grpSpPr>
              <a:xfrm>
                <a:off x="5695338" y="18258106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03" name="图片 502">
                  <a:extLst>
                    <a:ext uri="{FF2B5EF4-FFF2-40B4-BE49-F238E27FC236}">
                      <a16:creationId xmlns:a16="http://schemas.microsoft.com/office/drawing/2014/main" id="{BAD5E15B-9AF6-BBA4-D0DC-474390763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05" name="文本框 504">
                  <a:extLst>
                    <a:ext uri="{FF2B5EF4-FFF2-40B4-BE49-F238E27FC236}">
                      <a16:creationId xmlns:a16="http://schemas.microsoft.com/office/drawing/2014/main" id="{6114D62B-1899-596E-BAC5-2E81DEBA5BD8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B93E1E20-ABA8-6D36-739B-ECA411C52812}"/>
                  </a:ext>
                </a:extLst>
              </p:cNvPr>
              <p:cNvGrpSpPr/>
              <p:nvPr/>
            </p:nvGrpSpPr>
            <p:grpSpPr>
              <a:xfrm>
                <a:off x="2384270" y="14362740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07" name="图片 506">
                  <a:extLst>
                    <a:ext uri="{FF2B5EF4-FFF2-40B4-BE49-F238E27FC236}">
                      <a16:creationId xmlns:a16="http://schemas.microsoft.com/office/drawing/2014/main" id="{717CDA90-A4B0-236D-CA0A-9A41F9DEA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7BF01280-3544-2A53-E274-50986754248B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09" name="组合 508">
                <a:extLst>
                  <a:ext uri="{FF2B5EF4-FFF2-40B4-BE49-F238E27FC236}">
                    <a16:creationId xmlns:a16="http://schemas.microsoft.com/office/drawing/2014/main" id="{E94FCBB6-8458-CC94-0BD8-BA86BB8850C3}"/>
                  </a:ext>
                </a:extLst>
              </p:cNvPr>
              <p:cNvGrpSpPr/>
              <p:nvPr/>
            </p:nvGrpSpPr>
            <p:grpSpPr>
              <a:xfrm>
                <a:off x="3844884" y="14679670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13" name="图片 512">
                  <a:extLst>
                    <a:ext uri="{FF2B5EF4-FFF2-40B4-BE49-F238E27FC236}">
                      <a16:creationId xmlns:a16="http://schemas.microsoft.com/office/drawing/2014/main" id="{546B6DF6-41B3-D347-10B7-890277B365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21" name="文本框 520">
                  <a:extLst>
                    <a:ext uri="{FF2B5EF4-FFF2-40B4-BE49-F238E27FC236}">
                      <a16:creationId xmlns:a16="http://schemas.microsoft.com/office/drawing/2014/main" id="{FA245548-198E-B3B3-28F4-6FD62017C5F8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24" name="组合 523">
                <a:extLst>
                  <a:ext uri="{FF2B5EF4-FFF2-40B4-BE49-F238E27FC236}">
                    <a16:creationId xmlns:a16="http://schemas.microsoft.com/office/drawing/2014/main" id="{B480BECD-3DB1-A99A-8F65-B8E9334614BC}"/>
                  </a:ext>
                </a:extLst>
              </p:cNvPr>
              <p:cNvGrpSpPr/>
              <p:nvPr/>
            </p:nvGrpSpPr>
            <p:grpSpPr>
              <a:xfrm>
                <a:off x="6151798" y="15483034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29" name="图片 528">
                  <a:extLst>
                    <a:ext uri="{FF2B5EF4-FFF2-40B4-BE49-F238E27FC236}">
                      <a16:creationId xmlns:a16="http://schemas.microsoft.com/office/drawing/2014/main" id="{8048CE9D-1EEC-14EF-5EFC-19BEA246F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32" name="文本框 531">
                  <a:extLst>
                    <a:ext uri="{FF2B5EF4-FFF2-40B4-BE49-F238E27FC236}">
                      <a16:creationId xmlns:a16="http://schemas.microsoft.com/office/drawing/2014/main" id="{DE7F7F3B-63ED-F040-1EFC-99FD0E17965F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8FE7453E-5E77-ED40-686F-DC9348CD7701}"/>
                  </a:ext>
                </a:extLst>
              </p:cNvPr>
              <p:cNvGrpSpPr/>
              <p:nvPr/>
            </p:nvGrpSpPr>
            <p:grpSpPr>
              <a:xfrm>
                <a:off x="18909121" y="16058228"/>
                <a:ext cx="708818" cy="755225"/>
                <a:chOff x="8392123" y="14135457"/>
                <a:chExt cx="889318" cy="873004"/>
              </a:xfrm>
            </p:grpSpPr>
            <p:pic>
              <p:nvPicPr>
                <p:cNvPr id="541" name="图片 540">
                  <a:extLst>
                    <a:ext uri="{FF2B5EF4-FFF2-40B4-BE49-F238E27FC236}">
                      <a16:creationId xmlns:a16="http://schemas.microsoft.com/office/drawing/2014/main" id="{47276399-087D-B721-7B26-512040B98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123" y="14135457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4267637C-6DCC-7419-25D8-1C1CC9A1EA52}"/>
                    </a:ext>
                  </a:extLst>
                </p:cNvPr>
                <p:cNvSpPr txBox="1"/>
                <p:nvPr/>
              </p:nvSpPr>
              <p:spPr>
                <a:xfrm>
                  <a:off x="8450199" y="14213708"/>
                  <a:ext cx="831242" cy="6061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43" name="组合 542">
                <a:extLst>
                  <a:ext uri="{FF2B5EF4-FFF2-40B4-BE49-F238E27FC236}">
                    <a16:creationId xmlns:a16="http://schemas.microsoft.com/office/drawing/2014/main" id="{53DBFE7F-94D0-622F-683A-1DF11DBD1A13}"/>
                  </a:ext>
                </a:extLst>
              </p:cNvPr>
              <p:cNvGrpSpPr/>
              <p:nvPr/>
            </p:nvGrpSpPr>
            <p:grpSpPr>
              <a:xfrm>
                <a:off x="16057978" y="14675647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53" name="图片 552">
                  <a:extLst>
                    <a:ext uri="{FF2B5EF4-FFF2-40B4-BE49-F238E27FC236}">
                      <a16:creationId xmlns:a16="http://schemas.microsoft.com/office/drawing/2014/main" id="{3B165035-B556-B3B6-8B81-F440319E5B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54" name="文本框 553">
                  <a:extLst>
                    <a:ext uri="{FF2B5EF4-FFF2-40B4-BE49-F238E27FC236}">
                      <a16:creationId xmlns:a16="http://schemas.microsoft.com/office/drawing/2014/main" id="{3DB784F5-F994-FD2E-0B06-7166AEE3F760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57" name="组合 556">
                <a:extLst>
                  <a:ext uri="{FF2B5EF4-FFF2-40B4-BE49-F238E27FC236}">
                    <a16:creationId xmlns:a16="http://schemas.microsoft.com/office/drawing/2014/main" id="{D650C23D-359F-7E50-E080-2A75C0D9AF27}"/>
                  </a:ext>
                </a:extLst>
              </p:cNvPr>
              <p:cNvGrpSpPr/>
              <p:nvPr/>
            </p:nvGrpSpPr>
            <p:grpSpPr>
              <a:xfrm>
                <a:off x="17484369" y="17311695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58" name="图片 557">
                  <a:extLst>
                    <a:ext uri="{FF2B5EF4-FFF2-40B4-BE49-F238E27FC236}">
                      <a16:creationId xmlns:a16="http://schemas.microsoft.com/office/drawing/2014/main" id="{5EA97205-44F9-EBE3-F6E0-EB99097EB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61" name="文本框 560">
                  <a:extLst>
                    <a:ext uri="{FF2B5EF4-FFF2-40B4-BE49-F238E27FC236}">
                      <a16:creationId xmlns:a16="http://schemas.microsoft.com/office/drawing/2014/main" id="{AAB9C606-EAF1-A8C2-C03F-EE25E08F4016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69" name="组合 568">
                <a:extLst>
                  <a:ext uri="{FF2B5EF4-FFF2-40B4-BE49-F238E27FC236}">
                    <a16:creationId xmlns:a16="http://schemas.microsoft.com/office/drawing/2014/main" id="{8B9FBB1C-62B2-33D9-5200-05E647962835}"/>
                  </a:ext>
                </a:extLst>
              </p:cNvPr>
              <p:cNvGrpSpPr/>
              <p:nvPr/>
            </p:nvGrpSpPr>
            <p:grpSpPr>
              <a:xfrm>
                <a:off x="31120582" y="12205758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570" name="图片 569">
                  <a:extLst>
                    <a:ext uri="{FF2B5EF4-FFF2-40B4-BE49-F238E27FC236}">
                      <a16:creationId xmlns:a16="http://schemas.microsoft.com/office/drawing/2014/main" id="{F149A25E-066E-C6FE-9818-3EE747020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71" name="文本框 570">
                  <a:extLst>
                    <a:ext uri="{FF2B5EF4-FFF2-40B4-BE49-F238E27FC236}">
                      <a16:creationId xmlns:a16="http://schemas.microsoft.com/office/drawing/2014/main" id="{18E1BCA8-ACD1-F063-875F-93ECDD561178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575" name="组合 574">
                <a:extLst>
                  <a:ext uri="{FF2B5EF4-FFF2-40B4-BE49-F238E27FC236}">
                    <a16:creationId xmlns:a16="http://schemas.microsoft.com/office/drawing/2014/main" id="{B9680B0E-04C8-B08D-C5D5-535976B77AA4}"/>
                  </a:ext>
                </a:extLst>
              </p:cNvPr>
              <p:cNvGrpSpPr/>
              <p:nvPr/>
            </p:nvGrpSpPr>
            <p:grpSpPr>
              <a:xfrm>
                <a:off x="29155634" y="12228939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694A9A95-53C9-638D-9A88-65BD0A90E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4809BD5-30E1-E5BC-05F9-B1679FD65FAF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7188209-2379-0E52-12DB-0A264356D8AE}"/>
                  </a:ext>
                </a:extLst>
              </p:cNvPr>
              <p:cNvGrpSpPr/>
              <p:nvPr/>
            </p:nvGrpSpPr>
            <p:grpSpPr>
              <a:xfrm>
                <a:off x="28655518" y="13262557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4F958748-551B-BAA6-AA6C-6C6337AA9B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17DF312E-92B2-7E3A-AA32-CBF839EAC1A0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90710171-07A4-A1BB-334F-C50B4ABCC92F}"/>
                  </a:ext>
                </a:extLst>
              </p:cNvPr>
              <p:cNvGrpSpPr/>
              <p:nvPr/>
            </p:nvGrpSpPr>
            <p:grpSpPr>
              <a:xfrm>
                <a:off x="27726698" y="14002491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A0A5E208-9EE3-1675-2EA6-4F9DCBE8F9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971F49B2-D05F-3D13-4A1F-2E790A77CC43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F948DB9C-5A62-41B9-7980-AABFC1376D90}"/>
                  </a:ext>
                </a:extLst>
              </p:cNvPr>
              <p:cNvGrpSpPr/>
              <p:nvPr/>
            </p:nvGrpSpPr>
            <p:grpSpPr>
              <a:xfrm>
                <a:off x="26605461" y="12882359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86" name="图片 85">
                  <a:extLst>
                    <a:ext uri="{FF2B5EF4-FFF2-40B4-BE49-F238E27FC236}">
                      <a16:creationId xmlns:a16="http://schemas.microsoft.com/office/drawing/2014/main" id="{2BBD09DA-F444-09C8-FFEF-7C422B33E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80A5BB9B-79C1-2ABD-FF38-3C38A0F49D06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170A49F7-529C-0CA9-D278-F265A312B986}"/>
                  </a:ext>
                </a:extLst>
              </p:cNvPr>
              <p:cNvGrpSpPr/>
              <p:nvPr/>
            </p:nvGrpSpPr>
            <p:grpSpPr>
              <a:xfrm>
                <a:off x="22579914" y="13425128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89" name="图片 88">
                  <a:extLst>
                    <a:ext uri="{FF2B5EF4-FFF2-40B4-BE49-F238E27FC236}">
                      <a16:creationId xmlns:a16="http://schemas.microsoft.com/office/drawing/2014/main" id="{D1E522AE-C62E-B7D5-9C0D-36B8D6AE69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F2B0D28-6218-DCE0-94C7-0A5DE88B8FC5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4400B580-4D7F-D875-A2DF-F611F74DC71B}"/>
                  </a:ext>
                </a:extLst>
              </p:cNvPr>
              <p:cNvGrpSpPr/>
              <p:nvPr/>
            </p:nvGrpSpPr>
            <p:grpSpPr>
              <a:xfrm>
                <a:off x="18583219" y="13578700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AF04CEC2-4836-E0C7-8C11-973E6F026D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54B95045-6DA4-902A-4E46-1C244386DC78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122" name="组合 121">
                <a:extLst>
                  <a:ext uri="{FF2B5EF4-FFF2-40B4-BE49-F238E27FC236}">
                    <a16:creationId xmlns:a16="http://schemas.microsoft.com/office/drawing/2014/main" id="{8EC7E55F-6271-4B41-C747-91CDA0AB5A72}"/>
                  </a:ext>
                </a:extLst>
              </p:cNvPr>
              <p:cNvGrpSpPr/>
              <p:nvPr/>
            </p:nvGrpSpPr>
            <p:grpSpPr>
              <a:xfrm>
                <a:off x="32018571" y="14246452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8FB65C72-3A18-6D10-88C6-3C0C73D619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576" name="文本框 575">
                  <a:extLst>
                    <a:ext uri="{FF2B5EF4-FFF2-40B4-BE49-F238E27FC236}">
                      <a16:creationId xmlns:a16="http://schemas.microsoft.com/office/drawing/2014/main" id="{129489FF-A26F-17EA-72CF-94283FCEB429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608" name="组合 607">
                <a:extLst>
                  <a:ext uri="{FF2B5EF4-FFF2-40B4-BE49-F238E27FC236}">
                    <a16:creationId xmlns:a16="http://schemas.microsoft.com/office/drawing/2014/main" id="{AE0E4958-5CA5-44D8-79E9-027C08083FE3}"/>
                  </a:ext>
                </a:extLst>
              </p:cNvPr>
              <p:cNvGrpSpPr/>
              <p:nvPr/>
            </p:nvGrpSpPr>
            <p:grpSpPr>
              <a:xfrm>
                <a:off x="29284935" y="8733878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609" name="图片 608">
                  <a:extLst>
                    <a:ext uri="{FF2B5EF4-FFF2-40B4-BE49-F238E27FC236}">
                      <a16:creationId xmlns:a16="http://schemas.microsoft.com/office/drawing/2014/main" id="{DBD0EAA5-6289-6A6D-8200-21034C35ED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611" name="文本框 610">
                  <a:extLst>
                    <a:ext uri="{FF2B5EF4-FFF2-40B4-BE49-F238E27FC236}">
                      <a16:creationId xmlns:a16="http://schemas.microsoft.com/office/drawing/2014/main" id="{404F6E6C-5E15-C0F4-909C-F4C61E998475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grpSp>
            <p:nvGrpSpPr>
              <p:cNvPr id="613" name="组合 612">
                <a:extLst>
                  <a:ext uri="{FF2B5EF4-FFF2-40B4-BE49-F238E27FC236}">
                    <a16:creationId xmlns:a16="http://schemas.microsoft.com/office/drawing/2014/main" id="{CBEE323A-8C54-60DD-68EF-EE8206D4BD58}"/>
                  </a:ext>
                </a:extLst>
              </p:cNvPr>
              <p:cNvGrpSpPr/>
              <p:nvPr/>
            </p:nvGrpSpPr>
            <p:grpSpPr>
              <a:xfrm>
                <a:off x="33791503" y="12837630"/>
                <a:ext cx="676752" cy="755225"/>
                <a:chOff x="8392885" y="13911943"/>
                <a:chExt cx="849086" cy="873004"/>
              </a:xfrm>
            </p:grpSpPr>
            <p:pic>
              <p:nvPicPr>
                <p:cNvPr id="614" name="图片 613">
                  <a:extLst>
                    <a:ext uri="{FF2B5EF4-FFF2-40B4-BE49-F238E27FC236}">
                      <a16:creationId xmlns:a16="http://schemas.microsoft.com/office/drawing/2014/main" id="{AE746F0C-DA1F-003E-27B7-CB891B6C90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0"/>
                <a:srcRect l="11630" t="12861" r="23686" b="17244"/>
                <a:stretch/>
              </p:blipFill>
              <p:spPr>
                <a:xfrm>
                  <a:off x="8392885" y="13911943"/>
                  <a:ext cx="849086" cy="873004"/>
                </a:xfrm>
                <a:prstGeom prst="ellipse">
                  <a:avLst/>
                </a:prstGeom>
              </p:spPr>
            </p:pic>
            <p:sp>
              <p:nvSpPr>
                <p:cNvPr id="617" name="文本框 616">
                  <a:extLst>
                    <a:ext uri="{FF2B5EF4-FFF2-40B4-BE49-F238E27FC236}">
                      <a16:creationId xmlns:a16="http://schemas.microsoft.com/office/drawing/2014/main" id="{B418D137-12D5-5FEB-6046-0433F39F47B2}"/>
                    </a:ext>
                  </a:extLst>
                </p:cNvPr>
                <p:cNvSpPr txBox="1"/>
                <p:nvPr/>
              </p:nvSpPr>
              <p:spPr>
                <a:xfrm>
                  <a:off x="8410728" y="14025279"/>
                  <a:ext cx="831243" cy="606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3600" b="1" dirty="0"/>
                    <a:t>+P</a:t>
                  </a:r>
                  <a:endParaRPr lang="zh-CN" altLang="en-US" sz="3600" b="1" dirty="0"/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475475-C9CA-2E32-4978-0221D3A20915}"/>
                  </a:ext>
                </a:extLst>
              </p:cNvPr>
              <p:cNvSpPr txBox="1"/>
              <p:nvPr/>
            </p:nvSpPr>
            <p:spPr>
              <a:xfrm>
                <a:off x="15840424" y="23658867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cycle </a:t>
                </a:r>
              </a:p>
              <a:p>
                <a:pPr algn="ctr"/>
                <a:r>
                  <a:rPr lang="en-US" altLang="zh-CN" sz="3200" b="1" dirty="0"/>
                  <a:t>progression</a:t>
                </a:r>
                <a:endParaRPr lang="zh-CN" altLang="en-US" sz="3200" b="1" dirty="0"/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E917CA50-FBBD-8BBF-2F4C-924F55DAFDAD}"/>
                  </a:ext>
                </a:extLst>
              </p:cNvPr>
              <p:cNvSpPr txBox="1"/>
              <p:nvPr/>
            </p:nvSpPr>
            <p:spPr>
              <a:xfrm>
                <a:off x="5352962" y="22820860"/>
                <a:ext cx="324724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Cell </a:t>
                </a:r>
              </a:p>
              <a:p>
                <a:pPr algn="ctr"/>
                <a:r>
                  <a:rPr lang="en-US" altLang="zh-CN" sz="3200" b="1" dirty="0"/>
                  <a:t>survival</a:t>
                </a:r>
                <a:endParaRPr lang="zh-CN" altLang="en-US" sz="3200" b="1" dirty="0"/>
              </a:p>
            </p:txBody>
          </p:sp>
          <p:sp>
            <p:nvSpPr>
              <p:cNvPr id="476" name="弧形 475">
                <a:extLst>
                  <a:ext uri="{FF2B5EF4-FFF2-40B4-BE49-F238E27FC236}">
                    <a16:creationId xmlns:a16="http://schemas.microsoft.com/office/drawing/2014/main" id="{57845D8F-3DF7-F2DE-6613-9EB53FF8FBEB}"/>
                  </a:ext>
                </a:extLst>
              </p:cNvPr>
              <p:cNvSpPr/>
              <p:nvPr/>
            </p:nvSpPr>
            <p:spPr>
              <a:xfrm>
                <a:off x="8021582" y="12797900"/>
                <a:ext cx="11443926" cy="6243013"/>
              </a:xfrm>
              <a:prstGeom prst="arc">
                <a:avLst>
                  <a:gd name="adj1" fmla="val 10823824"/>
                  <a:gd name="adj2" fmla="val 15802509"/>
                </a:avLst>
              </a:prstGeom>
              <a:ln w="82550">
                <a:solidFill>
                  <a:srgbClr val="D016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27" name="直接连接符 526">
              <a:extLst>
                <a:ext uri="{FF2B5EF4-FFF2-40B4-BE49-F238E27FC236}">
                  <a16:creationId xmlns:a16="http://schemas.microsoft.com/office/drawing/2014/main" id="{C245AA35-24E4-9A7A-00E8-CCD9B6C33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073739" y="5873802"/>
              <a:ext cx="26864" cy="319433"/>
            </a:xfrm>
            <a:prstGeom prst="line">
              <a:avLst/>
            </a:prstGeom>
            <a:ln w="180975">
              <a:solidFill>
                <a:srgbClr val="F95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矩形: 圆角 808">
              <a:extLst>
                <a:ext uri="{FF2B5EF4-FFF2-40B4-BE49-F238E27FC236}">
                  <a16:creationId xmlns:a16="http://schemas.microsoft.com/office/drawing/2014/main" id="{78823A88-EAAF-F0F1-4B35-AB435DA5A36C}"/>
                </a:ext>
              </a:extLst>
            </p:cNvPr>
            <p:cNvSpPr/>
            <p:nvPr/>
          </p:nvSpPr>
          <p:spPr>
            <a:xfrm>
              <a:off x="23172768" y="5277059"/>
              <a:ext cx="1803770" cy="898525"/>
            </a:xfrm>
            <a:prstGeom prst="roundRect">
              <a:avLst>
                <a:gd name="adj" fmla="val 50000"/>
              </a:avLst>
            </a:prstGeom>
            <a:noFill/>
            <a:ln w="203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1" name="矩形 810">
            <a:extLst>
              <a:ext uri="{FF2B5EF4-FFF2-40B4-BE49-F238E27FC236}">
                <a16:creationId xmlns:a16="http://schemas.microsoft.com/office/drawing/2014/main" id="{9831713A-E1F4-6F3B-F058-306037E96577}"/>
              </a:ext>
            </a:extLst>
          </p:cNvPr>
          <p:cNvSpPr/>
          <p:nvPr/>
        </p:nvSpPr>
        <p:spPr>
          <a:xfrm>
            <a:off x="12703304" y="11904286"/>
            <a:ext cx="169870" cy="294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2" name="矩形 811">
            <a:extLst>
              <a:ext uri="{FF2B5EF4-FFF2-40B4-BE49-F238E27FC236}">
                <a16:creationId xmlns:a16="http://schemas.microsoft.com/office/drawing/2014/main" id="{6DB21C38-22A4-8B31-B625-4C5281BD919F}"/>
              </a:ext>
            </a:extLst>
          </p:cNvPr>
          <p:cNvSpPr/>
          <p:nvPr/>
        </p:nvSpPr>
        <p:spPr>
          <a:xfrm>
            <a:off x="12638481" y="12639546"/>
            <a:ext cx="355241" cy="61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4" name="图片 813">
            <a:extLst>
              <a:ext uri="{FF2B5EF4-FFF2-40B4-BE49-F238E27FC236}">
                <a16:creationId xmlns:a16="http://schemas.microsoft.com/office/drawing/2014/main" id="{3A31BEFD-6F1F-EA46-3AFA-93394E62BC1D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11630" t="12861" r="23686" b="17244"/>
          <a:stretch/>
        </p:blipFill>
        <p:spPr>
          <a:xfrm>
            <a:off x="5297158" y="15096596"/>
            <a:ext cx="676752" cy="755225"/>
          </a:xfrm>
          <a:prstGeom prst="ellipse">
            <a:avLst/>
          </a:prstGeom>
        </p:spPr>
      </p:pic>
      <p:sp>
        <p:nvSpPr>
          <p:cNvPr id="815" name="文本框 814">
            <a:extLst>
              <a:ext uri="{FF2B5EF4-FFF2-40B4-BE49-F238E27FC236}">
                <a16:creationId xmlns:a16="http://schemas.microsoft.com/office/drawing/2014/main" id="{DDC226D3-EBD1-40BF-1D6E-F41320B3A2CF}"/>
              </a:ext>
            </a:extLst>
          </p:cNvPr>
          <p:cNvSpPr txBox="1"/>
          <p:nvPr/>
        </p:nvSpPr>
        <p:spPr>
          <a:xfrm>
            <a:off x="5310742" y="15169408"/>
            <a:ext cx="662530" cy="52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+P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8835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E229DAEE-0517-E187-CD33-5843A34F57EE}"/>
              </a:ext>
            </a:extLst>
          </p:cNvPr>
          <p:cNvGrpSpPr/>
          <p:nvPr/>
        </p:nvGrpSpPr>
        <p:grpSpPr>
          <a:xfrm>
            <a:off x="534971" y="10976323"/>
            <a:ext cx="676752" cy="755225"/>
            <a:chOff x="8392885" y="13911943"/>
            <a:chExt cx="849086" cy="87300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1E8295B-9059-4A5C-2B8A-0D7EC8211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0AE8B6-4A0A-1606-2CAA-624D7B2DAB69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C5EF41-5978-5697-4657-DE6BC3CE4171}"/>
              </a:ext>
            </a:extLst>
          </p:cNvPr>
          <p:cNvGrpSpPr/>
          <p:nvPr/>
        </p:nvGrpSpPr>
        <p:grpSpPr>
          <a:xfrm>
            <a:off x="687371" y="11128723"/>
            <a:ext cx="676752" cy="755225"/>
            <a:chOff x="8392885" y="13911943"/>
            <a:chExt cx="849086" cy="87300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DCF8B7F-8D63-3770-B71A-A53D798B09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584E67D-B51D-8EF4-9CAA-0C501F463A94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89AB9D-A707-5F38-9F12-98CC815FEF0D}"/>
              </a:ext>
            </a:extLst>
          </p:cNvPr>
          <p:cNvGrpSpPr/>
          <p:nvPr/>
        </p:nvGrpSpPr>
        <p:grpSpPr>
          <a:xfrm>
            <a:off x="839771" y="11281123"/>
            <a:ext cx="676752" cy="755225"/>
            <a:chOff x="8392885" y="13911943"/>
            <a:chExt cx="849086" cy="87300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A29BB98-2C1B-A638-D348-B25257E07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AC42C82-75EC-0B65-1E29-2DDCAA4356C8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6855538D-F91F-6B3B-0E0C-07599059F3F4}"/>
              </a:ext>
            </a:extLst>
          </p:cNvPr>
          <p:cNvSpPr txBox="1"/>
          <p:nvPr/>
        </p:nvSpPr>
        <p:spPr>
          <a:xfrm>
            <a:off x="14712230" y="15849123"/>
            <a:ext cx="1551851" cy="908863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CoA</a:t>
            </a:r>
            <a:endParaRPr lang="zh-CN" altLang="en-US" sz="36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B2468B-A442-9129-82EF-9202AB7B5BD4}"/>
              </a:ext>
            </a:extLst>
          </p:cNvPr>
          <p:cNvSpPr txBox="1"/>
          <p:nvPr/>
        </p:nvSpPr>
        <p:spPr>
          <a:xfrm>
            <a:off x="14864630" y="16001523"/>
            <a:ext cx="1551851" cy="908863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CoA</a:t>
            </a:r>
            <a:endParaRPr lang="zh-CN" altLang="en-US" sz="3600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44F282-114A-0E4B-03CD-7D67C4A9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47" y="1694845"/>
            <a:ext cx="33485021" cy="68500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61C5D7-66AC-ED57-D175-C8A30DBF96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4" t="6293" r="5181" b="10665"/>
          <a:stretch/>
        </p:blipFill>
        <p:spPr>
          <a:xfrm>
            <a:off x="21838144" y="13713768"/>
            <a:ext cx="1551851" cy="959521"/>
          </a:xfrm>
          <a:prstGeom prst="ellipse">
            <a:avLst/>
          </a:prstGeom>
        </p:spPr>
      </p:pic>
      <p:sp>
        <p:nvSpPr>
          <p:cNvPr id="5" name="弧形 4">
            <a:extLst>
              <a:ext uri="{FF2B5EF4-FFF2-40B4-BE49-F238E27FC236}">
                <a16:creationId xmlns:a16="http://schemas.microsoft.com/office/drawing/2014/main" id="{E8CA8C69-A550-0329-46C6-AB2D86A11115}"/>
              </a:ext>
            </a:extLst>
          </p:cNvPr>
          <p:cNvSpPr/>
          <p:nvPr/>
        </p:nvSpPr>
        <p:spPr>
          <a:xfrm>
            <a:off x="2948879" y="1229927"/>
            <a:ext cx="31450176" cy="13501912"/>
          </a:xfrm>
          <a:prstGeom prst="arc">
            <a:avLst>
              <a:gd name="adj1" fmla="val 15070143"/>
              <a:gd name="adj2" fmla="val 260838"/>
            </a:avLst>
          </a:prstGeom>
          <a:ln w="1206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C39D2C8B-4092-72AA-2386-D78E5F374C91}"/>
              </a:ext>
            </a:extLst>
          </p:cNvPr>
          <p:cNvSpPr/>
          <p:nvPr/>
        </p:nvSpPr>
        <p:spPr>
          <a:xfrm flipH="1">
            <a:off x="880458" y="1323777"/>
            <a:ext cx="31450176" cy="13501912"/>
          </a:xfrm>
          <a:prstGeom prst="arc">
            <a:avLst>
              <a:gd name="adj1" fmla="val 15942522"/>
              <a:gd name="adj2" fmla="val 260838"/>
            </a:avLst>
          </a:prstGeom>
          <a:ln w="1206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8E356971-0C45-91E3-A44C-ACB9993A7989}"/>
              </a:ext>
            </a:extLst>
          </p:cNvPr>
          <p:cNvSpPr/>
          <p:nvPr/>
        </p:nvSpPr>
        <p:spPr>
          <a:xfrm flipH="1">
            <a:off x="1722202" y="1077527"/>
            <a:ext cx="30865183" cy="12542391"/>
          </a:xfrm>
          <a:prstGeom prst="arc">
            <a:avLst>
              <a:gd name="adj1" fmla="val 20451329"/>
              <a:gd name="adj2" fmla="val 339033"/>
            </a:avLst>
          </a:prstGeom>
          <a:ln w="1206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A17A902D-2D0E-1AE0-5D68-3724A2C64CDD}"/>
              </a:ext>
            </a:extLst>
          </p:cNvPr>
          <p:cNvSpPr/>
          <p:nvPr/>
        </p:nvSpPr>
        <p:spPr>
          <a:xfrm>
            <a:off x="5605705" y="1323777"/>
            <a:ext cx="28208357" cy="12085191"/>
          </a:xfrm>
          <a:prstGeom prst="arc">
            <a:avLst>
              <a:gd name="adj1" fmla="val 19828155"/>
              <a:gd name="adj2" fmla="val 673852"/>
            </a:avLst>
          </a:prstGeom>
          <a:ln w="1206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24D205-E56E-BEE8-4D91-B70E36344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161" t="20967" r="10457" b="16498"/>
          <a:stretch/>
        </p:blipFill>
        <p:spPr>
          <a:xfrm>
            <a:off x="13030825" y="10479916"/>
            <a:ext cx="2229838" cy="1074410"/>
          </a:xfrm>
          <a:prstGeom prst="roundRect">
            <a:avLst>
              <a:gd name="adj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387366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E101330-82D4-3E3B-7952-E6FA23F3C6D0}"/>
              </a:ext>
            </a:extLst>
          </p:cNvPr>
          <p:cNvGrpSpPr/>
          <p:nvPr/>
        </p:nvGrpSpPr>
        <p:grpSpPr>
          <a:xfrm>
            <a:off x="1237015" y="5725906"/>
            <a:ext cx="33525708" cy="13748162"/>
            <a:chOff x="873347" y="1077527"/>
            <a:chExt cx="33525708" cy="1374816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244F282-114A-0E4B-03CD-7D67C4A95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3347" y="1694845"/>
              <a:ext cx="33485021" cy="6850078"/>
            </a:xfrm>
            <a:prstGeom prst="rect">
              <a:avLst/>
            </a:prstGeom>
          </p:spPr>
        </p:pic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E8CA8C69-A550-0329-46C6-AB2D86A11115}"/>
                </a:ext>
              </a:extLst>
            </p:cNvPr>
            <p:cNvSpPr/>
            <p:nvPr/>
          </p:nvSpPr>
          <p:spPr>
            <a:xfrm>
              <a:off x="2948879" y="1229927"/>
              <a:ext cx="31450176" cy="13501912"/>
            </a:xfrm>
            <a:prstGeom prst="arc">
              <a:avLst>
                <a:gd name="adj1" fmla="val 15070143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C39D2C8B-4092-72AA-2386-D78E5F374C91}"/>
                </a:ext>
              </a:extLst>
            </p:cNvPr>
            <p:cNvSpPr/>
            <p:nvPr/>
          </p:nvSpPr>
          <p:spPr>
            <a:xfrm flipH="1">
              <a:off x="880458" y="1323777"/>
              <a:ext cx="31450176" cy="13501912"/>
            </a:xfrm>
            <a:prstGeom prst="arc">
              <a:avLst>
                <a:gd name="adj1" fmla="val 15942522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8E356971-0C45-91E3-A44C-ACB9993A7989}"/>
                </a:ext>
              </a:extLst>
            </p:cNvPr>
            <p:cNvSpPr/>
            <p:nvPr/>
          </p:nvSpPr>
          <p:spPr>
            <a:xfrm flipH="1">
              <a:off x="1722202" y="1077527"/>
              <a:ext cx="30865183" cy="12542391"/>
            </a:xfrm>
            <a:prstGeom prst="arc">
              <a:avLst>
                <a:gd name="adj1" fmla="val 20451329"/>
                <a:gd name="adj2" fmla="val 339033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A17A902D-2D0E-1AE0-5D68-3724A2C64CDD}"/>
                </a:ext>
              </a:extLst>
            </p:cNvPr>
            <p:cNvSpPr/>
            <p:nvPr/>
          </p:nvSpPr>
          <p:spPr>
            <a:xfrm>
              <a:off x="5605705" y="1323777"/>
              <a:ext cx="28208357" cy="12085191"/>
            </a:xfrm>
            <a:prstGeom prst="arc">
              <a:avLst>
                <a:gd name="adj1" fmla="val 19828155"/>
                <a:gd name="adj2" fmla="val 673852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98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图片 449">
            <a:extLst>
              <a:ext uri="{FF2B5EF4-FFF2-40B4-BE49-F238E27FC236}">
                <a16:creationId xmlns:a16="http://schemas.microsoft.com/office/drawing/2014/main" id="{22CBD8F2-3B93-761E-77F3-E77D9475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1" t="6776" r="10744" b="17853"/>
          <a:stretch/>
        </p:blipFill>
        <p:spPr>
          <a:xfrm>
            <a:off x="29905783" y="13478477"/>
            <a:ext cx="931806" cy="959521"/>
          </a:xfrm>
          <a:prstGeom prst="ellipse">
            <a:avLst/>
          </a:prstGeom>
        </p:spPr>
      </p:pic>
      <p:pic>
        <p:nvPicPr>
          <p:cNvPr id="356" name="图片 355">
            <a:extLst>
              <a:ext uri="{FF2B5EF4-FFF2-40B4-BE49-F238E27FC236}">
                <a16:creationId xmlns:a16="http://schemas.microsoft.com/office/drawing/2014/main" id="{3AE088A2-2153-6EF5-5A17-081FCEF3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072" y="7734578"/>
            <a:ext cx="1534049" cy="964711"/>
          </a:xfrm>
          <a:prstGeom prst="rect">
            <a:avLst/>
          </a:prstGeom>
        </p:spPr>
      </p:pic>
      <p:pic>
        <p:nvPicPr>
          <p:cNvPr id="262" name="图片 261">
            <a:extLst>
              <a:ext uri="{FF2B5EF4-FFF2-40B4-BE49-F238E27FC236}">
                <a16:creationId xmlns:a16="http://schemas.microsoft.com/office/drawing/2014/main" id="{E5C1AE05-A43F-FB70-1656-A1738B06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958" y="6282470"/>
            <a:ext cx="2180818" cy="128553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F1D95A1-B4AA-6490-197B-9021DCEECCF3}"/>
              </a:ext>
            </a:extLst>
          </p:cNvPr>
          <p:cNvGrpSpPr/>
          <p:nvPr/>
        </p:nvGrpSpPr>
        <p:grpSpPr>
          <a:xfrm>
            <a:off x="-447257" y="15679012"/>
            <a:ext cx="37093179" cy="17557889"/>
            <a:chOff x="873347" y="1077527"/>
            <a:chExt cx="33525708" cy="137481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3FC919A-8B83-71A5-B4D5-0019BE61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347" y="1694845"/>
              <a:ext cx="33485021" cy="6850078"/>
            </a:xfrm>
            <a:prstGeom prst="rect">
              <a:avLst/>
            </a:prstGeom>
          </p:spPr>
        </p:pic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40D47ED0-5B6B-CB18-6AFF-9506BB909F8D}"/>
                </a:ext>
              </a:extLst>
            </p:cNvPr>
            <p:cNvSpPr/>
            <p:nvPr/>
          </p:nvSpPr>
          <p:spPr>
            <a:xfrm>
              <a:off x="2948879" y="1229927"/>
              <a:ext cx="31450176" cy="13501912"/>
            </a:xfrm>
            <a:prstGeom prst="arc">
              <a:avLst>
                <a:gd name="adj1" fmla="val 15070143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2AA8FB0F-FEFF-B9F5-55A3-6549232883E8}"/>
                </a:ext>
              </a:extLst>
            </p:cNvPr>
            <p:cNvSpPr/>
            <p:nvPr/>
          </p:nvSpPr>
          <p:spPr>
            <a:xfrm flipH="1">
              <a:off x="880458" y="1323777"/>
              <a:ext cx="31450176" cy="13501912"/>
            </a:xfrm>
            <a:prstGeom prst="arc">
              <a:avLst>
                <a:gd name="adj1" fmla="val 15942522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CA5D8FB9-059A-4174-E855-E777252145D7}"/>
                </a:ext>
              </a:extLst>
            </p:cNvPr>
            <p:cNvSpPr/>
            <p:nvPr/>
          </p:nvSpPr>
          <p:spPr>
            <a:xfrm flipH="1">
              <a:off x="1722202" y="1077527"/>
              <a:ext cx="30865183" cy="12542391"/>
            </a:xfrm>
            <a:prstGeom prst="arc">
              <a:avLst>
                <a:gd name="adj1" fmla="val 20451329"/>
                <a:gd name="adj2" fmla="val 339033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E7F4C869-69EA-EB8A-4F05-EECF37183F50}"/>
                </a:ext>
              </a:extLst>
            </p:cNvPr>
            <p:cNvSpPr/>
            <p:nvPr/>
          </p:nvSpPr>
          <p:spPr>
            <a:xfrm>
              <a:off x="5605705" y="1323777"/>
              <a:ext cx="28208357" cy="12085191"/>
            </a:xfrm>
            <a:prstGeom prst="arc">
              <a:avLst>
                <a:gd name="adj1" fmla="val 19828155"/>
                <a:gd name="adj2" fmla="val 673852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1ADF2C6-7C36-0AFB-D4B8-39FE6BB5D223}"/>
              </a:ext>
            </a:extLst>
          </p:cNvPr>
          <p:cNvSpPr txBox="1"/>
          <p:nvPr/>
        </p:nvSpPr>
        <p:spPr>
          <a:xfrm>
            <a:off x="0" y="0"/>
            <a:ext cx="100652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Estrogen signaling pathway </a:t>
            </a:r>
            <a:endParaRPr lang="zh-CN" altLang="en-US" sz="6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DDDF2C-1869-D161-BE87-9BF24BCA3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279" y="2958887"/>
            <a:ext cx="24870910" cy="3440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9E113F-FD0D-F1BF-F039-159D7AFF0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0242" y="4526430"/>
            <a:ext cx="6136186" cy="12083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EC9525-2EA2-13DC-48BE-5771AD47CDCF}"/>
              </a:ext>
            </a:extLst>
          </p:cNvPr>
          <p:cNvSpPr txBox="1"/>
          <p:nvPr/>
        </p:nvSpPr>
        <p:spPr>
          <a:xfrm>
            <a:off x="4256703" y="483819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D0535-17C5-58B3-1B29-DED2EBB87189}"/>
              </a:ext>
            </a:extLst>
          </p:cNvPr>
          <p:cNvSpPr txBox="1"/>
          <p:nvPr/>
        </p:nvSpPr>
        <p:spPr>
          <a:xfrm>
            <a:off x="5808554" y="4852888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mGluR1a</a:t>
            </a:r>
            <a:endParaRPr lang="zh-CN" altLang="en-US" sz="3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B17197-E45C-68E1-EA2A-EA746AD3D748}"/>
              </a:ext>
            </a:extLst>
          </p:cNvPr>
          <p:cNvSpPr txBox="1"/>
          <p:nvPr/>
        </p:nvSpPr>
        <p:spPr>
          <a:xfrm>
            <a:off x="8168012" y="435598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mER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A1C266-41E4-FD5B-9676-FDAC98D7DE82}"/>
              </a:ext>
            </a:extLst>
          </p:cNvPr>
          <p:cNvSpPr txBox="1"/>
          <p:nvPr/>
        </p:nvSpPr>
        <p:spPr>
          <a:xfrm>
            <a:off x="10228608" y="4052325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AC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05D4D3-81BB-A42C-BECE-525C2F852591}"/>
              </a:ext>
            </a:extLst>
          </p:cNvPr>
          <p:cNvSpPr txBox="1"/>
          <p:nvPr/>
        </p:nvSpPr>
        <p:spPr>
          <a:xfrm>
            <a:off x="12289204" y="3800109"/>
            <a:ext cx="1551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CN" sz="3600" b="1" dirty="0"/>
              <a:t>μ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7F40A-57CF-4C7A-1105-537BBB99BE92}"/>
              </a:ext>
            </a:extLst>
          </p:cNvPr>
          <p:cNvSpPr txBox="1"/>
          <p:nvPr/>
        </p:nvSpPr>
        <p:spPr>
          <a:xfrm>
            <a:off x="14994020" y="388009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GIRK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B98D76-EC63-2FCE-5803-6C029FD105CB}"/>
              </a:ext>
            </a:extLst>
          </p:cNvPr>
          <p:cNvSpPr txBox="1"/>
          <p:nvPr/>
        </p:nvSpPr>
        <p:spPr>
          <a:xfrm>
            <a:off x="17725600" y="4032817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GABAB</a:t>
            </a:r>
            <a:endParaRPr lang="zh-CN" altLang="en-US" sz="36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56A64C-9746-DFD1-6121-995036A68D1B}"/>
              </a:ext>
            </a:extLst>
          </p:cNvPr>
          <p:cNvSpPr txBox="1"/>
          <p:nvPr/>
        </p:nvSpPr>
        <p:spPr>
          <a:xfrm>
            <a:off x="20409037" y="438319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EGFR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B19C81-B7E6-14ED-C7F0-F5E4C103321F}"/>
              </a:ext>
            </a:extLst>
          </p:cNvPr>
          <p:cNvSpPr/>
          <p:nvPr/>
        </p:nvSpPr>
        <p:spPr>
          <a:xfrm>
            <a:off x="22871119" y="4203264"/>
            <a:ext cx="1240972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87A7D2-C944-CD4C-C473-8162F96BB202}"/>
              </a:ext>
            </a:extLst>
          </p:cNvPr>
          <p:cNvSpPr/>
          <p:nvPr/>
        </p:nvSpPr>
        <p:spPr>
          <a:xfrm>
            <a:off x="22598976" y="5515974"/>
            <a:ext cx="1240972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FAD2CC-D88B-C1CE-476F-5967AD0B2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85319" y="3582405"/>
            <a:ext cx="5206533" cy="254096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A7D8F8B-228F-2B85-88AF-700294EAD8CD}"/>
              </a:ext>
            </a:extLst>
          </p:cNvPr>
          <p:cNvSpPr txBox="1"/>
          <p:nvPr/>
        </p:nvSpPr>
        <p:spPr>
          <a:xfrm>
            <a:off x="22598976" y="4557884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AC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BE9274-D080-7DD6-6F6D-A22E5BAF9CE9}"/>
              </a:ext>
            </a:extLst>
          </p:cNvPr>
          <p:cNvSpPr txBox="1"/>
          <p:nvPr/>
        </p:nvSpPr>
        <p:spPr>
          <a:xfrm>
            <a:off x="24716290" y="4591978"/>
            <a:ext cx="23424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(pro-)</a:t>
            </a:r>
          </a:p>
          <a:p>
            <a:pPr algn="ctr"/>
            <a:r>
              <a:rPr lang="en-US" altLang="zh-CN" sz="3200" b="1" dirty="0"/>
              <a:t>HB-EGF</a:t>
            </a:r>
            <a:endParaRPr lang="zh-CN" altLang="en-US" sz="3200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EB65D3-9CE2-BF62-8BBF-F93E0AB46EDE}"/>
              </a:ext>
            </a:extLst>
          </p:cNvPr>
          <p:cNvSpPr/>
          <p:nvPr/>
        </p:nvSpPr>
        <p:spPr>
          <a:xfrm>
            <a:off x="4798558" y="2189972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A3A3225-AD32-8F4D-FD52-1B3715047632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5032627" y="2679829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73B244A-A54C-188F-FF70-64683B4E73BD}"/>
              </a:ext>
            </a:extLst>
          </p:cNvPr>
          <p:cNvSpPr txBox="1"/>
          <p:nvPr/>
        </p:nvSpPr>
        <p:spPr>
          <a:xfrm>
            <a:off x="4256701" y="1496661"/>
            <a:ext cx="1551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E2</a:t>
            </a:r>
            <a:endParaRPr lang="zh-CN" altLang="en-US" sz="3600" b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25DB849-70C9-3FB3-6ECD-F765AC0BFEF5}"/>
              </a:ext>
            </a:extLst>
          </p:cNvPr>
          <p:cNvGrpSpPr/>
          <p:nvPr/>
        </p:nvGrpSpPr>
        <p:grpSpPr>
          <a:xfrm>
            <a:off x="8168012" y="1142772"/>
            <a:ext cx="1551851" cy="2910056"/>
            <a:chOff x="8450807" y="2755885"/>
            <a:chExt cx="1551851" cy="291005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B1E773E-4FDE-C225-6221-773E8865BA01}"/>
                </a:ext>
              </a:extLst>
            </p:cNvPr>
            <p:cNvSpPr/>
            <p:nvPr/>
          </p:nvSpPr>
          <p:spPr>
            <a:xfrm>
              <a:off x="8992662" y="3320657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6198ADB-2B8C-C082-D334-0311147B031E}"/>
                </a:ext>
              </a:extLst>
            </p:cNvPr>
            <p:cNvSpPr txBox="1"/>
            <p:nvPr/>
          </p:nvSpPr>
          <p:spPr>
            <a:xfrm>
              <a:off x="8450807" y="2755885"/>
              <a:ext cx="15518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E2</a:t>
              </a:r>
              <a:endParaRPr lang="zh-CN" altLang="en-US" sz="3600" b="1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64C00EB-040D-A03B-13AB-F6D753709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6730" y="3837775"/>
              <a:ext cx="1" cy="1828166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E4C1BB1-A42D-F9ED-E9B2-550620D92960}"/>
              </a:ext>
            </a:extLst>
          </p:cNvPr>
          <p:cNvSpPr txBox="1"/>
          <p:nvPr/>
        </p:nvSpPr>
        <p:spPr>
          <a:xfrm>
            <a:off x="4964063" y="3097532"/>
            <a:ext cx="3945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Membrane-initiated steroid signaling</a:t>
            </a:r>
            <a:endParaRPr lang="zh-CN" altLang="en-US" sz="32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83D4112-CF2C-78D6-F586-3F3C0C9C7D20}"/>
              </a:ext>
            </a:extLst>
          </p:cNvPr>
          <p:cNvCxnSpPr>
            <a:cxnSpLocks/>
          </p:cNvCxnSpPr>
          <p:nvPr/>
        </p:nvCxnSpPr>
        <p:spPr>
          <a:xfrm flipH="1">
            <a:off x="13163030" y="1866178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DFC3BBB-803F-7254-EF0D-F48350EBD3A9}"/>
              </a:ext>
            </a:extLst>
          </p:cNvPr>
          <p:cNvGrpSpPr/>
          <p:nvPr/>
        </p:nvGrpSpPr>
        <p:grpSpPr>
          <a:xfrm>
            <a:off x="17755728" y="742018"/>
            <a:ext cx="1551851" cy="2910056"/>
            <a:chOff x="8450807" y="2755885"/>
            <a:chExt cx="1551851" cy="291005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BE759ED-F77E-1406-607C-A2896C4590D5}"/>
                </a:ext>
              </a:extLst>
            </p:cNvPr>
            <p:cNvSpPr/>
            <p:nvPr/>
          </p:nvSpPr>
          <p:spPr>
            <a:xfrm>
              <a:off x="8992662" y="3320657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E6555D-806F-2503-3B77-7A3BEB1A2C61}"/>
                </a:ext>
              </a:extLst>
            </p:cNvPr>
            <p:cNvSpPr txBox="1"/>
            <p:nvPr/>
          </p:nvSpPr>
          <p:spPr>
            <a:xfrm>
              <a:off x="8450807" y="2755885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GABA</a:t>
              </a:r>
              <a:endParaRPr lang="zh-CN" altLang="en-US" sz="36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88C8B2F-C223-FC0B-58A2-91A16CD96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6730" y="3837775"/>
              <a:ext cx="1" cy="1828166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A96B646D-A5E1-66BE-A63E-B7AD428AB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28995" y="849655"/>
            <a:ext cx="1880433" cy="119182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68312094-D7D3-DCF4-04DF-13FEE2324F77}"/>
              </a:ext>
            </a:extLst>
          </p:cNvPr>
          <p:cNvSpPr txBox="1"/>
          <p:nvPr/>
        </p:nvSpPr>
        <p:spPr>
          <a:xfrm>
            <a:off x="12289204" y="108430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CN" sz="3200" b="1" dirty="0"/>
              <a:t>β</a:t>
            </a:r>
            <a:r>
              <a:rPr lang="en-US" altLang="zh-CN" sz="3200" b="1" dirty="0"/>
              <a:t>End</a:t>
            </a:r>
            <a:endParaRPr lang="zh-CN" altLang="en-US" sz="36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C8A9498-E28A-5EAE-5E32-08CEF0468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60005" y="944381"/>
            <a:ext cx="2000137" cy="1302414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FB3CD34B-1D82-A405-CE74-608F6713AAF0}"/>
              </a:ext>
            </a:extLst>
          </p:cNvPr>
          <p:cNvSpPr txBox="1"/>
          <p:nvPr/>
        </p:nvSpPr>
        <p:spPr>
          <a:xfrm>
            <a:off x="19988870" y="1335850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HB-EGF</a:t>
            </a:r>
            <a:endParaRPr lang="zh-CN" altLang="en-US" sz="3600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718EA-F2DB-EFBD-95E0-24F2A3B416B0}"/>
              </a:ext>
            </a:extLst>
          </p:cNvPr>
          <p:cNvCxnSpPr>
            <a:cxnSpLocks/>
          </p:cNvCxnSpPr>
          <p:nvPr/>
        </p:nvCxnSpPr>
        <p:spPr>
          <a:xfrm flipH="1">
            <a:off x="21160074" y="2183449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957CE05-6BDD-072D-D6F6-8A8F83F59B53}"/>
              </a:ext>
            </a:extLst>
          </p:cNvPr>
          <p:cNvCxnSpPr>
            <a:cxnSpLocks/>
          </p:cNvCxnSpPr>
          <p:nvPr/>
        </p:nvCxnSpPr>
        <p:spPr>
          <a:xfrm flipV="1">
            <a:off x="15769945" y="4881049"/>
            <a:ext cx="0" cy="958091"/>
          </a:xfrm>
          <a:prstGeom prst="straightConnector1">
            <a:avLst/>
          </a:prstGeom>
          <a:ln w="76200">
            <a:solidFill>
              <a:srgbClr val="0099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A2B64B2-F6C3-A300-91D2-61C46CAA41EE}"/>
              </a:ext>
            </a:extLst>
          </p:cNvPr>
          <p:cNvCxnSpPr>
            <a:cxnSpLocks/>
          </p:cNvCxnSpPr>
          <p:nvPr/>
        </p:nvCxnSpPr>
        <p:spPr>
          <a:xfrm flipV="1">
            <a:off x="15769945" y="2679829"/>
            <a:ext cx="0" cy="91408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32928D4-D98C-1AA2-D902-FD00728AE2DF}"/>
              </a:ext>
            </a:extLst>
          </p:cNvPr>
          <p:cNvSpPr txBox="1"/>
          <p:nvPr/>
        </p:nvSpPr>
        <p:spPr>
          <a:xfrm>
            <a:off x="15268339" y="5734744"/>
            <a:ext cx="1003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OK</a:t>
            </a:r>
            <a:r>
              <a:rPr lang="en-US" altLang="zh-CN" sz="3600" b="1" kern="100" baseline="30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+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2E79FD8-65E9-803F-74B2-420AB4CBAC80}"/>
              </a:ext>
            </a:extLst>
          </p:cNvPr>
          <p:cNvCxnSpPr>
            <a:cxnSpLocks/>
          </p:cNvCxnSpPr>
          <p:nvPr/>
        </p:nvCxnSpPr>
        <p:spPr>
          <a:xfrm flipH="1" flipV="1">
            <a:off x="22059208" y="1848036"/>
            <a:ext cx="3319961" cy="286850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BE46648-6C51-9AC6-F0C9-A773CD39B9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12955" y="1662818"/>
            <a:ext cx="1587242" cy="1111069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80EDB54-79B4-1759-39CF-A7DD87D5F795}"/>
              </a:ext>
            </a:extLst>
          </p:cNvPr>
          <p:cNvCxnSpPr>
            <a:cxnSpLocks/>
          </p:cNvCxnSpPr>
          <p:nvPr/>
        </p:nvCxnSpPr>
        <p:spPr>
          <a:xfrm flipH="1">
            <a:off x="25920328" y="2722058"/>
            <a:ext cx="1" cy="1828166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2152589-BF21-F2D3-4432-61B9F53DF257}"/>
              </a:ext>
            </a:extLst>
          </p:cNvPr>
          <p:cNvSpPr txBox="1"/>
          <p:nvPr/>
        </p:nvSpPr>
        <p:spPr>
          <a:xfrm>
            <a:off x="24657381" y="1838372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MMP</a:t>
            </a:r>
            <a:endParaRPr lang="zh-CN" altLang="en-US" sz="3600" b="1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FC7C244-1828-4C1D-B3E6-FC6F242595A5}"/>
              </a:ext>
            </a:extLst>
          </p:cNvPr>
          <p:cNvGrpSpPr/>
          <p:nvPr/>
        </p:nvGrpSpPr>
        <p:grpSpPr>
          <a:xfrm>
            <a:off x="28245043" y="1306790"/>
            <a:ext cx="3949225" cy="18973534"/>
            <a:chOff x="29051016" y="2919254"/>
            <a:chExt cx="3949225" cy="1897353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4CD593C-EBE3-7462-1DB9-2EE99D96A8BC}"/>
                </a:ext>
              </a:extLst>
            </p:cNvPr>
            <p:cNvSpPr/>
            <p:nvPr/>
          </p:nvSpPr>
          <p:spPr>
            <a:xfrm>
              <a:off x="30796515" y="3511176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A5DD013-C469-7407-C270-9A761FEF7D83}"/>
                </a:ext>
              </a:extLst>
            </p:cNvPr>
            <p:cNvSpPr txBox="1"/>
            <p:nvPr/>
          </p:nvSpPr>
          <p:spPr>
            <a:xfrm>
              <a:off x="30258415" y="2919254"/>
              <a:ext cx="15518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E2</a:t>
              </a:r>
              <a:endParaRPr lang="zh-CN" altLang="en-US" sz="3600" b="1" dirty="0"/>
            </a:p>
          </p:txBody>
        </p:sp>
        <p:sp>
          <p:nvSpPr>
            <p:cNvPr id="76" name="左大括号 75">
              <a:extLst>
                <a:ext uri="{FF2B5EF4-FFF2-40B4-BE49-F238E27FC236}">
                  <a16:creationId xmlns:a16="http://schemas.microsoft.com/office/drawing/2014/main" id="{9F28A2A4-8D79-3B38-C95A-8F782CBA9964}"/>
                </a:ext>
              </a:extLst>
            </p:cNvPr>
            <p:cNvSpPr/>
            <p:nvPr/>
          </p:nvSpPr>
          <p:spPr>
            <a:xfrm rot="5400000">
              <a:off x="30623376" y="2774902"/>
              <a:ext cx="814414" cy="3469417"/>
            </a:xfrm>
            <a:prstGeom prst="leftBrace">
              <a:avLst>
                <a:gd name="adj1" fmla="val 46581"/>
                <a:gd name="adj2" fmla="val 50000"/>
              </a:avLst>
            </a:prstGeom>
            <a:ln w="762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1D0F133-ACF0-A6D6-C736-B982F89D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9266499" y="4936808"/>
              <a:ext cx="29375" cy="4664392"/>
            </a:xfrm>
            <a:prstGeom prst="straightConnector1">
              <a:avLst/>
            </a:prstGeom>
            <a:ln w="76200">
              <a:solidFill>
                <a:srgbClr val="0099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9CEEC3D-0F72-6857-24FC-FF3A321EE2CC}"/>
                </a:ext>
              </a:extLst>
            </p:cNvPr>
            <p:cNvCxnSpPr>
              <a:cxnSpLocks/>
            </p:cNvCxnSpPr>
            <p:nvPr/>
          </p:nvCxnSpPr>
          <p:spPr>
            <a:xfrm>
              <a:off x="32747276" y="4895399"/>
              <a:ext cx="252965" cy="16997389"/>
            </a:xfrm>
            <a:prstGeom prst="straightConnector1">
              <a:avLst/>
            </a:prstGeom>
            <a:ln w="76200">
              <a:solidFill>
                <a:srgbClr val="0099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6B469EA-42D0-1076-7D80-E40CE2213702}"/>
                </a:ext>
              </a:extLst>
            </p:cNvPr>
            <p:cNvGrpSpPr/>
            <p:nvPr/>
          </p:nvGrpSpPr>
          <p:grpSpPr>
            <a:xfrm>
              <a:off x="29051016" y="9389002"/>
              <a:ext cx="1551851" cy="813023"/>
              <a:chOff x="32531222" y="18734855"/>
              <a:chExt cx="1551851" cy="813023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54A65A36-1709-E767-36CF-B4E85F9B7457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E7E3FA8-692B-4E00-B4CF-59AD778DEBDC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591E058B-B3CA-E240-D73A-EFFFADCDF6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674" t="6293" r="5181" b="10665"/>
          <a:stretch/>
        </p:blipFill>
        <p:spPr>
          <a:xfrm>
            <a:off x="29650984" y="20665450"/>
            <a:ext cx="1551851" cy="822869"/>
          </a:xfrm>
          <a:prstGeom prst="ellipse">
            <a:avLst/>
          </a:prstGeom>
        </p:spPr>
      </p:pic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1DAD5A4-6A90-1C52-C50F-89D6A95148F2}"/>
              </a:ext>
            </a:extLst>
          </p:cNvPr>
          <p:cNvCxnSpPr>
            <a:cxnSpLocks/>
          </p:cNvCxnSpPr>
          <p:nvPr/>
        </p:nvCxnSpPr>
        <p:spPr>
          <a:xfrm>
            <a:off x="30480903" y="21504116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46EF6E91-B2F1-0C70-D359-29101D7229C6}"/>
              </a:ext>
            </a:extLst>
          </p:cNvPr>
          <p:cNvGrpSpPr/>
          <p:nvPr/>
        </p:nvGrpSpPr>
        <p:grpSpPr>
          <a:xfrm>
            <a:off x="29532028" y="19844211"/>
            <a:ext cx="3959328" cy="3003724"/>
            <a:chOff x="29532028" y="19844211"/>
            <a:chExt cx="3959328" cy="300372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5047D8-AAD1-5C81-8AFC-E57606BB0FC8}"/>
                </a:ext>
              </a:extLst>
            </p:cNvPr>
            <p:cNvGrpSpPr/>
            <p:nvPr/>
          </p:nvGrpSpPr>
          <p:grpSpPr>
            <a:xfrm>
              <a:off x="31939505" y="19932150"/>
              <a:ext cx="1551851" cy="813023"/>
              <a:chOff x="32531222" y="18734855"/>
              <a:chExt cx="1551851" cy="813023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68F2866-34F3-0061-B107-6D9D8ED5D9D4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255DDCF-2DE1-A8CF-4117-E9270CE3AB73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35658511-04B2-65AE-9B3C-EB183A5D8471}"/>
                </a:ext>
              </a:extLst>
            </p:cNvPr>
            <p:cNvGrpSpPr/>
            <p:nvPr/>
          </p:nvGrpSpPr>
          <p:grpSpPr>
            <a:xfrm>
              <a:off x="29532028" y="19844211"/>
              <a:ext cx="1551851" cy="959521"/>
              <a:chOff x="17605757" y="12458583"/>
              <a:chExt cx="1551851" cy="1288228"/>
            </a:xfrm>
          </p:grpSpPr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EFFBEE54-B851-3B07-6C0C-A0716DDDA8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771" t="6776" r="10744" b="17853"/>
              <a:stretch/>
            </p:blipFill>
            <p:spPr>
              <a:xfrm>
                <a:off x="17984088" y="12458583"/>
                <a:ext cx="931806" cy="1288228"/>
              </a:xfrm>
              <a:prstGeom prst="ellipse">
                <a:avLst/>
              </a:prstGeom>
            </p:spPr>
          </p:pic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4D52995-A2A8-BCF2-CD37-725088BA1089}"/>
                  </a:ext>
                </a:extLst>
              </p:cNvPr>
              <p:cNvSpPr txBox="1"/>
              <p:nvPr/>
            </p:nvSpPr>
            <p:spPr>
              <a:xfrm>
                <a:off x="17605757" y="12597639"/>
                <a:ext cx="1551851" cy="89449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</a:t>
                </a:r>
                <a:endParaRPr lang="zh-CN" altLang="en-US" sz="3200" b="1" dirty="0"/>
              </a:p>
            </p:txBody>
          </p:sp>
        </p:grp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93F78D6-9D79-DB81-08C9-816B87D63E62}"/>
                </a:ext>
              </a:extLst>
            </p:cNvPr>
            <p:cNvCxnSpPr/>
            <p:nvPr/>
          </p:nvCxnSpPr>
          <p:spPr>
            <a:xfrm>
              <a:off x="30837500" y="20500244"/>
              <a:ext cx="10470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EAD9CC4-79F9-093F-B02A-ECCFE1AF3149}"/>
                </a:ext>
              </a:extLst>
            </p:cNvPr>
            <p:cNvSpPr txBox="1"/>
            <p:nvPr/>
          </p:nvSpPr>
          <p:spPr>
            <a:xfrm>
              <a:off x="29700847" y="20646286"/>
              <a:ext cx="1551851" cy="908863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CoA</a:t>
              </a:r>
              <a:endParaRPr lang="zh-CN" altLang="en-US" sz="3600" b="1" dirty="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ED095C0E-0A3F-C8B0-A446-3510549928EB}"/>
                </a:ext>
              </a:extLst>
            </p:cNvPr>
            <p:cNvGrpSpPr/>
            <p:nvPr/>
          </p:nvGrpSpPr>
          <p:grpSpPr>
            <a:xfrm>
              <a:off x="30224610" y="21858583"/>
              <a:ext cx="1551851" cy="989352"/>
              <a:chOff x="30224610" y="21858583"/>
              <a:chExt cx="1551851" cy="989352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3643016-E909-B4B3-6CB8-1CBBE9536FE2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A0649E-35E6-FA07-7EF8-4F6FAD8FC619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551851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</p:grp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27B747CE-2AA3-FF03-A599-2CB040B6A2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61" t="20967" r="10457" b="16498"/>
          <a:stretch/>
        </p:blipFill>
        <p:spPr>
          <a:xfrm>
            <a:off x="30636350" y="23545823"/>
            <a:ext cx="1551851" cy="747733"/>
          </a:xfrm>
          <a:prstGeom prst="roundRect">
            <a:avLst>
              <a:gd name="adj" fmla="val 50000"/>
            </a:avLst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86D6AB0-7FD6-76EC-5A71-238EA225C5D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61" t="20967" r="10457" b="16498"/>
          <a:stretch/>
        </p:blipFill>
        <p:spPr>
          <a:xfrm>
            <a:off x="30668688" y="24340436"/>
            <a:ext cx="1551851" cy="747733"/>
          </a:xfrm>
          <a:prstGeom prst="roundRect">
            <a:avLst>
              <a:gd name="adj" fmla="val 50000"/>
            </a:avLst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0D7123-561A-21B0-CBE8-6362C5D8E878}"/>
              </a:ext>
            </a:extLst>
          </p:cNvPr>
          <p:cNvSpPr txBox="1"/>
          <p:nvPr/>
        </p:nvSpPr>
        <p:spPr>
          <a:xfrm>
            <a:off x="30525460" y="23493854"/>
            <a:ext cx="1926741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BCL2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145F36-BD26-FCA6-97A7-D07C77B16233}"/>
              </a:ext>
            </a:extLst>
          </p:cNvPr>
          <p:cNvSpPr txBox="1"/>
          <p:nvPr/>
        </p:nvSpPr>
        <p:spPr>
          <a:xfrm>
            <a:off x="30393244" y="24271454"/>
            <a:ext cx="2233770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EBAG9</a:t>
            </a:r>
            <a:endParaRPr lang="zh-CN" altLang="en-US" sz="3600" b="1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95D5762-ECB7-58AC-0953-52F483A92A9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9012915" y="23573566"/>
            <a:ext cx="1556208" cy="710598"/>
          </a:xfrm>
          <a:prstGeom prst="roundRect">
            <a:avLst>
              <a:gd name="adj" fmla="val 50000"/>
            </a:avLst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A3F101F-3BA9-8870-F67B-D565AEABB17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9040866" y="24373102"/>
            <a:ext cx="1556208" cy="710598"/>
          </a:xfrm>
          <a:prstGeom prst="roundRect">
            <a:avLst>
              <a:gd name="adj" fmla="val 50000"/>
            </a:avLst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0C6575B-78C6-F28C-C029-9292DC4157D5}"/>
              </a:ext>
            </a:extLst>
          </p:cNvPr>
          <p:cNvSpPr txBox="1"/>
          <p:nvPr/>
        </p:nvSpPr>
        <p:spPr>
          <a:xfrm>
            <a:off x="28684925" y="23438753"/>
            <a:ext cx="2212187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KRT19</a:t>
            </a:r>
            <a:endParaRPr lang="zh-CN" altLang="en-US" sz="36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77DEAF-2D78-B209-6695-1B1425AF75BB}"/>
              </a:ext>
            </a:extLst>
          </p:cNvPr>
          <p:cNvSpPr txBox="1"/>
          <p:nvPr/>
        </p:nvSpPr>
        <p:spPr>
          <a:xfrm>
            <a:off x="28886649" y="24236474"/>
            <a:ext cx="1926741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CTSD</a:t>
            </a:r>
            <a:endParaRPr lang="zh-CN" altLang="en-US" sz="3600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526B24-2851-DBE7-7651-A95F7C289501}"/>
              </a:ext>
            </a:extLst>
          </p:cNvPr>
          <p:cNvCxnSpPr>
            <a:cxnSpLocks/>
          </p:cNvCxnSpPr>
          <p:nvPr/>
        </p:nvCxnSpPr>
        <p:spPr>
          <a:xfrm>
            <a:off x="30525460" y="2288932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30D9F178-5A98-AF08-59AB-DCE460D90003}"/>
              </a:ext>
            </a:extLst>
          </p:cNvPr>
          <p:cNvGrpSpPr/>
          <p:nvPr/>
        </p:nvGrpSpPr>
        <p:grpSpPr>
          <a:xfrm>
            <a:off x="4241592" y="6418635"/>
            <a:ext cx="1746987" cy="1298909"/>
            <a:chOff x="4241592" y="6418635"/>
            <a:chExt cx="1746987" cy="1298909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898BAA47-1A84-A408-AF2C-9E5D682E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56701" y="6418635"/>
              <a:ext cx="1731878" cy="1298909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222E880-4F37-7337-AF9C-576E088DE12B}"/>
                </a:ext>
              </a:extLst>
            </p:cNvPr>
            <p:cNvSpPr txBox="1"/>
            <p:nvPr/>
          </p:nvSpPr>
          <p:spPr>
            <a:xfrm>
              <a:off x="4241592" y="6762096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c-</a:t>
              </a:r>
              <a:r>
                <a:rPr lang="en-US" altLang="zh-CN" sz="3200" b="1" dirty="0" err="1"/>
                <a:t>Src</a:t>
              </a:r>
              <a:endParaRPr lang="zh-CN" altLang="en-US" sz="3600" b="1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D74071E-103C-2803-EF54-A371BDBFC5CF}"/>
              </a:ext>
            </a:extLst>
          </p:cNvPr>
          <p:cNvGrpSpPr/>
          <p:nvPr/>
        </p:nvGrpSpPr>
        <p:grpSpPr>
          <a:xfrm>
            <a:off x="4125521" y="8221728"/>
            <a:ext cx="1839814" cy="1226543"/>
            <a:chOff x="4125521" y="8221728"/>
            <a:chExt cx="1839814" cy="1226543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51ECB8E-64CC-1239-D8C3-F2AE1610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6591D7B-9645-ADFC-BF70-2E3E8E693D84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PI3K</a:t>
              </a:r>
              <a:endParaRPr lang="zh-CN" altLang="en-US" sz="3600" b="1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FD8E31F-5D74-FE78-4D5F-D1FFD89BBDFD}"/>
              </a:ext>
            </a:extLst>
          </p:cNvPr>
          <p:cNvGrpSpPr/>
          <p:nvPr/>
        </p:nvGrpSpPr>
        <p:grpSpPr>
          <a:xfrm>
            <a:off x="4125521" y="9796725"/>
            <a:ext cx="1839814" cy="1226543"/>
            <a:chOff x="4125521" y="8221728"/>
            <a:chExt cx="1839814" cy="1226543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5E2A6D7-6DC3-5102-C670-540F1F5B2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8CFBFBB-E22E-C456-EEB7-8BE406E82BB2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Akt</a:t>
              </a:r>
              <a:endParaRPr lang="zh-CN" altLang="en-US" sz="3600" b="1" dirty="0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ACCD481-758A-6F0A-F2CB-C613E59CD4DF}"/>
              </a:ext>
            </a:extLst>
          </p:cNvPr>
          <p:cNvCxnSpPr>
            <a:cxnSpLocks/>
          </p:cNvCxnSpPr>
          <p:nvPr/>
        </p:nvCxnSpPr>
        <p:spPr>
          <a:xfrm>
            <a:off x="5028356" y="9162991"/>
            <a:ext cx="17072" cy="835791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图片 100">
            <a:extLst>
              <a:ext uri="{FF2B5EF4-FFF2-40B4-BE49-F238E27FC236}">
                <a16:creationId xmlns:a16="http://schemas.microsoft.com/office/drawing/2014/main" id="{9CB6582B-E598-A5F2-89B0-B60C8F3D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31" y="11419698"/>
            <a:ext cx="2180818" cy="1285534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59AC42DC-047F-0123-9531-62D7FFAEAA1A}"/>
              </a:ext>
            </a:extLst>
          </p:cNvPr>
          <p:cNvSpPr txBox="1"/>
          <p:nvPr/>
        </p:nvSpPr>
        <p:spPr>
          <a:xfrm>
            <a:off x="4346714" y="11753982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eNOS</a:t>
            </a:r>
            <a:endParaRPr lang="zh-CN" altLang="en-US" sz="3600" b="1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481A85B-7A96-AD89-3B35-3DD5B59E7101}"/>
              </a:ext>
            </a:extLst>
          </p:cNvPr>
          <p:cNvCxnSpPr>
            <a:cxnSpLocks/>
          </p:cNvCxnSpPr>
          <p:nvPr/>
        </p:nvCxnSpPr>
        <p:spPr>
          <a:xfrm>
            <a:off x="5117838" y="12599987"/>
            <a:ext cx="0" cy="86491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916F7E1A-9FA0-7A17-E293-4AC0C4E5B418}"/>
              </a:ext>
            </a:extLst>
          </p:cNvPr>
          <p:cNvSpPr/>
          <p:nvPr/>
        </p:nvSpPr>
        <p:spPr>
          <a:xfrm>
            <a:off x="4883768" y="13448937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E67DF27-B3DA-708D-D8EA-068ED5566513}"/>
              </a:ext>
            </a:extLst>
          </p:cNvPr>
          <p:cNvSpPr txBox="1"/>
          <p:nvPr/>
        </p:nvSpPr>
        <p:spPr>
          <a:xfrm>
            <a:off x="4913792" y="13141355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NO</a:t>
            </a:r>
            <a:endParaRPr lang="zh-CN" altLang="en-US" sz="3600" b="1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4817C67-EA1F-1CAA-3A95-C0AC3E3ECEE0}"/>
              </a:ext>
            </a:extLst>
          </p:cNvPr>
          <p:cNvCxnSpPr>
            <a:cxnSpLocks/>
          </p:cNvCxnSpPr>
          <p:nvPr/>
        </p:nvCxnSpPr>
        <p:spPr>
          <a:xfrm>
            <a:off x="5117837" y="13938794"/>
            <a:ext cx="0" cy="72091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>
            <a:extLst>
              <a:ext uri="{FF2B5EF4-FFF2-40B4-BE49-F238E27FC236}">
                <a16:creationId xmlns:a16="http://schemas.microsoft.com/office/drawing/2014/main" id="{BC9A48FE-4C7F-04A8-000A-FA24ED276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4305462" y="21143387"/>
            <a:ext cx="1712118" cy="774547"/>
          </a:xfrm>
          <a:prstGeom prst="ellipse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5F97C519-E34C-680E-849D-B63580A21BDD}"/>
              </a:ext>
            </a:extLst>
          </p:cNvPr>
          <p:cNvSpPr txBox="1"/>
          <p:nvPr/>
        </p:nvSpPr>
        <p:spPr>
          <a:xfrm>
            <a:off x="4385596" y="21211728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45D27C7-B947-4E60-7C61-8E7723AAEA2F}"/>
              </a:ext>
            </a:extLst>
          </p:cNvPr>
          <p:cNvGrpSpPr/>
          <p:nvPr/>
        </p:nvGrpSpPr>
        <p:grpSpPr>
          <a:xfrm>
            <a:off x="4953141" y="22666120"/>
            <a:ext cx="1551851" cy="989352"/>
            <a:chOff x="30224610" y="21858583"/>
            <a:chExt cx="1551851" cy="98935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B886CD7-963A-5AD8-66A1-5A5277086F7F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67A9752-62AD-BE4D-4CC9-6A215A15DB73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00C0EE7-A51F-562C-5740-672726579805}"/>
              </a:ext>
            </a:extLst>
          </p:cNvPr>
          <p:cNvCxnSpPr>
            <a:cxnSpLocks/>
          </p:cNvCxnSpPr>
          <p:nvPr/>
        </p:nvCxnSpPr>
        <p:spPr>
          <a:xfrm>
            <a:off x="5161521" y="21917934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40E975-DBC4-5628-A229-624BB544D8C8}"/>
              </a:ext>
            </a:extLst>
          </p:cNvPr>
          <p:cNvCxnSpPr>
            <a:cxnSpLocks/>
          </p:cNvCxnSpPr>
          <p:nvPr/>
        </p:nvCxnSpPr>
        <p:spPr>
          <a:xfrm flipH="1">
            <a:off x="3612686" y="14015264"/>
            <a:ext cx="1381770" cy="2275867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AB20FF3-D275-924F-7A3A-20DA02094820}"/>
              </a:ext>
            </a:extLst>
          </p:cNvPr>
          <p:cNvSpPr txBox="1"/>
          <p:nvPr/>
        </p:nvSpPr>
        <p:spPr>
          <a:xfrm>
            <a:off x="1264701" y="16137361"/>
            <a:ext cx="40673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Relaxation ( Vascular smooth muscle)</a:t>
            </a:r>
            <a:endParaRPr lang="zh-CN" altLang="en-US" sz="3200" b="1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D32940B-1043-47B2-CD3E-FE9B8BA30D1A}"/>
              </a:ext>
            </a:extLst>
          </p:cNvPr>
          <p:cNvCxnSpPr>
            <a:cxnSpLocks/>
          </p:cNvCxnSpPr>
          <p:nvPr/>
        </p:nvCxnSpPr>
        <p:spPr>
          <a:xfrm flipH="1">
            <a:off x="1849132" y="7537684"/>
            <a:ext cx="3213367" cy="125552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7480F79-2131-7821-997E-148CF9E374F4}"/>
              </a:ext>
            </a:extLst>
          </p:cNvPr>
          <p:cNvGrpSpPr/>
          <p:nvPr/>
        </p:nvGrpSpPr>
        <p:grpSpPr>
          <a:xfrm>
            <a:off x="293523" y="8525562"/>
            <a:ext cx="1602576" cy="1032628"/>
            <a:chOff x="293523" y="8525562"/>
            <a:chExt cx="1602576" cy="1032628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4E5BC75-B8B4-9D70-5514-88C04019A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572" t="15787" r="18681" b="18854"/>
            <a:stretch/>
          </p:blipFill>
          <p:spPr>
            <a:xfrm>
              <a:off x="363712" y="8525562"/>
              <a:ext cx="1532387" cy="1032628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70967A3-DF94-FA1E-95AA-4E85D00EBBB9}"/>
                </a:ext>
              </a:extLst>
            </p:cNvPr>
            <p:cNvSpPr txBox="1"/>
            <p:nvPr/>
          </p:nvSpPr>
          <p:spPr>
            <a:xfrm>
              <a:off x="293523" y="874948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Ras</a:t>
              </a:r>
              <a:endParaRPr lang="zh-CN" altLang="en-US" sz="3600" b="1" dirty="0"/>
            </a:p>
          </p:txBody>
        </p:sp>
      </p:grp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A0661DC-9292-61CE-E852-F98F898CA2C5}"/>
              </a:ext>
            </a:extLst>
          </p:cNvPr>
          <p:cNvCxnSpPr>
            <a:cxnSpLocks/>
          </p:cNvCxnSpPr>
          <p:nvPr/>
        </p:nvCxnSpPr>
        <p:spPr>
          <a:xfrm>
            <a:off x="1064173" y="9544285"/>
            <a:ext cx="17072" cy="8357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A1E3CB-DFB3-FAFA-0DA3-F8E843A502E3}"/>
              </a:ext>
            </a:extLst>
          </p:cNvPr>
          <p:cNvGrpSpPr/>
          <p:nvPr/>
        </p:nvGrpSpPr>
        <p:grpSpPr>
          <a:xfrm>
            <a:off x="303727" y="10368202"/>
            <a:ext cx="1725839" cy="5941948"/>
            <a:chOff x="303727" y="10368202"/>
            <a:chExt cx="1725839" cy="5941948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B5375CC4-B37A-A726-6DB4-5BF45A56415F}"/>
                </a:ext>
              </a:extLst>
            </p:cNvPr>
            <p:cNvGrpSpPr/>
            <p:nvPr/>
          </p:nvGrpSpPr>
          <p:grpSpPr>
            <a:xfrm>
              <a:off x="303727" y="10368202"/>
              <a:ext cx="1602576" cy="1032628"/>
              <a:chOff x="293523" y="8525562"/>
              <a:chExt cx="1602576" cy="1032628"/>
            </a:xfrm>
          </p:grpSpPr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01179EE5-3DB1-5E70-0A7E-880403E122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7A2BD8D-D41A-9A9F-2F37-A79F152AD62F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Raf</a:t>
                </a:r>
                <a:endParaRPr lang="zh-CN" altLang="en-US" sz="3600" b="1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8C82A701-3BF1-A0C8-EEC8-E06163F0F1CE}"/>
                </a:ext>
              </a:extLst>
            </p:cNvPr>
            <p:cNvGrpSpPr/>
            <p:nvPr/>
          </p:nvGrpSpPr>
          <p:grpSpPr>
            <a:xfrm>
              <a:off x="328617" y="12840746"/>
              <a:ext cx="1602576" cy="1032628"/>
              <a:chOff x="293523" y="8525562"/>
              <a:chExt cx="1602576" cy="1032628"/>
            </a:xfrm>
          </p:grpSpPr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0221B14A-3301-AFBA-67BC-ABCD3B6C04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2F1B61F-CE57-AD2C-D776-5AC4A61FE132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MEK</a:t>
                </a:r>
                <a:endParaRPr lang="zh-CN" altLang="en-US" sz="3600" b="1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4AEF5AC-E8E8-C1DC-7B86-F8B89D70FC7C}"/>
                </a:ext>
              </a:extLst>
            </p:cNvPr>
            <p:cNvGrpSpPr/>
            <p:nvPr/>
          </p:nvGrpSpPr>
          <p:grpSpPr>
            <a:xfrm>
              <a:off x="426990" y="15277522"/>
              <a:ext cx="1602576" cy="1032628"/>
              <a:chOff x="293523" y="8525562"/>
              <a:chExt cx="1602576" cy="1032628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BAA10915-83FE-DB1A-CD01-CAD418A19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6398F2A0-A394-2063-A754-E44C21EF7901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ERK1/2</a:t>
                </a:r>
                <a:endParaRPr lang="zh-CN" altLang="en-US" sz="3600" b="1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45CABDF2-948E-DB32-52D1-1A087A4FC507}"/>
                </a:ext>
              </a:extLst>
            </p:cNvPr>
            <p:cNvGrpSpPr/>
            <p:nvPr/>
          </p:nvGrpSpPr>
          <p:grpSpPr>
            <a:xfrm>
              <a:off x="1118218" y="11737651"/>
              <a:ext cx="676752" cy="755225"/>
              <a:chOff x="8392885" y="13911943"/>
              <a:chExt cx="849086" cy="873004"/>
            </a:xfrm>
          </p:grpSpPr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F1B6377C-81AC-B57B-6079-18DD1F1CA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FAF9AE1-2B82-692E-9153-E6CBA5DA5795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CDE16D7-A78E-A1CB-E433-9608327F22BB}"/>
                </a:ext>
              </a:extLst>
            </p:cNvPr>
            <p:cNvGrpSpPr/>
            <p:nvPr/>
          </p:nvGrpSpPr>
          <p:grpSpPr>
            <a:xfrm>
              <a:off x="1152306" y="14211367"/>
              <a:ext cx="676752" cy="755225"/>
              <a:chOff x="8392885" y="13911943"/>
              <a:chExt cx="849086" cy="873004"/>
            </a:xfrm>
          </p:grpSpPr>
          <p:pic>
            <p:nvPicPr>
              <p:cNvPr id="152" name="图片 151">
                <a:extLst>
                  <a:ext uri="{FF2B5EF4-FFF2-40B4-BE49-F238E27FC236}">
                    <a16:creationId xmlns:a16="http://schemas.microsoft.com/office/drawing/2014/main" id="{408601A9-881D-FF13-F0C8-F924F2E5D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B78C56D-3BCA-E056-608A-D8BA0DCDA7C9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9A586C47-7A4B-AFE1-DB36-EC10C7388BE5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1121369" y="11429816"/>
              <a:ext cx="43631" cy="1410930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1" name="图片 160">
            <a:extLst>
              <a:ext uri="{FF2B5EF4-FFF2-40B4-BE49-F238E27FC236}">
                <a16:creationId xmlns:a16="http://schemas.microsoft.com/office/drawing/2014/main" id="{1A08949C-5BC5-E582-54D8-E4B74EAD79F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2279516" y="22603006"/>
            <a:ext cx="1712118" cy="774547"/>
          </a:xfrm>
          <a:prstGeom prst="ellipse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0B3B6BD3-F659-B78A-BDE4-EC0E929E30E9}"/>
              </a:ext>
            </a:extLst>
          </p:cNvPr>
          <p:cNvSpPr txBox="1"/>
          <p:nvPr/>
        </p:nvSpPr>
        <p:spPr>
          <a:xfrm>
            <a:off x="2386765" y="2269892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09D3806-6B95-46DB-EF22-B43A79B5E062}"/>
              </a:ext>
            </a:extLst>
          </p:cNvPr>
          <p:cNvGrpSpPr/>
          <p:nvPr/>
        </p:nvGrpSpPr>
        <p:grpSpPr>
          <a:xfrm>
            <a:off x="2825222" y="24057552"/>
            <a:ext cx="1551851" cy="989352"/>
            <a:chOff x="30224610" y="21858583"/>
            <a:chExt cx="1551851" cy="989352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91C57F4B-958E-DC6C-A5B7-31532F414CBE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37B53E17-5F4E-4F86-0A66-D454B55116C0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7E4D72F-89F1-DDD8-1C8A-9D7E90A2CF92}"/>
              </a:ext>
            </a:extLst>
          </p:cNvPr>
          <p:cNvCxnSpPr>
            <a:cxnSpLocks/>
          </p:cNvCxnSpPr>
          <p:nvPr/>
        </p:nvCxnSpPr>
        <p:spPr>
          <a:xfrm>
            <a:off x="3115041" y="23312410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10A9C364-ED7E-6D4A-98B2-636E4BFA4643}"/>
              </a:ext>
            </a:extLst>
          </p:cNvPr>
          <p:cNvGrpSpPr/>
          <p:nvPr/>
        </p:nvGrpSpPr>
        <p:grpSpPr>
          <a:xfrm>
            <a:off x="983087" y="20247669"/>
            <a:ext cx="676752" cy="755225"/>
            <a:chOff x="8392885" y="13911943"/>
            <a:chExt cx="849086" cy="873004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16369E0C-DEB2-8FE4-F372-27002EEC0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95CED61-C469-D328-D2F2-F7D0A2FEC54D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5563031-974A-CB00-F0D7-EEB1CDD2088F}"/>
              </a:ext>
            </a:extLst>
          </p:cNvPr>
          <p:cNvSpPr txBox="1"/>
          <p:nvPr/>
        </p:nvSpPr>
        <p:spPr>
          <a:xfrm>
            <a:off x="880766" y="17201967"/>
            <a:ext cx="3858042" cy="22072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 Vascular </a:t>
            </a:r>
          </a:p>
          <a:p>
            <a:pPr algn="ctr"/>
            <a:r>
              <a:rPr lang="en-US" altLang="zh-CN" sz="3200" b="1" dirty="0"/>
              <a:t>smooth muscle contraction</a:t>
            </a:r>
            <a:endParaRPr lang="zh-CN" altLang="en-US" sz="3200" b="1" dirty="0"/>
          </a:p>
        </p:txBody>
      </p:sp>
      <p:sp>
        <p:nvSpPr>
          <p:cNvPr id="173" name="弧形 172">
            <a:extLst>
              <a:ext uri="{FF2B5EF4-FFF2-40B4-BE49-F238E27FC236}">
                <a16:creationId xmlns:a16="http://schemas.microsoft.com/office/drawing/2014/main" id="{B588F923-5E72-C4E7-9A02-D1ACB401E367}"/>
              </a:ext>
            </a:extLst>
          </p:cNvPr>
          <p:cNvSpPr/>
          <p:nvPr/>
        </p:nvSpPr>
        <p:spPr>
          <a:xfrm rot="21232566" flipH="1">
            <a:off x="695817" y="15202498"/>
            <a:ext cx="3957583" cy="7819153"/>
          </a:xfrm>
          <a:prstGeom prst="arc">
            <a:avLst>
              <a:gd name="adj1" fmla="val 17622944"/>
              <a:gd name="adj2" fmla="val 4761737"/>
            </a:avLst>
          </a:prstGeom>
          <a:ln w="76200">
            <a:solidFill>
              <a:srgbClr val="0099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ABA43E4-2D72-A73C-934C-42F471CF40E1}"/>
              </a:ext>
            </a:extLst>
          </p:cNvPr>
          <p:cNvCxnSpPr>
            <a:cxnSpLocks/>
          </p:cNvCxnSpPr>
          <p:nvPr/>
        </p:nvCxnSpPr>
        <p:spPr>
          <a:xfrm>
            <a:off x="5228525" y="14078975"/>
            <a:ext cx="865069" cy="1046482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11AC7AF-CD35-3DA5-0E6E-4EBF5C58F1D9}"/>
              </a:ext>
            </a:extLst>
          </p:cNvPr>
          <p:cNvGrpSpPr/>
          <p:nvPr/>
        </p:nvGrpSpPr>
        <p:grpSpPr>
          <a:xfrm>
            <a:off x="6118739" y="14496941"/>
            <a:ext cx="1551851" cy="989352"/>
            <a:chOff x="30224610" y="21858583"/>
            <a:chExt cx="1551851" cy="989352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9B8E569-03AD-76E4-2402-E8CD9A22AC13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D5D874-1292-DB2D-C7EB-65C8458D1D2E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SNO</a:t>
              </a:r>
              <a:endParaRPr lang="zh-CN" altLang="en-US" sz="3200" b="1" dirty="0"/>
            </a:p>
          </p:txBody>
        </p:sp>
      </p:grp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83026E7C-91FF-B0EE-09C0-8D82B803A0AB}"/>
              </a:ext>
            </a:extLst>
          </p:cNvPr>
          <p:cNvSpPr/>
          <p:nvPr/>
        </p:nvSpPr>
        <p:spPr>
          <a:xfrm>
            <a:off x="5225143" y="5715000"/>
            <a:ext cx="1012371" cy="457301"/>
          </a:xfrm>
          <a:custGeom>
            <a:avLst/>
            <a:gdLst>
              <a:gd name="connsiteX0" fmla="*/ 0 w 1012371"/>
              <a:gd name="connsiteY0" fmla="*/ 32657 h 457301"/>
              <a:gd name="connsiteX1" fmla="*/ 522514 w 1012371"/>
              <a:gd name="connsiteY1" fmla="*/ 457200 h 457301"/>
              <a:gd name="connsiteX2" fmla="*/ 1012371 w 1012371"/>
              <a:gd name="connsiteY2" fmla="*/ 0 h 457301"/>
              <a:gd name="connsiteX3" fmla="*/ 1012371 w 1012371"/>
              <a:gd name="connsiteY3" fmla="*/ 0 h 4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457301">
                <a:moveTo>
                  <a:pt x="0" y="32657"/>
                </a:moveTo>
                <a:cubicBezTo>
                  <a:pt x="176893" y="247650"/>
                  <a:pt x="353786" y="462643"/>
                  <a:pt x="522514" y="457200"/>
                </a:cubicBezTo>
                <a:cubicBezTo>
                  <a:pt x="691242" y="451757"/>
                  <a:pt x="1012371" y="0"/>
                  <a:pt x="1012371" y="0"/>
                </a:cubicBezTo>
                <a:lnTo>
                  <a:pt x="1012371" y="0"/>
                </a:ln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AD433DB1-1AC9-87A8-0C6B-6430DECFCB25}"/>
              </a:ext>
            </a:extLst>
          </p:cNvPr>
          <p:cNvCxnSpPr>
            <a:cxnSpLocks/>
            <a:stCxn id="177" idx="5"/>
          </p:cNvCxnSpPr>
          <p:nvPr/>
        </p:nvCxnSpPr>
        <p:spPr>
          <a:xfrm>
            <a:off x="6518322" y="15414555"/>
            <a:ext cx="500920" cy="1212921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DDE8FC0-6283-BA24-A44A-264D44378B44}"/>
              </a:ext>
            </a:extLst>
          </p:cNvPr>
          <p:cNvSpPr txBox="1"/>
          <p:nvPr/>
        </p:nvSpPr>
        <p:spPr>
          <a:xfrm>
            <a:off x="5036892" y="16467709"/>
            <a:ext cx="40673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survival</a:t>
            </a:r>
          </a:p>
          <a:p>
            <a:pPr algn="ctr"/>
            <a:r>
              <a:rPr lang="en-US" altLang="zh-CN" sz="3200" b="1" dirty="0"/>
              <a:t>(Cardiomyocyte)</a:t>
            </a:r>
            <a:endParaRPr lang="zh-CN" altLang="en-US" sz="320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1E8867A-85C8-3B8E-05C1-3EA20E1676B9}"/>
              </a:ext>
            </a:extLst>
          </p:cNvPr>
          <p:cNvSpPr txBox="1"/>
          <p:nvPr/>
        </p:nvSpPr>
        <p:spPr>
          <a:xfrm>
            <a:off x="7275825" y="14993593"/>
            <a:ext cx="3622886" cy="151477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calcium signaling pathway</a:t>
            </a:r>
            <a:endParaRPr lang="zh-CN" altLang="en-US" sz="3200" b="1" dirty="0"/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BA67244F-6D14-9388-6B98-09B5A1DD15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4512" y="6096581"/>
            <a:ext cx="1731878" cy="1298909"/>
          </a:xfrm>
          <a:prstGeom prst="rect">
            <a:avLst/>
          </a:prstGeom>
        </p:spPr>
      </p:pic>
      <p:sp>
        <p:nvSpPr>
          <p:cNvPr id="190" name="文本框 189">
            <a:extLst>
              <a:ext uri="{FF2B5EF4-FFF2-40B4-BE49-F238E27FC236}">
                <a16:creationId xmlns:a16="http://schemas.microsoft.com/office/drawing/2014/main" id="{28262BEB-BD74-CD1C-22EA-62862B9DA053}"/>
              </a:ext>
            </a:extLst>
          </p:cNvPr>
          <p:cNvSpPr txBox="1"/>
          <p:nvPr/>
        </p:nvSpPr>
        <p:spPr>
          <a:xfrm>
            <a:off x="8328305" y="6500056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Gq</a:t>
            </a:r>
            <a:endParaRPr lang="zh-CN" altLang="en-US" sz="3600" b="1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A9999D67-11BF-57DB-A057-1580052A0F6E}"/>
              </a:ext>
            </a:extLst>
          </p:cNvPr>
          <p:cNvCxnSpPr>
            <a:cxnSpLocks/>
          </p:cNvCxnSpPr>
          <p:nvPr/>
        </p:nvCxnSpPr>
        <p:spPr>
          <a:xfrm>
            <a:off x="9087268" y="5393027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F6213D04-0EB1-1E0A-7F98-AE209728E5D2}"/>
              </a:ext>
            </a:extLst>
          </p:cNvPr>
          <p:cNvCxnSpPr>
            <a:cxnSpLocks/>
          </p:cNvCxnSpPr>
          <p:nvPr/>
        </p:nvCxnSpPr>
        <p:spPr>
          <a:xfrm>
            <a:off x="7670590" y="5677557"/>
            <a:ext cx="822857" cy="73989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图片 196">
            <a:extLst>
              <a:ext uri="{FF2B5EF4-FFF2-40B4-BE49-F238E27FC236}">
                <a16:creationId xmlns:a16="http://schemas.microsoft.com/office/drawing/2014/main" id="{9AA9FA7F-82B2-CE22-33B9-DB8028C8F2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28305" y="8038058"/>
            <a:ext cx="1998080" cy="1226544"/>
          </a:xfrm>
          <a:prstGeom prst="rect">
            <a:avLst/>
          </a:prstGeom>
        </p:spPr>
      </p:pic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132ECC9-9A35-AFC6-D778-63142A74D9D9}"/>
              </a:ext>
            </a:extLst>
          </p:cNvPr>
          <p:cNvCxnSpPr>
            <a:cxnSpLocks/>
          </p:cNvCxnSpPr>
          <p:nvPr/>
        </p:nvCxnSpPr>
        <p:spPr>
          <a:xfrm>
            <a:off x="9134584" y="7177396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1225AE88-E0A3-8B8F-8D4B-BE21BD250C4A}"/>
              </a:ext>
            </a:extLst>
          </p:cNvPr>
          <p:cNvSpPr txBox="1"/>
          <p:nvPr/>
        </p:nvSpPr>
        <p:spPr>
          <a:xfrm>
            <a:off x="8414311" y="828530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PLC</a:t>
            </a:r>
            <a:endParaRPr lang="zh-CN" altLang="en-US" sz="3600" b="1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F7DF4860-AA50-822B-2F68-30CF39D277BB}"/>
              </a:ext>
            </a:extLst>
          </p:cNvPr>
          <p:cNvCxnSpPr>
            <a:cxnSpLocks/>
          </p:cNvCxnSpPr>
          <p:nvPr/>
        </p:nvCxnSpPr>
        <p:spPr>
          <a:xfrm>
            <a:off x="9209072" y="9162991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DCFB2B7D-EC19-D0E5-2731-2E109A1CB9C6}"/>
              </a:ext>
            </a:extLst>
          </p:cNvPr>
          <p:cNvGrpSpPr/>
          <p:nvPr/>
        </p:nvGrpSpPr>
        <p:grpSpPr>
          <a:xfrm>
            <a:off x="8992539" y="9653739"/>
            <a:ext cx="1551851" cy="989352"/>
            <a:chOff x="30224610" y="21858583"/>
            <a:chExt cx="1551851" cy="989352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5EA2F607-BFCF-AC2A-3983-036143B09DB8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C1E79DE-B04D-FFD7-FBEB-C8AF27F58B08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IP3</a:t>
              </a:r>
              <a:endParaRPr lang="zh-CN" altLang="en-US" sz="3200" b="1" dirty="0"/>
            </a:p>
          </p:txBody>
        </p:sp>
      </p:grpSp>
      <p:sp>
        <p:nvSpPr>
          <p:cNvPr id="204" name="椭圆 203">
            <a:extLst>
              <a:ext uri="{FF2B5EF4-FFF2-40B4-BE49-F238E27FC236}">
                <a16:creationId xmlns:a16="http://schemas.microsoft.com/office/drawing/2014/main" id="{A86B5328-68C2-212E-EF53-423E7D62DD51}"/>
              </a:ext>
            </a:extLst>
          </p:cNvPr>
          <p:cNvSpPr/>
          <p:nvPr/>
        </p:nvSpPr>
        <p:spPr>
          <a:xfrm>
            <a:off x="9157270" y="12120226"/>
            <a:ext cx="4395794" cy="2566622"/>
          </a:xfrm>
          <a:prstGeom prst="ellipse">
            <a:avLst/>
          </a:prstGeom>
          <a:gradFill flip="none" rotWithShape="1">
            <a:gsLst>
              <a:gs pos="81000">
                <a:srgbClr val="9DE3E0"/>
              </a:gs>
              <a:gs pos="50000">
                <a:srgbClr val="D0F4EE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03200">
            <a:solidFill>
              <a:srgbClr val="66D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54CDAE54-68AB-5AB7-BE91-4C64ACC09689}"/>
              </a:ext>
            </a:extLst>
          </p:cNvPr>
          <p:cNvCxnSpPr>
            <a:cxnSpLocks/>
          </p:cNvCxnSpPr>
          <p:nvPr/>
        </p:nvCxnSpPr>
        <p:spPr>
          <a:xfrm>
            <a:off x="9226609" y="10643091"/>
            <a:ext cx="749781" cy="96825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195717FC-632E-EFD9-718B-4148118F7750}"/>
              </a:ext>
            </a:extLst>
          </p:cNvPr>
          <p:cNvGrpSpPr/>
          <p:nvPr/>
        </p:nvGrpSpPr>
        <p:grpSpPr>
          <a:xfrm>
            <a:off x="7984449" y="10936477"/>
            <a:ext cx="1551851" cy="989352"/>
            <a:chOff x="30224610" y="21858583"/>
            <a:chExt cx="1551851" cy="989352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880092CD-6193-FD95-4E57-E2DE7169D124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71F6442-EC51-6DAC-11D9-D115B7CDE34E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Ca</a:t>
              </a:r>
              <a:r>
                <a:rPr lang="en-US" altLang="zh-CN" sz="3200" b="1" kern="100" baseline="30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2+</a:t>
              </a:r>
              <a:endParaRPr lang="zh-CN" altLang="zh-CN" sz="32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919EE2C-4398-22DE-46FC-504B2CDE8561}"/>
              </a:ext>
            </a:extLst>
          </p:cNvPr>
          <p:cNvSpPr/>
          <p:nvPr/>
        </p:nvSpPr>
        <p:spPr>
          <a:xfrm>
            <a:off x="8516055" y="11792962"/>
            <a:ext cx="1649832" cy="1961521"/>
          </a:xfrm>
          <a:custGeom>
            <a:avLst/>
            <a:gdLst>
              <a:gd name="connsiteX0" fmla="*/ 1251284 w 1318967"/>
              <a:gd name="connsiteY0" fmla="*/ 1780674 h 1780674"/>
              <a:gd name="connsiteX1" fmla="*/ 1179095 w 1318967"/>
              <a:gd name="connsiteY1" fmla="*/ 336884 h 1780674"/>
              <a:gd name="connsiteX2" fmla="*/ 0 w 1318967"/>
              <a:gd name="connsiteY2" fmla="*/ 0 h 1780674"/>
              <a:gd name="connsiteX3" fmla="*/ 0 w 1318967"/>
              <a:gd name="connsiteY3" fmla="*/ 0 h 17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967" h="1780674">
                <a:moveTo>
                  <a:pt x="1251284" y="1780674"/>
                </a:moveTo>
                <a:cubicBezTo>
                  <a:pt x="1319463" y="1207168"/>
                  <a:pt x="1387642" y="633663"/>
                  <a:pt x="1179095" y="336884"/>
                </a:cubicBezTo>
                <a:cubicBezTo>
                  <a:pt x="970548" y="4010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0834A8A9-75B0-9E47-C7E0-57537EBF585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9719863" y="11441277"/>
            <a:ext cx="1144899" cy="1219327"/>
          </a:xfrm>
          <a:prstGeom prst="roundRect">
            <a:avLst>
              <a:gd name="adj" fmla="val 50000"/>
            </a:avLst>
          </a:prstGeom>
        </p:spPr>
      </p:pic>
      <p:sp>
        <p:nvSpPr>
          <p:cNvPr id="206" name="文本框 205">
            <a:extLst>
              <a:ext uri="{FF2B5EF4-FFF2-40B4-BE49-F238E27FC236}">
                <a16:creationId xmlns:a16="http://schemas.microsoft.com/office/drawing/2014/main" id="{938AFE48-22DC-1A2B-7A7D-FF8E5F8ABDA4}"/>
              </a:ext>
            </a:extLst>
          </p:cNvPr>
          <p:cNvSpPr txBox="1"/>
          <p:nvPr/>
        </p:nvSpPr>
        <p:spPr>
          <a:xfrm>
            <a:off x="9615405" y="11630173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IP3R</a:t>
            </a:r>
            <a:endParaRPr lang="zh-CN" altLang="en-US" sz="3200" b="1" dirty="0"/>
          </a:p>
        </p:txBody>
      </p:sp>
      <p:pic>
        <p:nvPicPr>
          <p:cNvPr id="214" name="图片 213">
            <a:extLst>
              <a:ext uri="{FF2B5EF4-FFF2-40B4-BE49-F238E27FC236}">
                <a16:creationId xmlns:a16="http://schemas.microsoft.com/office/drawing/2014/main" id="{B5113DED-438A-676F-DB60-171D397982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25303" y="12263314"/>
            <a:ext cx="1719989" cy="1185623"/>
          </a:xfrm>
          <a:prstGeom prst="rect">
            <a:avLst/>
          </a:prstGeom>
        </p:spPr>
      </p:pic>
      <p:sp>
        <p:nvSpPr>
          <p:cNvPr id="215" name="文本框 214">
            <a:extLst>
              <a:ext uri="{FF2B5EF4-FFF2-40B4-BE49-F238E27FC236}">
                <a16:creationId xmlns:a16="http://schemas.microsoft.com/office/drawing/2014/main" id="{195BDDD4-5972-7769-F0DA-011DC1696830}"/>
              </a:ext>
            </a:extLst>
          </p:cNvPr>
          <p:cNvSpPr txBox="1"/>
          <p:nvPr/>
        </p:nvSpPr>
        <p:spPr>
          <a:xfrm>
            <a:off x="6276515" y="1250309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CAM</a:t>
            </a:r>
            <a:endParaRPr lang="zh-CN" altLang="en-US" sz="3200" b="1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5FE0960-B910-2AFD-BDB3-8FD7DFB2DA63}"/>
              </a:ext>
            </a:extLst>
          </p:cNvPr>
          <p:cNvCxnSpPr>
            <a:cxnSpLocks/>
            <a:stCxn id="210" idx="3"/>
          </p:cNvCxnSpPr>
          <p:nvPr/>
        </p:nvCxnSpPr>
        <p:spPr>
          <a:xfrm flipH="1">
            <a:off x="7275825" y="11854091"/>
            <a:ext cx="777182" cy="71364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476C1BF-3C1B-9DAB-ED09-ED6BB44C5FC9}"/>
              </a:ext>
            </a:extLst>
          </p:cNvPr>
          <p:cNvSpPr txBox="1"/>
          <p:nvPr/>
        </p:nvSpPr>
        <p:spPr>
          <a:xfrm>
            <a:off x="11091872" y="13057274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pic>
        <p:nvPicPr>
          <p:cNvPr id="228" name="图片 227">
            <a:extLst>
              <a:ext uri="{FF2B5EF4-FFF2-40B4-BE49-F238E27FC236}">
                <a16:creationId xmlns:a16="http://schemas.microsoft.com/office/drawing/2014/main" id="{6259178C-4D6E-94B7-92CA-FE8DAF0D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921" y="7324244"/>
            <a:ext cx="1534049" cy="964711"/>
          </a:xfrm>
          <a:prstGeom prst="rect">
            <a:avLst/>
          </a:prstGeom>
        </p:spPr>
      </p:pic>
      <p:sp>
        <p:nvSpPr>
          <p:cNvPr id="232" name="文本框 231">
            <a:extLst>
              <a:ext uri="{FF2B5EF4-FFF2-40B4-BE49-F238E27FC236}">
                <a16:creationId xmlns:a16="http://schemas.microsoft.com/office/drawing/2014/main" id="{19F334FF-ADE9-9B89-5171-3D05A174E1CC}"/>
              </a:ext>
            </a:extLst>
          </p:cNvPr>
          <p:cNvSpPr txBox="1"/>
          <p:nvPr/>
        </p:nvSpPr>
        <p:spPr>
          <a:xfrm>
            <a:off x="5817782" y="8600766"/>
            <a:ext cx="2366771" cy="2207240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PI3K-Akt  signaling pathway</a:t>
            </a:r>
            <a:endParaRPr lang="zh-CN" altLang="en-US" sz="3200" b="1" dirty="0"/>
          </a:p>
        </p:txBody>
      </p: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DF549B83-4041-456F-5BE5-C03BDDB74600}"/>
              </a:ext>
            </a:extLst>
          </p:cNvPr>
          <p:cNvGrpSpPr/>
          <p:nvPr/>
        </p:nvGrpSpPr>
        <p:grpSpPr>
          <a:xfrm>
            <a:off x="13771256" y="15108797"/>
            <a:ext cx="676752" cy="755225"/>
            <a:chOff x="8392885" y="13911943"/>
            <a:chExt cx="849086" cy="873004"/>
          </a:xfrm>
        </p:grpSpPr>
        <p:pic>
          <p:nvPicPr>
            <p:cNvPr id="236" name="图片 235">
              <a:extLst>
                <a:ext uri="{FF2B5EF4-FFF2-40B4-BE49-F238E27FC236}">
                  <a16:creationId xmlns:a16="http://schemas.microsoft.com/office/drawing/2014/main" id="{28BF125C-D7B7-7FCC-3A5B-3A25AAF8B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A8CD1052-6207-62B7-FE07-D6D409B4242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DE3B2902-1667-1251-3390-AAE749B58356}"/>
              </a:ext>
            </a:extLst>
          </p:cNvPr>
          <p:cNvGrpSpPr/>
          <p:nvPr/>
        </p:nvGrpSpPr>
        <p:grpSpPr>
          <a:xfrm>
            <a:off x="6466993" y="5089936"/>
            <a:ext cx="7888993" cy="15552652"/>
            <a:chOff x="6466993" y="5089936"/>
            <a:chExt cx="7888993" cy="15552652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FA624FE4-4CD9-DF06-2659-FA187A837463}"/>
                </a:ext>
              </a:extLst>
            </p:cNvPr>
            <p:cNvGrpSpPr/>
            <p:nvPr/>
          </p:nvGrpSpPr>
          <p:grpSpPr>
            <a:xfrm>
              <a:off x="11801389" y="5601905"/>
              <a:ext cx="1865075" cy="989352"/>
              <a:chOff x="30224610" y="21858583"/>
              <a:chExt cx="1865075" cy="989352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EE1273E6-8465-2363-6950-40A62F3291E1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1C69DE69-E5FF-E10C-ECA7-69C81E76A385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865075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cAMP</a:t>
                </a:r>
                <a:endParaRPr lang="zh-CN" altLang="en-US" sz="3200" b="1" dirty="0"/>
              </a:p>
            </p:txBody>
          </p:sp>
        </p:grp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259B396-63E2-96F1-C610-BDCE3B9FA893}"/>
                </a:ext>
              </a:extLst>
            </p:cNvPr>
            <p:cNvCxnSpPr>
              <a:cxnSpLocks/>
              <a:endCxn id="224" idx="1"/>
            </p:cNvCxnSpPr>
            <p:nvPr/>
          </p:nvCxnSpPr>
          <p:spPr>
            <a:xfrm>
              <a:off x="11207567" y="5089936"/>
              <a:ext cx="662380" cy="1083202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7A4A997C-8C4C-D844-F1DC-7AA45CF149DD}"/>
                </a:ext>
              </a:extLst>
            </p:cNvPr>
            <p:cNvSpPr txBox="1"/>
            <p:nvPr/>
          </p:nvSpPr>
          <p:spPr>
            <a:xfrm>
              <a:off x="11497764" y="751026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PKA</a:t>
              </a:r>
              <a:endParaRPr lang="zh-CN" altLang="en-US" sz="3600" b="1" dirty="0"/>
            </a:p>
          </p:txBody>
        </p:sp>
        <p:sp>
          <p:nvSpPr>
            <p:cNvPr id="234" name="弧形 233">
              <a:extLst>
                <a:ext uri="{FF2B5EF4-FFF2-40B4-BE49-F238E27FC236}">
                  <a16:creationId xmlns:a16="http://schemas.microsoft.com/office/drawing/2014/main" id="{B1334A55-D8B3-A8AF-5440-20D84D753B35}"/>
                </a:ext>
              </a:extLst>
            </p:cNvPr>
            <p:cNvSpPr/>
            <p:nvPr/>
          </p:nvSpPr>
          <p:spPr>
            <a:xfrm rot="21106742">
              <a:off x="6466993" y="6523657"/>
              <a:ext cx="7888993" cy="14064077"/>
            </a:xfrm>
            <a:prstGeom prst="arc">
              <a:avLst>
                <a:gd name="adj1" fmla="val 17851271"/>
                <a:gd name="adj2" fmla="val 4713743"/>
              </a:avLst>
            </a:prstGeom>
            <a:ln w="76200">
              <a:solidFill>
                <a:srgbClr val="009900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09204984-7B4A-6776-BA8F-974F14803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925" t="8816" r="14169" b="8666"/>
            <a:stretch/>
          </p:blipFill>
          <p:spPr>
            <a:xfrm>
              <a:off x="11357276" y="19868041"/>
              <a:ext cx="1712118" cy="774547"/>
            </a:xfrm>
            <a:prstGeom prst="ellipse">
              <a:avLst/>
            </a:prstGeom>
          </p:spPr>
        </p:pic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F08EEB04-6584-C1AF-E589-781BC1E0B7EE}"/>
                </a:ext>
              </a:extLst>
            </p:cNvPr>
            <p:cNvSpPr txBox="1"/>
            <p:nvPr/>
          </p:nvSpPr>
          <p:spPr>
            <a:xfrm>
              <a:off x="11445581" y="19983882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err="1"/>
                <a:t>pCREB</a:t>
              </a:r>
              <a:endParaRPr lang="zh-CN" altLang="en-US" sz="3600" b="1" dirty="0"/>
            </a:p>
          </p:txBody>
        </p:sp>
      </p:grp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8AA8EA3-AFFF-1EDB-8E7E-AF8818EB0DFA}"/>
              </a:ext>
            </a:extLst>
          </p:cNvPr>
          <p:cNvCxnSpPr>
            <a:cxnSpLocks/>
          </p:cNvCxnSpPr>
          <p:nvPr/>
        </p:nvCxnSpPr>
        <p:spPr>
          <a:xfrm>
            <a:off x="12221506" y="20642588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4CBBC07-5024-E37B-69DA-75E582CA1F8C}"/>
              </a:ext>
            </a:extLst>
          </p:cNvPr>
          <p:cNvGrpSpPr/>
          <p:nvPr/>
        </p:nvGrpSpPr>
        <p:grpSpPr>
          <a:xfrm>
            <a:off x="11984058" y="21378134"/>
            <a:ext cx="1551851" cy="989352"/>
            <a:chOff x="30224610" y="21858583"/>
            <a:chExt cx="1551851" cy="989352"/>
          </a:xfrm>
        </p:grpSpPr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C6DA33B2-8611-F6C8-9565-CE12B47ECAB8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8A979A46-94A2-5E84-86E8-AD2C3A63AE74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0F05D2F-14F3-1E71-9E04-1FFCFFDCF373}"/>
              </a:ext>
            </a:extLst>
          </p:cNvPr>
          <p:cNvSpPr txBox="1"/>
          <p:nvPr/>
        </p:nvSpPr>
        <p:spPr>
          <a:xfrm>
            <a:off x="10162194" y="663598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PKC</a:t>
            </a:r>
            <a:r>
              <a:rPr lang="el-GR" altLang="zh-CN" sz="3200" b="1" dirty="0"/>
              <a:t>δ</a:t>
            </a:r>
            <a:endParaRPr lang="zh-CN" altLang="en-US" sz="3600" b="1" dirty="0"/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ACDD536-ADAE-4C0A-280E-1A2A3A07B420}"/>
              </a:ext>
            </a:extLst>
          </p:cNvPr>
          <p:cNvCxnSpPr>
            <a:cxnSpLocks/>
          </p:cNvCxnSpPr>
          <p:nvPr/>
        </p:nvCxnSpPr>
        <p:spPr>
          <a:xfrm flipH="1" flipV="1">
            <a:off x="10871551" y="5031857"/>
            <a:ext cx="68813" cy="133067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FF5E6BC6-C6AE-2CC8-2554-AACE20D7FC8F}"/>
              </a:ext>
            </a:extLst>
          </p:cNvPr>
          <p:cNvGrpSpPr/>
          <p:nvPr/>
        </p:nvGrpSpPr>
        <p:grpSpPr>
          <a:xfrm>
            <a:off x="10940364" y="8793205"/>
            <a:ext cx="1865075" cy="989352"/>
            <a:chOff x="30224610" y="21858583"/>
            <a:chExt cx="1865075" cy="989352"/>
          </a:xfrm>
        </p:grpSpPr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F2465E7F-422F-2750-829A-54E9731F83E6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085EA3DE-FA91-EF62-8D5D-B53FA2F65C8C}"/>
                </a:ext>
              </a:extLst>
            </p:cNvPr>
            <p:cNvSpPr txBox="1"/>
            <p:nvPr/>
          </p:nvSpPr>
          <p:spPr>
            <a:xfrm>
              <a:off x="30224610" y="21858583"/>
              <a:ext cx="1865075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DAG</a:t>
              </a:r>
              <a:endParaRPr lang="zh-CN" altLang="en-US" sz="3200" b="1" dirty="0"/>
            </a:p>
          </p:txBody>
        </p:sp>
      </p:grp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42FD41F9-A7D9-6A5E-001C-2C2AED839491}"/>
              </a:ext>
            </a:extLst>
          </p:cNvPr>
          <p:cNvCxnSpPr>
            <a:cxnSpLocks/>
            <a:endCxn id="255" idx="2"/>
          </p:cNvCxnSpPr>
          <p:nvPr/>
        </p:nvCxnSpPr>
        <p:spPr>
          <a:xfrm>
            <a:off x="9966162" y="8885686"/>
            <a:ext cx="974203" cy="65194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0C36014-BC0D-01B4-46B3-97FDD5AA1B94}"/>
              </a:ext>
            </a:extLst>
          </p:cNvPr>
          <p:cNvCxnSpPr>
            <a:cxnSpLocks/>
          </p:cNvCxnSpPr>
          <p:nvPr/>
        </p:nvCxnSpPr>
        <p:spPr>
          <a:xfrm flipH="1" flipV="1">
            <a:off x="10985806" y="7472880"/>
            <a:ext cx="185022" cy="183534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5" name="图片 264">
            <a:extLst>
              <a:ext uri="{FF2B5EF4-FFF2-40B4-BE49-F238E27FC236}">
                <a16:creationId xmlns:a16="http://schemas.microsoft.com/office/drawing/2014/main" id="{A07D761A-FE78-B142-9D31-C20109A9D3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567735" y="6604455"/>
            <a:ext cx="1474835" cy="934013"/>
          </a:xfrm>
          <a:prstGeom prst="rect">
            <a:avLst/>
          </a:prstGeom>
        </p:spPr>
      </p:pic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D9CFE07D-9847-D2ED-AFAE-7F8B30D60B4F}"/>
              </a:ext>
            </a:extLst>
          </p:cNvPr>
          <p:cNvCxnSpPr>
            <a:cxnSpLocks/>
          </p:cNvCxnSpPr>
          <p:nvPr/>
        </p:nvCxnSpPr>
        <p:spPr>
          <a:xfrm>
            <a:off x="13162717" y="5028054"/>
            <a:ext cx="815846" cy="178114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26EB910A-23EB-C7DF-49ED-136C538C941B}"/>
              </a:ext>
            </a:extLst>
          </p:cNvPr>
          <p:cNvSpPr txBox="1"/>
          <p:nvPr/>
        </p:nvSpPr>
        <p:spPr>
          <a:xfrm>
            <a:off x="13483287" y="6834936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Gi/o</a:t>
            </a:r>
            <a:endParaRPr lang="zh-CN" altLang="en-US" sz="3600" b="1" dirty="0"/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81E4DE0F-6E54-A682-673F-6574BC9BE688}"/>
              </a:ext>
            </a:extLst>
          </p:cNvPr>
          <p:cNvCxnSpPr>
            <a:cxnSpLocks/>
          </p:cNvCxnSpPr>
          <p:nvPr/>
        </p:nvCxnSpPr>
        <p:spPr>
          <a:xfrm>
            <a:off x="15312993" y="6339982"/>
            <a:ext cx="55986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009DB20-AEE2-3060-1E7C-B783ED14B82B}"/>
              </a:ext>
            </a:extLst>
          </p:cNvPr>
          <p:cNvCxnSpPr>
            <a:cxnSpLocks/>
          </p:cNvCxnSpPr>
          <p:nvPr/>
        </p:nvCxnSpPr>
        <p:spPr>
          <a:xfrm flipV="1">
            <a:off x="14582007" y="4915006"/>
            <a:ext cx="1041172" cy="19143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A634587A-B7DC-6A4C-3CF8-5576D9518CC1}"/>
              </a:ext>
            </a:extLst>
          </p:cNvPr>
          <p:cNvSpPr/>
          <p:nvPr/>
        </p:nvSpPr>
        <p:spPr>
          <a:xfrm>
            <a:off x="12873789" y="6362535"/>
            <a:ext cx="2719137" cy="2344370"/>
          </a:xfrm>
          <a:custGeom>
            <a:avLst/>
            <a:gdLst>
              <a:gd name="connsiteX0" fmla="*/ 0 w 2719137"/>
              <a:gd name="connsiteY0" fmla="*/ 1780673 h 2522673"/>
              <a:gd name="connsiteX1" fmla="*/ 1852864 w 2719137"/>
              <a:gd name="connsiteY1" fmla="*/ 2430379 h 2522673"/>
              <a:gd name="connsiteX2" fmla="*/ 2719137 w 2719137"/>
              <a:gd name="connsiteY2" fmla="*/ 0 h 2522673"/>
              <a:gd name="connsiteX3" fmla="*/ 2719137 w 2719137"/>
              <a:gd name="connsiteY3" fmla="*/ 0 h 252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137" h="2522673">
                <a:moveTo>
                  <a:pt x="0" y="1780673"/>
                </a:moveTo>
                <a:cubicBezTo>
                  <a:pt x="699837" y="2253915"/>
                  <a:pt x="1399675" y="2727158"/>
                  <a:pt x="1852864" y="2430379"/>
                </a:cubicBezTo>
                <a:cubicBezTo>
                  <a:pt x="2306053" y="2133600"/>
                  <a:pt x="2719137" y="0"/>
                  <a:pt x="2719137" y="0"/>
                </a:cubicBezTo>
                <a:lnTo>
                  <a:pt x="2719137" y="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656CAE7B-777E-1338-E059-10DB3C6DC75C}"/>
              </a:ext>
            </a:extLst>
          </p:cNvPr>
          <p:cNvSpPr txBox="1"/>
          <p:nvPr/>
        </p:nvSpPr>
        <p:spPr>
          <a:xfrm>
            <a:off x="14111565" y="8097758"/>
            <a:ext cx="40673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Increase of </a:t>
            </a:r>
          </a:p>
          <a:p>
            <a:pPr algn="ctr"/>
            <a:r>
              <a:rPr lang="en-US" altLang="zh-CN" sz="3200" b="1" dirty="0"/>
              <a:t>neuronal firing</a:t>
            </a:r>
          </a:p>
          <a:p>
            <a:pPr algn="ctr"/>
            <a:r>
              <a:rPr lang="en-US" altLang="zh-CN" sz="3200" b="1" dirty="0"/>
              <a:t>(Proopiomelanocortin neuron )</a:t>
            </a:r>
            <a:endParaRPr lang="zh-CN" altLang="en-US" sz="3200" b="1" dirty="0"/>
          </a:p>
        </p:txBody>
      </p: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832DE5D4-F3C8-864F-D02D-C849BC0B851C}"/>
              </a:ext>
            </a:extLst>
          </p:cNvPr>
          <p:cNvGrpSpPr/>
          <p:nvPr/>
        </p:nvGrpSpPr>
        <p:grpSpPr>
          <a:xfrm>
            <a:off x="18437019" y="7346871"/>
            <a:ext cx="1566111" cy="934013"/>
            <a:chOff x="18437019" y="7346871"/>
            <a:chExt cx="1566111" cy="934013"/>
          </a:xfrm>
        </p:grpSpPr>
        <p:pic>
          <p:nvPicPr>
            <p:cNvPr id="283" name="图片 282">
              <a:extLst>
                <a:ext uri="{FF2B5EF4-FFF2-40B4-BE49-F238E27FC236}">
                  <a16:creationId xmlns:a16="http://schemas.microsoft.com/office/drawing/2014/main" id="{0A75A32D-620D-A00F-1323-F58E987D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528295" y="7346871"/>
              <a:ext cx="1474835" cy="934013"/>
            </a:xfrm>
            <a:prstGeom prst="rect">
              <a:avLst/>
            </a:prstGeom>
          </p:spPr>
        </p:pic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1BB06137-3806-BA59-C747-DCEC8FA39E6D}"/>
                </a:ext>
              </a:extLst>
            </p:cNvPr>
            <p:cNvSpPr txBox="1"/>
            <p:nvPr/>
          </p:nvSpPr>
          <p:spPr>
            <a:xfrm>
              <a:off x="18437019" y="761527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Gi/o</a:t>
              </a:r>
              <a:endParaRPr lang="zh-CN" altLang="en-US" sz="3600" b="1" dirty="0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6205E8DF-7E32-1ADF-3A57-6845957E44E4}"/>
              </a:ext>
            </a:extLst>
          </p:cNvPr>
          <p:cNvCxnSpPr>
            <a:cxnSpLocks/>
          </p:cNvCxnSpPr>
          <p:nvPr/>
        </p:nvCxnSpPr>
        <p:spPr>
          <a:xfrm>
            <a:off x="18678222" y="5028054"/>
            <a:ext cx="514759" cy="250633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3672B995-78A4-5B57-0FE3-93847F5A69F3}"/>
              </a:ext>
            </a:extLst>
          </p:cNvPr>
          <p:cNvCxnSpPr>
            <a:cxnSpLocks/>
          </p:cNvCxnSpPr>
          <p:nvPr/>
        </p:nvCxnSpPr>
        <p:spPr>
          <a:xfrm flipH="1" flipV="1">
            <a:off x="15964860" y="4961193"/>
            <a:ext cx="3033207" cy="251168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E7D4075F-4D4C-ACDC-90C1-147F13C752A6}"/>
              </a:ext>
            </a:extLst>
          </p:cNvPr>
          <p:cNvSpPr txBox="1"/>
          <p:nvPr/>
        </p:nvSpPr>
        <p:spPr>
          <a:xfrm>
            <a:off x="18147586" y="8386947"/>
            <a:ext cx="2366771" cy="1400175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GABAergic synapse</a:t>
            </a:r>
            <a:endParaRPr lang="zh-CN" altLang="en-US" sz="3200" b="1" dirty="0"/>
          </a:p>
        </p:txBody>
      </p:sp>
      <p:pic>
        <p:nvPicPr>
          <p:cNvPr id="295" name="图片 294">
            <a:extLst>
              <a:ext uri="{FF2B5EF4-FFF2-40B4-BE49-F238E27FC236}">
                <a16:creationId xmlns:a16="http://schemas.microsoft.com/office/drawing/2014/main" id="{6955FAD8-0519-3D92-D71B-6642ECE651D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768035" y="5548822"/>
            <a:ext cx="1908769" cy="132025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060B19D6-3FC7-4988-7692-327D80988E8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52628" y="6891578"/>
            <a:ext cx="1908769" cy="132025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A6F84ED6-125B-EA7D-F36C-017D4CB28C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14271" y="8330100"/>
            <a:ext cx="1908769" cy="1320250"/>
          </a:xfrm>
          <a:prstGeom prst="rect">
            <a:avLst/>
          </a:prstGeom>
        </p:spPr>
      </p:pic>
      <p:sp>
        <p:nvSpPr>
          <p:cNvPr id="298" name="文本框 297">
            <a:extLst>
              <a:ext uri="{FF2B5EF4-FFF2-40B4-BE49-F238E27FC236}">
                <a16:creationId xmlns:a16="http://schemas.microsoft.com/office/drawing/2014/main" id="{72584CA4-EB25-5E7E-16A7-01734DAD9C92}"/>
              </a:ext>
            </a:extLst>
          </p:cNvPr>
          <p:cNvSpPr txBox="1"/>
          <p:nvPr/>
        </p:nvSpPr>
        <p:spPr>
          <a:xfrm>
            <a:off x="20898806" y="587630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Shc</a:t>
            </a:r>
            <a:endParaRPr lang="zh-CN" altLang="en-US" sz="3600" b="1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32933FE3-9FAE-AA73-4CD6-0980F1668496}"/>
              </a:ext>
            </a:extLst>
          </p:cNvPr>
          <p:cNvCxnSpPr>
            <a:cxnSpLocks/>
          </p:cNvCxnSpPr>
          <p:nvPr/>
        </p:nvCxnSpPr>
        <p:spPr>
          <a:xfrm>
            <a:off x="21116645" y="5244197"/>
            <a:ext cx="330345" cy="49054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2934770F-426A-BE0E-1D43-0DF19EC6886E}"/>
              </a:ext>
            </a:extLst>
          </p:cNvPr>
          <p:cNvGrpSpPr/>
          <p:nvPr/>
        </p:nvGrpSpPr>
        <p:grpSpPr>
          <a:xfrm>
            <a:off x="19009460" y="10496597"/>
            <a:ext cx="1839814" cy="1226543"/>
            <a:chOff x="4125521" y="8221728"/>
            <a:chExt cx="1839814" cy="1226543"/>
          </a:xfrm>
        </p:grpSpPr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A5661CA5-D9FB-37F2-5ECF-11F08F1C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61E395F4-5765-2402-C5DD-FD58AFCFABB9}"/>
                </a:ext>
              </a:extLst>
            </p:cNvPr>
            <p:cNvSpPr txBox="1"/>
            <p:nvPr/>
          </p:nvSpPr>
          <p:spPr>
            <a:xfrm>
              <a:off x="4380694" y="8549669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PI3K</a:t>
              </a:r>
              <a:endParaRPr lang="zh-CN" altLang="en-US" sz="3600" b="1" dirty="0"/>
            </a:p>
          </p:txBody>
        </p:sp>
      </p:grp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B53FDD76-578D-1F0F-D6B8-20C203B44B9D}"/>
              </a:ext>
            </a:extLst>
          </p:cNvPr>
          <p:cNvSpPr/>
          <p:nvPr/>
        </p:nvSpPr>
        <p:spPr>
          <a:xfrm>
            <a:off x="19920832" y="5225142"/>
            <a:ext cx="947082" cy="5495821"/>
          </a:xfrm>
          <a:custGeom>
            <a:avLst/>
            <a:gdLst>
              <a:gd name="connsiteX0" fmla="*/ 947082 w 947082"/>
              <a:gd name="connsiteY0" fmla="*/ 0 h 5909626"/>
              <a:gd name="connsiteX1" fmla="*/ 25 w 947082"/>
              <a:gd name="connsiteY1" fmla="*/ 1567543 h 5909626"/>
              <a:gd name="connsiteX2" fmla="*/ 914425 w 947082"/>
              <a:gd name="connsiteY2" fmla="*/ 3592286 h 5909626"/>
              <a:gd name="connsiteX3" fmla="*/ 326597 w 947082"/>
              <a:gd name="connsiteY3" fmla="*/ 5649686 h 5909626"/>
              <a:gd name="connsiteX4" fmla="*/ 293939 w 947082"/>
              <a:gd name="connsiteY4" fmla="*/ 5812971 h 590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82" h="5909626">
                <a:moveTo>
                  <a:pt x="947082" y="0"/>
                </a:moveTo>
                <a:cubicBezTo>
                  <a:pt x="476275" y="484414"/>
                  <a:pt x="5468" y="968829"/>
                  <a:pt x="25" y="1567543"/>
                </a:cubicBezTo>
                <a:cubicBezTo>
                  <a:pt x="-5418" y="2166257"/>
                  <a:pt x="859996" y="2911929"/>
                  <a:pt x="914425" y="3592286"/>
                </a:cubicBezTo>
                <a:cubicBezTo>
                  <a:pt x="968854" y="4272643"/>
                  <a:pt x="430011" y="5279572"/>
                  <a:pt x="326597" y="5649686"/>
                </a:cubicBezTo>
                <a:cubicBezTo>
                  <a:pt x="223183" y="6019800"/>
                  <a:pt x="258561" y="5916385"/>
                  <a:pt x="293939" y="5812971"/>
                </a:cubicBez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9C6DCA-03A4-BA50-17DC-C30F534F66A1}"/>
              </a:ext>
            </a:extLst>
          </p:cNvPr>
          <p:cNvGrpSpPr/>
          <p:nvPr/>
        </p:nvGrpSpPr>
        <p:grpSpPr>
          <a:xfrm>
            <a:off x="18889661" y="12430224"/>
            <a:ext cx="1839814" cy="1226543"/>
            <a:chOff x="4125521" y="8221728"/>
            <a:chExt cx="1839814" cy="1226543"/>
          </a:xfrm>
        </p:grpSpPr>
        <p:pic>
          <p:nvPicPr>
            <p:cNvPr id="309" name="图片 308">
              <a:extLst>
                <a:ext uri="{FF2B5EF4-FFF2-40B4-BE49-F238E27FC236}">
                  <a16:creationId xmlns:a16="http://schemas.microsoft.com/office/drawing/2014/main" id="{61CBB2AE-C48E-B12A-D572-BD51CCADE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6CFFD48D-AFA6-08F9-33D2-6DC3C28C6320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Akt</a:t>
              </a:r>
              <a:endParaRPr lang="zh-CN" altLang="en-US" sz="3600" b="1" dirty="0"/>
            </a:p>
          </p:txBody>
        </p:sp>
      </p:grp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5198A9C-E0EC-4D1C-CD2A-B203AABD4B86}"/>
              </a:ext>
            </a:extLst>
          </p:cNvPr>
          <p:cNvCxnSpPr>
            <a:cxnSpLocks/>
          </p:cNvCxnSpPr>
          <p:nvPr/>
        </p:nvCxnSpPr>
        <p:spPr>
          <a:xfrm flipH="1">
            <a:off x="19954656" y="11402033"/>
            <a:ext cx="24405" cy="107419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25C28B52-FB9F-8289-21D7-865660BB99A9}"/>
              </a:ext>
            </a:extLst>
          </p:cNvPr>
          <p:cNvSpPr txBox="1"/>
          <p:nvPr/>
        </p:nvSpPr>
        <p:spPr>
          <a:xfrm>
            <a:off x="17895698" y="14302587"/>
            <a:ext cx="4067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survival</a:t>
            </a:r>
          </a:p>
          <a:p>
            <a:pPr algn="ctr"/>
            <a:r>
              <a:rPr lang="en-US" altLang="zh-CN" sz="3200" b="1" dirty="0"/>
              <a:t>(cardiomyocyte, </a:t>
            </a:r>
          </a:p>
          <a:p>
            <a:pPr algn="ctr"/>
            <a:r>
              <a:rPr lang="en-US" altLang="zh-CN" sz="3200" b="1" dirty="0"/>
              <a:t>neuron)</a:t>
            </a:r>
            <a:endParaRPr lang="zh-CN" altLang="en-US" sz="3200" b="1" dirty="0"/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5713BE36-E318-1126-B1D0-B03D51873B32}"/>
              </a:ext>
            </a:extLst>
          </p:cNvPr>
          <p:cNvCxnSpPr>
            <a:cxnSpLocks/>
          </p:cNvCxnSpPr>
          <p:nvPr/>
        </p:nvCxnSpPr>
        <p:spPr>
          <a:xfrm flipH="1">
            <a:off x="19812516" y="13315043"/>
            <a:ext cx="24405" cy="107419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4751D43E-C560-0EBD-73EC-217EF39B56F0}"/>
              </a:ext>
            </a:extLst>
          </p:cNvPr>
          <p:cNvCxnSpPr>
            <a:cxnSpLocks/>
          </p:cNvCxnSpPr>
          <p:nvPr/>
        </p:nvCxnSpPr>
        <p:spPr>
          <a:xfrm>
            <a:off x="21601391" y="6468187"/>
            <a:ext cx="30999" cy="53584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346FDCB7-FF22-F39C-DF10-23D06DA2DAFC}"/>
              </a:ext>
            </a:extLst>
          </p:cNvPr>
          <p:cNvCxnSpPr>
            <a:cxnSpLocks/>
          </p:cNvCxnSpPr>
          <p:nvPr/>
        </p:nvCxnSpPr>
        <p:spPr>
          <a:xfrm>
            <a:off x="21583031" y="7846767"/>
            <a:ext cx="24623" cy="5988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9E443A13-F775-5345-4BB4-BC0A7C934CF9}"/>
              </a:ext>
            </a:extLst>
          </p:cNvPr>
          <p:cNvSpPr txBox="1"/>
          <p:nvPr/>
        </p:nvSpPr>
        <p:spPr>
          <a:xfrm>
            <a:off x="20897406" y="723561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Grb2</a:t>
            </a:r>
            <a:endParaRPr lang="zh-CN" altLang="en-US" sz="3600" b="1" dirty="0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2DBEA847-A19C-B0F5-466A-1383A86DB9E3}"/>
              </a:ext>
            </a:extLst>
          </p:cNvPr>
          <p:cNvSpPr txBox="1"/>
          <p:nvPr/>
        </p:nvSpPr>
        <p:spPr>
          <a:xfrm>
            <a:off x="20851011" y="8600428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SOS</a:t>
            </a:r>
            <a:endParaRPr lang="zh-CN" altLang="en-US" sz="3600" b="1" dirty="0"/>
          </a:p>
        </p:txBody>
      </p: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D9B96D5-77E0-C2C8-61C5-000111B5E9C4}"/>
              </a:ext>
            </a:extLst>
          </p:cNvPr>
          <p:cNvGrpSpPr/>
          <p:nvPr/>
        </p:nvGrpSpPr>
        <p:grpSpPr>
          <a:xfrm>
            <a:off x="22298862" y="11216096"/>
            <a:ext cx="1724361" cy="5541335"/>
            <a:chOff x="327714" y="10768815"/>
            <a:chExt cx="1724361" cy="5541335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DFEABE66-5F92-08E5-81EF-484E06E39F47}"/>
                </a:ext>
              </a:extLst>
            </p:cNvPr>
            <p:cNvGrpSpPr/>
            <p:nvPr/>
          </p:nvGrpSpPr>
          <p:grpSpPr>
            <a:xfrm>
              <a:off x="400202" y="10768815"/>
              <a:ext cx="1552563" cy="993002"/>
              <a:chOff x="389998" y="8926175"/>
              <a:chExt cx="1552563" cy="993002"/>
            </a:xfrm>
          </p:grpSpPr>
          <p:pic>
            <p:nvPicPr>
              <p:cNvPr id="338" name="图片 337">
                <a:extLst>
                  <a:ext uri="{FF2B5EF4-FFF2-40B4-BE49-F238E27FC236}">
                    <a16:creationId xmlns:a16="http://schemas.microsoft.com/office/drawing/2014/main" id="{25235371-0341-A819-257F-CECE2E9B4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468978" y="8926175"/>
                <a:ext cx="1473583" cy="993002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6EB60D4B-E2CB-BE96-E070-30BF4BB96A1E}"/>
                  </a:ext>
                </a:extLst>
              </p:cNvPr>
              <p:cNvSpPr txBox="1"/>
              <p:nvPr/>
            </p:nvSpPr>
            <p:spPr>
              <a:xfrm>
                <a:off x="389998" y="9110909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Raf</a:t>
                </a:r>
                <a:endParaRPr lang="zh-CN" altLang="en-US" sz="3600" b="1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8192726D-EC65-D077-4A8C-2AB153E75A38}"/>
                </a:ext>
              </a:extLst>
            </p:cNvPr>
            <p:cNvGrpSpPr/>
            <p:nvPr/>
          </p:nvGrpSpPr>
          <p:grpSpPr>
            <a:xfrm>
              <a:off x="327714" y="13009946"/>
              <a:ext cx="1603479" cy="1032628"/>
              <a:chOff x="292620" y="8694762"/>
              <a:chExt cx="1603479" cy="1032628"/>
            </a:xfrm>
          </p:grpSpPr>
          <p:pic>
            <p:nvPicPr>
              <p:cNvPr id="336" name="图片 335">
                <a:extLst>
                  <a:ext uri="{FF2B5EF4-FFF2-40B4-BE49-F238E27FC236}">
                    <a16:creationId xmlns:a16="http://schemas.microsoft.com/office/drawing/2014/main" id="{9B8251C1-D56C-44A8-DEA1-3BB847CBA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6947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0EC3139F-3B59-D846-5DC0-CFABA086B2FE}"/>
                  </a:ext>
                </a:extLst>
              </p:cNvPr>
              <p:cNvSpPr txBox="1"/>
              <p:nvPr/>
            </p:nvSpPr>
            <p:spPr>
              <a:xfrm>
                <a:off x="292620" y="9013900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MEK</a:t>
                </a:r>
                <a:endParaRPr lang="zh-CN" altLang="en-US" sz="3600" b="1" dirty="0"/>
              </a:p>
            </p:txBody>
          </p:sp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75784BBF-8302-594F-C28E-2AAA3A225E5D}"/>
                </a:ext>
              </a:extLst>
            </p:cNvPr>
            <p:cNvGrpSpPr/>
            <p:nvPr/>
          </p:nvGrpSpPr>
          <p:grpSpPr>
            <a:xfrm>
              <a:off x="437921" y="15277522"/>
              <a:ext cx="1614154" cy="1032628"/>
              <a:chOff x="304454" y="8525562"/>
              <a:chExt cx="1614154" cy="1032628"/>
            </a:xfrm>
          </p:grpSpPr>
          <p:pic>
            <p:nvPicPr>
              <p:cNvPr id="334" name="图片 333">
                <a:extLst>
                  <a:ext uri="{FF2B5EF4-FFF2-40B4-BE49-F238E27FC236}">
                    <a16:creationId xmlns:a16="http://schemas.microsoft.com/office/drawing/2014/main" id="{E638D156-7DEA-7B39-0495-C350E9528B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15AD1487-890F-9AF2-A280-17BAFE69EC49}"/>
                  </a:ext>
                </a:extLst>
              </p:cNvPr>
              <p:cNvSpPr txBox="1"/>
              <p:nvPr/>
            </p:nvSpPr>
            <p:spPr>
              <a:xfrm>
                <a:off x="304454" y="8725025"/>
                <a:ext cx="161415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ERK1/2</a:t>
                </a:r>
                <a:endParaRPr lang="zh-CN" altLang="en-US" sz="3600" b="1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402C11EC-70C3-7502-4486-2963DFB344F8}"/>
                </a:ext>
              </a:extLst>
            </p:cNvPr>
            <p:cNvGrpSpPr/>
            <p:nvPr/>
          </p:nvGrpSpPr>
          <p:grpSpPr>
            <a:xfrm>
              <a:off x="1140108" y="11927439"/>
              <a:ext cx="726217" cy="755225"/>
              <a:chOff x="8420347" y="14131328"/>
              <a:chExt cx="911147" cy="873004"/>
            </a:xfrm>
          </p:grpSpPr>
          <p:pic>
            <p:nvPicPr>
              <p:cNvPr id="332" name="图片 331">
                <a:extLst>
                  <a:ext uri="{FF2B5EF4-FFF2-40B4-BE49-F238E27FC236}">
                    <a16:creationId xmlns:a16="http://schemas.microsoft.com/office/drawing/2014/main" id="{304DA832-753F-1907-AAE8-C6BD7309F6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420347" y="14131328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862B66BD-1017-1FA1-AFFE-BD5CC4138E5C}"/>
                  </a:ext>
                </a:extLst>
              </p:cNvPr>
              <p:cNvSpPr txBox="1"/>
              <p:nvPr/>
            </p:nvSpPr>
            <p:spPr>
              <a:xfrm>
                <a:off x="8500252" y="14248669"/>
                <a:ext cx="831242" cy="606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F932190E-9582-CCC0-36EA-7A573058BF1B}"/>
                </a:ext>
              </a:extLst>
            </p:cNvPr>
            <p:cNvGrpSpPr/>
            <p:nvPr/>
          </p:nvGrpSpPr>
          <p:grpSpPr>
            <a:xfrm>
              <a:off x="1152306" y="14211367"/>
              <a:ext cx="676752" cy="755225"/>
              <a:chOff x="8392885" y="13911943"/>
              <a:chExt cx="849086" cy="873004"/>
            </a:xfrm>
          </p:grpSpPr>
          <p:pic>
            <p:nvPicPr>
              <p:cNvPr id="330" name="图片 329">
                <a:extLst>
                  <a:ext uri="{FF2B5EF4-FFF2-40B4-BE49-F238E27FC236}">
                    <a16:creationId xmlns:a16="http://schemas.microsoft.com/office/drawing/2014/main" id="{AC7AE5BC-6F6F-DE57-7145-2546EF94E1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6CF9A98D-75A8-90D3-766F-1DA8D69802BE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DB77654F-A951-9EDF-F73D-3DDE3FD9C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306" y="11753510"/>
              <a:ext cx="28272" cy="1178785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>
              <a:extLst>
                <a:ext uri="{FF2B5EF4-FFF2-40B4-BE49-F238E27FC236}">
                  <a16:creationId xmlns:a16="http://schemas.microsoft.com/office/drawing/2014/main" id="{C90BA7D5-ACE0-D751-4ADE-0F9C2F9717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440" y="14042735"/>
              <a:ext cx="66772" cy="1207935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6E997F-A7B8-5659-6426-3FEB807F71E8}"/>
              </a:ext>
            </a:extLst>
          </p:cNvPr>
          <p:cNvCxnSpPr>
            <a:cxnSpLocks/>
          </p:cNvCxnSpPr>
          <p:nvPr/>
        </p:nvCxnSpPr>
        <p:spPr>
          <a:xfrm>
            <a:off x="21590083" y="9360963"/>
            <a:ext cx="237360" cy="57777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DDACF54B-463D-4437-5125-36266E03C4E9}"/>
              </a:ext>
            </a:extLst>
          </p:cNvPr>
          <p:cNvGrpSpPr/>
          <p:nvPr/>
        </p:nvGrpSpPr>
        <p:grpSpPr>
          <a:xfrm>
            <a:off x="23448714" y="6014676"/>
            <a:ext cx="1865075" cy="989352"/>
            <a:chOff x="30224610" y="21858583"/>
            <a:chExt cx="1865075" cy="989352"/>
          </a:xfrm>
        </p:grpSpPr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FE7DA246-8B5B-FDC1-5D5B-1194F78E250F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120255A0-E2E0-0099-7933-B24F9D073499}"/>
                </a:ext>
              </a:extLst>
            </p:cNvPr>
            <p:cNvSpPr txBox="1"/>
            <p:nvPr/>
          </p:nvSpPr>
          <p:spPr>
            <a:xfrm>
              <a:off x="30224610" y="21858583"/>
              <a:ext cx="1865075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cAMP</a:t>
              </a:r>
              <a:endParaRPr lang="zh-CN" altLang="en-US" sz="3200" b="1" dirty="0"/>
            </a:p>
          </p:txBody>
        </p:sp>
      </p:grp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954C9CCA-C69E-3296-0122-F03A32C71274}"/>
              </a:ext>
            </a:extLst>
          </p:cNvPr>
          <p:cNvCxnSpPr>
            <a:cxnSpLocks/>
          </p:cNvCxnSpPr>
          <p:nvPr/>
        </p:nvCxnSpPr>
        <p:spPr>
          <a:xfrm>
            <a:off x="23377251" y="5567529"/>
            <a:ext cx="199577" cy="929929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E73206FE-CEE1-61F9-0BF7-72FDEA87C166}"/>
              </a:ext>
            </a:extLst>
          </p:cNvPr>
          <p:cNvSpPr txBox="1"/>
          <p:nvPr/>
        </p:nvSpPr>
        <p:spPr>
          <a:xfrm>
            <a:off x="23151726" y="788478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PKA</a:t>
            </a:r>
            <a:endParaRPr lang="zh-CN" altLang="en-US" sz="3600" b="1" dirty="0"/>
          </a:p>
        </p:txBody>
      </p:sp>
      <p:sp>
        <p:nvSpPr>
          <p:cNvPr id="350" name="弧形 349">
            <a:extLst>
              <a:ext uri="{FF2B5EF4-FFF2-40B4-BE49-F238E27FC236}">
                <a16:creationId xmlns:a16="http://schemas.microsoft.com/office/drawing/2014/main" id="{B8471227-D064-24C3-E269-581732043B6D}"/>
              </a:ext>
            </a:extLst>
          </p:cNvPr>
          <p:cNvSpPr/>
          <p:nvPr/>
        </p:nvSpPr>
        <p:spPr>
          <a:xfrm rot="21106742">
            <a:off x="18413212" y="2444862"/>
            <a:ext cx="6192425" cy="17449733"/>
          </a:xfrm>
          <a:prstGeom prst="arc">
            <a:avLst>
              <a:gd name="adj1" fmla="val 19345201"/>
              <a:gd name="adj2" fmla="val 5297250"/>
            </a:avLst>
          </a:prstGeom>
          <a:ln w="76200">
            <a:solidFill>
              <a:srgbClr val="009900"/>
            </a:solidFill>
            <a:prstDash val="sysDot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1" name="图片 350">
            <a:extLst>
              <a:ext uri="{FF2B5EF4-FFF2-40B4-BE49-F238E27FC236}">
                <a16:creationId xmlns:a16="http://schemas.microsoft.com/office/drawing/2014/main" id="{B97A1D23-FDEF-1D35-48EF-4D05F7B7373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21372460" y="19562355"/>
            <a:ext cx="1712118" cy="774547"/>
          </a:xfrm>
          <a:prstGeom prst="ellipse">
            <a:avLst/>
          </a:prstGeom>
        </p:spPr>
      </p:pic>
      <p:sp>
        <p:nvSpPr>
          <p:cNvPr id="352" name="文本框 351">
            <a:extLst>
              <a:ext uri="{FF2B5EF4-FFF2-40B4-BE49-F238E27FC236}">
                <a16:creationId xmlns:a16="http://schemas.microsoft.com/office/drawing/2014/main" id="{08B98C37-4ECC-EEC2-932F-10B0EDF97970}"/>
              </a:ext>
            </a:extLst>
          </p:cNvPr>
          <p:cNvSpPr txBox="1"/>
          <p:nvPr/>
        </p:nvSpPr>
        <p:spPr>
          <a:xfrm>
            <a:off x="21372460" y="19615412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0465F4EB-2613-10EA-82CE-C44003D32E5C}"/>
              </a:ext>
            </a:extLst>
          </p:cNvPr>
          <p:cNvCxnSpPr>
            <a:cxnSpLocks/>
          </p:cNvCxnSpPr>
          <p:nvPr/>
        </p:nvCxnSpPr>
        <p:spPr>
          <a:xfrm>
            <a:off x="23748317" y="7036577"/>
            <a:ext cx="64494" cy="73700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804FB86D-7522-142C-F3DE-5723F1D3DC1C}"/>
              </a:ext>
            </a:extLst>
          </p:cNvPr>
          <p:cNvCxnSpPr>
            <a:cxnSpLocks/>
          </p:cNvCxnSpPr>
          <p:nvPr/>
        </p:nvCxnSpPr>
        <p:spPr>
          <a:xfrm>
            <a:off x="22324523" y="20336902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E5B563BD-B256-8F66-8555-7DB0369ADB97}"/>
              </a:ext>
            </a:extLst>
          </p:cNvPr>
          <p:cNvGrpSpPr/>
          <p:nvPr/>
        </p:nvGrpSpPr>
        <p:grpSpPr>
          <a:xfrm>
            <a:off x="22095193" y="21008875"/>
            <a:ext cx="1551851" cy="989352"/>
            <a:chOff x="30224610" y="21858583"/>
            <a:chExt cx="1551851" cy="989352"/>
          </a:xfrm>
        </p:grpSpPr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BEABE28E-6EF8-88AB-E263-0C4927197FD9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46F94CB4-4372-87D8-6909-EE217AAC5420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AA6D582A-CFCA-FF7D-AF7E-3D70E2E08C75}"/>
              </a:ext>
            </a:extLst>
          </p:cNvPr>
          <p:cNvCxnSpPr>
            <a:cxnSpLocks/>
          </p:cNvCxnSpPr>
          <p:nvPr/>
        </p:nvCxnSpPr>
        <p:spPr>
          <a:xfrm flipH="1">
            <a:off x="23539875" y="8577688"/>
            <a:ext cx="362466" cy="25645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DFDE7B5A-D6BB-4B97-87D8-2FC5D9E79998}"/>
              </a:ext>
            </a:extLst>
          </p:cNvPr>
          <p:cNvCxnSpPr>
            <a:cxnSpLocks/>
          </p:cNvCxnSpPr>
          <p:nvPr/>
        </p:nvCxnSpPr>
        <p:spPr>
          <a:xfrm>
            <a:off x="23219462" y="11094239"/>
            <a:ext cx="541690" cy="858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84575EC0-255E-E348-7E7A-A3AA8BAA4D4B}"/>
              </a:ext>
            </a:extLst>
          </p:cNvPr>
          <p:cNvCxnSpPr>
            <a:cxnSpLocks/>
          </p:cNvCxnSpPr>
          <p:nvPr/>
        </p:nvCxnSpPr>
        <p:spPr>
          <a:xfrm flipH="1">
            <a:off x="22222772" y="16757431"/>
            <a:ext cx="947910" cy="280492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101A9778-39F9-3713-4EA4-C32F7A2D3AEB}"/>
              </a:ext>
            </a:extLst>
          </p:cNvPr>
          <p:cNvGrpSpPr/>
          <p:nvPr/>
        </p:nvGrpSpPr>
        <p:grpSpPr>
          <a:xfrm>
            <a:off x="21859465" y="18222977"/>
            <a:ext cx="676752" cy="755225"/>
            <a:chOff x="8392885" y="13911943"/>
            <a:chExt cx="849086" cy="873004"/>
          </a:xfrm>
        </p:grpSpPr>
        <p:pic>
          <p:nvPicPr>
            <p:cNvPr id="374" name="图片 373">
              <a:extLst>
                <a:ext uri="{FF2B5EF4-FFF2-40B4-BE49-F238E27FC236}">
                  <a16:creationId xmlns:a16="http://schemas.microsoft.com/office/drawing/2014/main" id="{5B7B8B89-027B-E8C6-0636-4D3B69CDF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BC03649E-65C1-1770-DBDE-0713F03F9F2B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69ADC3AA-4398-76D6-741D-42F3EC40A8AC}"/>
              </a:ext>
            </a:extLst>
          </p:cNvPr>
          <p:cNvGrpSpPr/>
          <p:nvPr/>
        </p:nvGrpSpPr>
        <p:grpSpPr>
          <a:xfrm>
            <a:off x="25796407" y="19829478"/>
            <a:ext cx="3922922" cy="3003724"/>
            <a:chOff x="29568434" y="19844211"/>
            <a:chExt cx="3922922" cy="3003724"/>
          </a:xfrm>
        </p:grpSpPr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3551FF7B-3AE0-2CEC-EC8F-9500302E56DC}"/>
                </a:ext>
              </a:extLst>
            </p:cNvPr>
            <p:cNvGrpSpPr/>
            <p:nvPr/>
          </p:nvGrpSpPr>
          <p:grpSpPr>
            <a:xfrm>
              <a:off x="31939505" y="19932150"/>
              <a:ext cx="1551851" cy="813023"/>
              <a:chOff x="32531222" y="18734855"/>
              <a:chExt cx="1551851" cy="813023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20C98BBE-D06C-14C4-239B-A175910CC433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169D2841-482E-9B72-A339-6222333D2222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4A04E2B5-C76E-0184-3EE1-DEE9AAEAE306}"/>
                </a:ext>
              </a:extLst>
            </p:cNvPr>
            <p:cNvGrpSpPr/>
            <p:nvPr/>
          </p:nvGrpSpPr>
          <p:grpSpPr>
            <a:xfrm>
              <a:off x="29568434" y="19844211"/>
              <a:ext cx="1551851" cy="959521"/>
              <a:chOff x="17642163" y="12458583"/>
              <a:chExt cx="1551851" cy="1288228"/>
            </a:xfrm>
          </p:grpSpPr>
          <p:pic>
            <p:nvPicPr>
              <p:cNvPr id="385" name="图片 384">
                <a:extLst>
                  <a:ext uri="{FF2B5EF4-FFF2-40B4-BE49-F238E27FC236}">
                    <a16:creationId xmlns:a16="http://schemas.microsoft.com/office/drawing/2014/main" id="{EAF8B03F-D115-2649-C66A-1928A8B402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771" t="6776" r="10744" b="17853"/>
              <a:stretch/>
            </p:blipFill>
            <p:spPr>
              <a:xfrm>
                <a:off x="17984088" y="12458583"/>
                <a:ext cx="931806" cy="1288228"/>
              </a:xfrm>
              <a:prstGeom prst="ellipse">
                <a:avLst/>
              </a:prstGeom>
            </p:spPr>
          </p:pic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CA7F5F32-1D9A-BE30-1D4F-FCA20CA17B3B}"/>
                  </a:ext>
                </a:extLst>
              </p:cNvPr>
              <p:cNvSpPr txBox="1"/>
              <p:nvPr/>
            </p:nvSpPr>
            <p:spPr>
              <a:xfrm>
                <a:off x="17642163" y="12621925"/>
                <a:ext cx="1551851" cy="89449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</a:t>
                </a:r>
                <a:endParaRPr lang="zh-CN" altLang="en-US" sz="3200" b="1" dirty="0"/>
              </a:p>
            </p:txBody>
          </p:sp>
        </p:grp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BBAED3AD-DD1D-E27F-00B8-C86A7CCEA995}"/>
                </a:ext>
              </a:extLst>
            </p:cNvPr>
            <p:cNvCxnSpPr/>
            <p:nvPr/>
          </p:nvCxnSpPr>
          <p:spPr>
            <a:xfrm>
              <a:off x="30837500" y="20500244"/>
              <a:ext cx="10470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56A297B9-8FF8-E081-076E-59E58379623E}"/>
                </a:ext>
              </a:extLst>
            </p:cNvPr>
            <p:cNvGrpSpPr/>
            <p:nvPr/>
          </p:nvGrpSpPr>
          <p:grpSpPr>
            <a:xfrm>
              <a:off x="30224610" y="21858583"/>
              <a:ext cx="1551851" cy="989352"/>
              <a:chOff x="30224610" y="21858583"/>
              <a:chExt cx="1551851" cy="989352"/>
            </a:xfrm>
          </p:grpSpPr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06183EB1-F85F-907B-A012-12210A256F4B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8177C8F2-4D08-E7E8-2796-3FAACCD71A4B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551851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</p:grpSp>
      </p:grpSp>
      <p:pic>
        <p:nvPicPr>
          <p:cNvPr id="391" name="图片 390">
            <a:extLst>
              <a:ext uri="{FF2B5EF4-FFF2-40B4-BE49-F238E27FC236}">
                <a16:creationId xmlns:a16="http://schemas.microsoft.com/office/drawing/2014/main" id="{601929A7-77A5-D856-BBC2-7AF92162D55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674" t="6293" r="5181" b="10665"/>
          <a:stretch/>
        </p:blipFill>
        <p:spPr>
          <a:xfrm>
            <a:off x="25825124" y="20766332"/>
            <a:ext cx="1551851" cy="822869"/>
          </a:xfrm>
          <a:prstGeom prst="ellipse">
            <a:avLst/>
          </a:prstGeom>
        </p:spPr>
      </p:pic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04E51D61-F98D-3896-2778-3B6F0FBCA116}"/>
              </a:ext>
            </a:extLst>
          </p:cNvPr>
          <p:cNvCxnSpPr>
            <a:cxnSpLocks/>
          </p:cNvCxnSpPr>
          <p:nvPr/>
        </p:nvCxnSpPr>
        <p:spPr>
          <a:xfrm>
            <a:off x="26657565" y="2151859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文本框 391">
            <a:extLst>
              <a:ext uri="{FF2B5EF4-FFF2-40B4-BE49-F238E27FC236}">
                <a16:creationId xmlns:a16="http://schemas.microsoft.com/office/drawing/2014/main" id="{5DDE89DE-68CB-FCD2-61EA-EE9844F268EE}"/>
              </a:ext>
            </a:extLst>
          </p:cNvPr>
          <p:cNvSpPr txBox="1"/>
          <p:nvPr/>
        </p:nvSpPr>
        <p:spPr>
          <a:xfrm>
            <a:off x="25835767" y="20701206"/>
            <a:ext cx="1551851" cy="908863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CoA</a:t>
            </a:r>
            <a:endParaRPr lang="zh-CN" altLang="en-US" sz="3600" b="1" dirty="0"/>
          </a:p>
        </p:txBody>
      </p: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A400D7BE-CDB3-8C22-0D0B-7733BDE5419C}"/>
              </a:ext>
            </a:extLst>
          </p:cNvPr>
          <p:cNvCxnSpPr>
            <a:cxnSpLocks/>
          </p:cNvCxnSpPr>
          <p:nvPr/>
        </p:nvCxnSpPr>
        <p:spPr>
          <a:xfrm>
            <a:off x="23219462" y="16772211"/>
            <a:ext cx="6868334" cy="307993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BDDE6ECA-AF9E-BC1C-81F2-C9DED6966792}"/>
              </a:ext>
            </a:extLst>
          </p:cNvPr>
          <p:cNvCxnSpPr>
            <a:cxnSpLocks/>
          </p:cNvCxnSpPr>
          <p:nvPr/>
        </p:nvCxnSpPr>
        <p:spPr>
          <a:xfrm>
            <a:off x="23219462" y="16744627"/>
            <a:ext cx="3179341" cy="308353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57F9B44-56F5-83BA-FEC9-93AF9FFD3DAB}"/>
              </a:ext>
            </a:extLst>
          </p:cNvPr>
          <p:cNvGrpSpPr/>
          <p:nvPr/>
        </p:nvGrpSpPr>
        <p:grpSpPr>
          <a:xfrm>
            <a:off x="27404316" y="18827155"/>
            <a:ext cx="676752" cy="755225"/>
            <a:chOff x="8392885" y="13911943"/>
            <a:chExt cx="849086" cy="873004"/>
          </a:xfrm>
        </p:grpSpPr>
        <p:pic>
          <p:nvPicPr>
            <p:cNvPr id="400" name="图片 399">
              <a:extLst>
                <a:ext uri="{FF2B5EF4-FFF2-40B4-BE49-F238E27FC236}">
                  <a16:creationId xmlns:a16="http://schemas.microsoft.com/office/drawing/2014/main" id="{4D848C1E-F5C6-86D3-9BFC-4BA461CCB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C279FDA4-CDE8-762A-385E-15FE6F98F98C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3A29C5D3-1C2B-A418-20A6-7992EB374479}"/>
              </a:ext>
            </a:extLst>
          </p:cNvPr>
          <p:cNvGrpSpPr/>
          <p:nvPr/>
        </p:nvGrpSpPr>
        <p:grpSpPr>
          <a:xfrm>
            <a:off x="24813456" y="18719966"/>
            <a:ext cx="676752" cy="755225"/>
            <a:chOff x="8392885" y="13911943"/>
            <a:chExt cx="849086" cy="873004"/>
          </a:xfrm>
        </p:grpSpPr>
        <p:pic>
          <p:nvPicPr>
            <p:cNvPr id="403" name="图片 402">
              <a:extLst>
                <a:ext uri="{FF2B5EF4-FFF2-40B4-BE49-F238E27FC236}">
                  <a16:creationId xmlns:a16="http://schemas.microsoft.com/office/drawing/2014/main" id="{FCF97F01-3FBE-C6F6-A93C-4D21B313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7D28A0EB-2663-1AF9-2E6C-2F9249A04B0C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5C06B46F-A8E0-0D92-55F8-52CDDB53BA42}"/>
              </a:ext>
            </a:extLst>
          </p:cNvPr>
          <p:cNvCxnSpPr>
            <a:cxnSpLocks/>
          </p:cNvCxnSpPr>
          <p:nvPr/>
        </p:nvCxnSpPr>
        <p:spPr>
          <a:xfrm flipH="1">
            <a:off x="25835767" y="22811094"/>
            <a:ext cx="850886" cy="76247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" name="图片 408">
            <a:extLst>
              <a:ext uri="{FF2B5EF4-FFF2-40B4-BE49-F238E27FC236}">
                <a16:creationId xmlns:a16="http://schemas.microsoft.com/office/drawing/2014/main" id="{AF7D9E17-9CB8-7B1F-E440-91FBE822FE4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17621" y="20925968"/>
            <a:ext cx="1089889" cy="859089"/>
          </a:xfrm>
          <a:prstGeom prst="ellipse">
            <a:avLst/>
          </a:prstGeom>
        </p:spPr>
      </p:pic>
      <p:sp>
        <p:nvSpPr>
          <p:cNvPr id="410" name="文本框 409">
            <a:extLst>
              <a:ext uri="{FF2B5EF4-FFF2-40B4-BE49-F238E27FC236}">
                <a16:creationId xmlns:a16="http://schemas.microsoft.com/office/drawing/2014/main" id="{C021CAA8-8BBC-55CB-0F8C-0AAAD2FB800C}"/>
              </a:ext>
            </a:extLst>
          </p:cNvPr>
          <p:cNvSpPr txBox="1"/>
          <p:nvPr/>
        </p:nvSpPr>
        <p:spPr>
          <a:xfrm>
            <a:off x="24122174" y="20995099"/>
            <a:ext cx="1261990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TF</a:t>
            </a:r>
            <a:endParaRPr lang="zh-CN" altLang="en-US" sz="3200" b="1" dirty="0"/>
          </a:p>
        </p:txBody>
      </p:sp>
      <p:pic>
        <p:nvPicPr>
          <p:cNvPr id="414" name="图片 413">
            <a:extLst>
              <a:ext uri="{FF2B5EF4-FFF2-40B4-BE49-F238E27FC236}">
                <a16:creationId xmlns:a16="http://schemas.microsoft.com/office/drawing/2014/main" id="{F69E4D62-E517-6039-18FB-5C33CE67E8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265" t="15706" r="13698" b="11102"/>
          <a:stretch/>
        </p:blipFill>
        <p:spPr>
          <a:xfrm>
            <a:off x="25204034" y="23518038"/>
            <a:ext cx="1318624" cy="641463"/>
          </a:xfrm>
          <a:prstGeom prst="roundRect">
            <a:avLst>
              <a:gd name="adj" fmla="val 47098"/>
            </a:avLst>
          </a:prstGeom>
        </p:spPr>
      </p:pic>
      <p:sp>
        <p:nvSpPr>
          <p:cNvPr id="415" name="文本框 414">
            <a:extLst>
              <a:ext uri="{FF2B5EF4-FFF2-40B4-BE49-F238E27FC236}">
                <a16:creationId xmlns:a16="http://schemas.microsoft.com/office/drawing/2014/main" id="{FB50C9F8-4C47-8380-A118-2C1C49EED91E}"/>
              </a:ext>
            </a:extLst>
          </p:cNvPr>
          <p:cNvSpPr txBox="1"/>
          <p:nvPr/>
        </p:nvSpPr>
        <p:spPr>
          <a:xfrm>
            <a:off x="24991406" y="23456280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TGFα</a:t>
            </a:r>
            <a:endParaRPr lang="zh-CN" altLang="en-US" sz="3200" b="1" dirty="0"/>
          </a:p>
        </p:txBody>
      </p:sp>
      <p:pic>
        <p:nvPicPr>
          <p:cNvPr id="417" name="图片 416">
            <a:extLst>
              <a:ext uri="{FF2B5EF4-FFF2-40B4-BE49-F238E27FC236}">
                <a16:creationId xmlns:a16="http://schemas.microsoft.com/office/drawing/2014/main" id="{712E2D98-3163-2190-AF95-16D8DB4F6A7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265" t="15706" r="13698" b="11102"/>
          <a:stretch/>
        </p:blipFill>
        <p:spPr>
          <a:xfrm>
            <a:off x="25185233" y="24259050"/>
            <a:ext cx="1318624" cy="641463"/>
          </a:xfrm>
          <a:prstGeom prst="roundRect">
            <a:avLst>
              <a:gd name="adj" fmla="val 47098"/>
            </a:avLst>
          </a:prstGeom>
        </p:spPr>
      </p:pic>
      <p:sp>
        <p:nvSpPr>
          <p:cNvPr id="416" name="文本框 415">
            <a:extLst>
              <a:ext uri="{FF2B5EF4-FFF2-40B4-BE49-F238E27FC236}">
                <a16:creationId xmlns:a16="http://schemas.microsoft.com/office/drawing/2014/main" id="{78EB9320-D4B5-68B1-DFF7-C1CC5574A2E3}"/>
              </a:ext>
            </a:extLst>
          </p:cNvPr>
          <p:cNvSpPr txBox="1"/>
          <p:nvPr/>
        </p:nvSpPr>
        <p:spPr>
          <a:xfrm>
            <a:off x="25039126" y="24178710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RARα</a:t>
            </a:r>
            <a:endParaRPr lang="zh-CN" altLang="en-US" sz="3200" b="1" dirty="0"/>
          </a:p>
        </p:txBody>
      </p:sp>
      <p:pic>
        <p:nvPicPr>
          <p:cNvPr id="418" name="图片 417">
            <a:extLst>
              <a:ext uri="{FF2B5EF4-FFF2-40B4-BE49-F238E27FC236}">
                <a16:creationId xmlns:a16="http://schemas.microsoft.com/office/drawing/2014/main" id="{05C80425-57F6-4E8C-F36F-7A4DE8CB41A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280" t="6364" r="4568" b="20356"/>
          <a:stretch/>
        </p:blipFill>
        <p:spPr>
          <a:xfrm>
            <a:off x="26715585" y="23526432"/>
            <a:ext cx="1394354" cy="624674"/>
          </a:xfrm>
          <a:prstGeom prst="roundRect">
            <a:avLst>
              <a:gd name="adj" fmla="val 50000"/>
            </a:avLst>
          </a:prstGeom>
        </p:spPr>
      </p:pic>
      <p:sp>
        <p:nvSpPr>
          <p:cNvPr id="419" name="文本框 418">
            <a:extLst>
              <a:ext uri="{FF2B5EF4-FFF2-40B4-BE49-F238E27FC236}">
                <a16:creationId xmlns:a16="http://schemas.microsoft.com/office/drawing/2014/main" id="{6D24F98E-E286-C1DD-37D9-3DBC7F170662}"/>
              </a:ext>
            </a:extLst>
          </p:cNvPr>
          <p:cNvSpPr txBox="1"/>
          <p:nvPr/>
        </p:nvSpPr>
        <p:spPr>
          <a:xfrm>
            <a:off x="26605060" y="23443233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TFF1</a:t>
            </a:r>
            <a:endParaRPr lang="zh-CN" altLang="en-US" sz="3200" b="1" dirty="0"/>
          </a:p>
        </p:txBody>
      </p:sp>
      <p:pic>
        <p:nvPicPr>
          <p:cNvPr id="420" name="图片 419">
            <a:extLst>
              <a:ext uri="{FF2B5EF4-FFF2-40B4-BE49-F238E27FC236}">
                <a16:creationId xmlns:a16="http://schemas.microsoft.com/office/drawing/2014/main" id="{4C76A480-2AF2-BC53-6600-FD7EADBCC13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280" t="6364" r="4568" b="20356"/>
          <a:stretch/>
        </p:blipFill>
        <p:spPr>
          <a:xfrm>
            <a:off x="26759280" y="24250895"/>
            <a:ext cx="1394354" cy="624674"/>
          </a:xfrm>
          <a:prstGeom prst="roundRect">
            <a:avLst>
              <a:gd name="adj" fmla="val 50000"/>
            </a:avLst>
          </a:prstGeom>
        </p:spPr>
      </p:pic>
      <p:sp>
        <p:nvSpPr>
          <p:cNvPr id="421" name="文本框 420">
            <a:extLst>
              <a:ext uri="{FF2B5EF4-FFF2-40B4-BE49-F238E27FC236}">
                <a16:creationId xmlns:a16="http://schemas.microsoft.com/office/drawing/2014/main" id="{831E2FA3-770E-D05F-9659-BB92E3254418}"/>
              </a:ext>
            </a:extLst>
          </p:cNvPr>
          <p:cNvSpPr txBox="1"/>
          <p:nvPr/>
        </p:nvSpPr>
        <p:spPr>
          <a:xfrm>
            <a:off x="26605372" y="24191757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PGR</a:t>
            </a:r>
            <a:endParaRPr lang="zh-CN" altLang="en-US" sz="3200" b="1" dirty="0"/>
          </a:p>
        </p:txBody>
      </p:sp>
      <p:sp>
        <p:nvSpPr>
          <p:cNvPr id="422" name="弧形 421">
            <a:extLst>
              <a:ext uri="{FF2B5EF4-FFF2-40B4-BE49-F238E27FC236}">
                <a16:creationId xmlns:a16="http://schemas.microsoft.com/office/drawing/2014/main" id="{B13CED08-DD1E-8FBE-132B-1D0FA60386E8}"/>
              </a:ext>
            </a:extLst>
          </p:cNvPr>
          <p:cNvSpPr/>
          <p:nvPr/>
        </p:nvSpPr>
        <p:spPr>
          <a:xfrm>
            <a:off x="24136335" y="21451872"/>
            <a:ext cx="2500455" cy="1480015"/>
          </a:xfrm>
          <a:prstGeom prst="arc">
            <a:avLst>
              <a:gd name="adj1" fmla="val 15829821"/>
              <a:gd name="adj2" fmla="val 2125796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4F402507-6D38-94CF-842F-E839AFF24EC0}"/>
              </a:ext>
            </a:extLst>
          </p:cNvPr>
          <p:cNvGrpSpPr/>
          <p:nvPr/>
        </p:nvGrpSpPr>
        <p:grpSpPr>
          <a:xfrm>
            <a:off x="26012819" y="6464414"/>
            <a:ext cx="1746987" cy="1298909"/>
            <a:chOff x="4241592" y="6418635"/>
            <a:chExt cx="1746987" cy="1298909"/>
          </a:xfrm>
        </p:grpSpPr>
        <p:pic>
          <p:nvPicPr>
            <p:cNvPr id="425" name="图片 424">
              <a:extLst>
                <a:ext uri="{FF2B5EF4-FFF2-40B4-BE49-F238E27FC236}">
                  <a16:creationId xmlns:a16="http://schemas.microsoft.com/office/drawing/2014/main" id="{4C933A60-B704-0189-74DA-04C5E6217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56701" y="6418635"/>
              <a:ext cx="1731878" cy="1298909"/>
            </a:xfrm>
            <a:prstGeom prst="rect">
              <a:avLst/>
            </a:prstGeom>
          </p:spPr>
        </p:pic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5283B816-CF07-C2D9-D481-4F34530B3400}"/>
                </a:ext>
              </a:extLst>
            </p:cNvPr>
            <p:cNvSpPr txBox="1"/>
            <p:nvPr/>
          </p:nvSpPr>
          <p:spPr>
            <a:xfrm>
              <a:off x="4241592" y="6762096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c-</a:t>
              </a:r>
              <a:r>
                <a:rPr lang="en-US" altLang="zh-CN" sz="3200" b="1" dirty="0" err="1"/>
                <a:t>Src</a:t>
              </a:r>
              <a:endParaRPr lang="zh-CN" altLang="en-US" sz="3600" b="1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734F623-4900-2A0B-66F8-7714ABBC6EDD}"/>
              </a:ext>
            </a:extLst>
          </p:cNvPr>
          <p:cNvCxnSpPr>
            <a:cxnSpLocks/>
          </p:cNvCxnSpPr>
          <p:nvPr/>
        </p:nvCxnSpPr>
        <p:spPr>
          <a:xfrm>
            <a:off x="5045428" y="5792370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任意多边形: 形状 427">
            <a:extLst>
              <a:ext uri="{FF2B5EF4-FFF2-40B4-BE49-F238E27FC236}">
                <a16:creationId xmlns:a16="http://schemas.microsoft.com/office/drawing/2014/main" id="{0066AD20-99C4-0AB8-6648-F0CFF4C38794}"/>
              </a:ext>
            </a:extLst>
          </p:cNvPr>
          <p:cNvSpPr/>
          <p:nvPr/>
        </p:nvSpPr>
        <p:spPr>
          <a:xfrm>
            <a:off x="26463149" y="2606282"/>
            <a:ext cx="845542" cy="4034545"/>
          </a:xfrm>
          <a:custGeom>
            <a:avLst/>
            <a:gdLst>
              <a:gd name="connsiteX0" fmla="*/ 0 w 1019940"/>
              <a:gd name="connsiteY0" fmla="*/ 0 h 4403558"/>
              <a:gd name="connsiteX1" fmla="*/ 1010653 w 1019940"/>
              <a:gd name="connsiteY1" fmla="*/ 1925053 h 4403558"/>
              <a:gd name="connsiteX2" fmla="*/ 529389 w 1019940"/>
              <a:gd name="connsiteY2" fmla="*/ 4403558 h 4403558"/>
              <a:gd name="connsiteX3" fmla="*/ 529389 w 1019940"/>
              <a:gd name="connsiteY3" fmla="*/ 4403558 h 44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40" h="4403558">
                <a:moveTo>
                  <a:pt x="0" y="0"/>
                </a:moveTo>
                <a:cubicBezTo>
                  <a:pt x="461211" y="595563"/>
                  <a:pt x="922422" y="1191127"/>
                  <a:pt x="1010653" y="1925053"/>
                </a:cubicBezTo>
                <a:cubicBezTo>
                  <a:pt x="1098884" y="2658979"/>
                  <a:pt x="529389" y="4403558"/>
                  <a:pt x="529389" y="4403558"/>
                </a:cubicBezTo>
                <a:lnTo>
                  <a:pt x="529389" y="4403558"/>
                </a:lnTo>
              </a:path>
            </a:pathLst>
          </a:custGeom>
          <a:noFill/>
          <a:ln w="76200">
            <a:solidFill>
              <a:srgbClr val="009900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0" name="组合 429">
            <a:extLst>
              <a:ext uri="{FF2B5EF4-FFF2-40B4-BE49-F238E27FC236}">
                <a16:creationId xmlns:a16="http://schemas.microsoft.com/office/drawing/2014/main" id="{A12DFB7B-E481-6BF1-BBE9-DA8AB45A084C}"/>
              </a:ext>
            </a:extLst>
          </p:cNvPr>
          <p:cNvGrpSpPr/>
          <p:nvPr/>
        </p:nvGrpSpPr>
        <p:grpSpPr>
          <a:xfrm>
            <a:off x="25634873" y="8458313"/>
            <a:ext cx="1566111" cy="934013"/>
            <a:chOff x="18437019" y="7346871"/>
            <a:chExt cx="1566111" cy="934013"/>
          </a:xfrm>
        </p:grpSpPr>
        <p:pic>
          <p:nvPicPr>
            <p:cNvPr id="431" name="图片 430">
              <a:extLst>
                <a:ext uri="{FF2B5EF4-FFF2-40B4-BE49-F238E27FC236}">
                  <a16:creationId xmlns:a16="http://schemas.microsoft.com/office/drawing/2014/main" id="{E9C8B733-314E-B141-752E-1BC7EEA1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528295" y="7346871"/>
              <a:ext cx="1474835" cy="934013"/>
            </a:xfrm>
            <a:prstGeom prst="rect">
              <a:avLst/>
            </a:prstGeom>
          </p:spPr>
        </p:pic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C4FDF07B-9CF1-8D83-563F-E205D134C9BA}"/>
                </a:ext>
              </a:extLst>
            </p:cNvPr>
            <p:cNvSpPr txBox="1"/>
            <p:nvPr/>
          </p:nvSpPr>
          <p:spPr>
            <a:xfrm>
              <a:off x="18437019" y="761527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err="1"/>
                <a:t>Gs</a:t>
              </a:r>
              <a:endParaRPr lang="zh-CN" altLang="en-US" sz="3600" b="1" dirty="0"/>
            </a:p>
          </p:txBody>
        </p:sp>
      </p:grp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4DECADDF-2DB7-8716-230E-DC5536612012}"/>
              </a:ext>
            </a:extLst>
          </p:cNvPr>
          <p:cNvCxnSpPr>
            <a:cxnSpLocks/>
          </p:cNvCxnSpPr>
          <p:nvPr/>
        </p:nvCxnSpPr>
        <p:spPr>
          <a:xfrm flipV="1">
            <a:off x="26653629" y="7568004"/>
            <a:ext cx="205499" cy="108332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任意多边形: 形状 434">
            <a:extLst>
              <a:ext uri="{FF2B5EF4-FFF2-40B4-BE49-F238E27FC236}">
                <a16:creationId xmlns:a16="http://schemas.microsoft.com/office/drawing/2014/main" id="{8F40945B-88A9-BE45-B196-1CF56C04B613}"/>
              </a:ext>
            </a:extLst>
          </p:cNvPr>
          <p:cNvSpPr/>
          <p:nvPr/>
        </p:nvSpPr>
        <p:spPr>
          <a:xfrm rot="19909986">
            <a:off x="24455152" y="4972165"/>
            <a:ext cx="1325927" cy="3898911"/>
          </a:xfrm>
          <a:custGeom>
            <a:avLst/>
            <a:gdLst>
              <a:gd name="connsiteX0" fmla="*/ 0 w 1019940"/>
              <a:gd name="connsiteY0" fmla="*/ 0 h 4403558"/>
              <a:gd name="connsiteX1" fmla="*/ 1010653 w 1019940"/>
              <a:gd name="connsiteY1" fmla="*/ 1925053 h 4403558"/>
              <a:gd name="connsiteX2" fmla="*/ 529389 w 1019940"/>
              <a:gd name="connsiteY2" fmla="*/ 4403558 h 4403558"/>
              <a:gd name="connsiteX3" fmla="*/ 529389 w 1019940"/>
              <a:gd name="connsiteY3" fmla="*/ 4403558 h 44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40" h="4403558">
                <a:moveTo>
                  <a:pt x="0" y="0"/>
                </a:moveTo>
                <a:cubicBezTo>
                  <a:pt x="461211" y="595563"/>
                  <a:pt x="922422" y="1191127"/>
                  <a:pt x="1010653" y="1925053"/>
                </a:cubicBezTo>
                <a:cubicBezTo>
                  <a:pt x="1098884" y="2658979"/>
                  <a:pt x="529389" y="4403558"/>
                  <a:pt x="529389" y="4403558"/>
                </a:cubicBezTo>
                <a:lnTo>
                  <a:pt x="529389" y="4403558"/>
                </a:lnTo>
              </a:path>
            </a:pathLst>
          </a:custGeom>
          <a:noFill/>
          <a:ln w="76200">
            <a:solidFill>
              <a:srgbClr val="009900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椭圆 436">
            <a:extLst>
              <a:ext uri="{FF2B5EF4-FFF2-40B4-BE49-F238E27FC236}">
                <a16:creationId xmlns:a16="http://schemas.microsoft.com/office/drawing/2014/main" id="{2100581D-DFAF-0912-C06D-514DD7289993}"/>
              </a:ext>
            </a:extLst>
          </p:cNvPr>
          <p:cNvSpPr/>
          <p:nvPr/>
        </p:nvSpPr>
        <p:spPr>
          <a:xfrm>
            <a:off x="25997450" y="11130234"/>
            <a:ext cx="4395794" cy="2566622"/>
          </a:xfrm>
          <a:prstGeom prst="ellipse">
            <a:avLst/>
          </a:prstGeom>
          <a:gradFill flip="none" rotWithShape="1">
            <a:gsLst>
              <a:gs pos="81000">
                <a:srgbClr val="9DE3E0"/>
              </a:gs>
              <a:gs pos="50000">
                <a:srgbClr val="D0F4EE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03200">
            <a:solidFill>
              <a:srgbClr val="66D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8" name="图片 437">
            <a:extLst>
              <a:ext uri="{FF2B5EF4-FFF2-40B4-BE49-F238E27FC236}">
                <a16:creationId xmlns:a16="http://schemas.microsoft.com/office/drawing/2014/main" id="{57752A5E-9DF0-F450-1AF0-161B4D65D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7409182" y="10484576"/>
            <a:ext cx="1144899" cy="1219327"/>
          </a:xfrm>
          <a:prstGeom prst="roundRect">
            <a:avLst>
              <a:gd name="adj" fmla="val 50000"/>
            </a:avLst>
          </a:prstGeom>
        </p:spPr>
      </p:pic>
      <p:sp>
        <p:nvSpPr>
          <p:cNvPr id="439" name="文本框 438">
            <a:extLst>
              <a:ext uri="{FF2B5EF4-FFF2-40B4-BE49-F238E27FC236}">
                <a16:creationId xmlns:a16="http://schemas.microsoft.com/office/drawing/2014/main" id="{85A77BEC-2A23-9ED8-9196-9FFD288BD3C4}"/>
              </a:ext>
            </a:extLst>
          </p:cNvPr>
          <p:cNvSpPr txBox="1"/>
          <p:nvPr/>
        </p:nvSpPr>
        <p:spPr>
          <a:xfrm>
            <a:off x="27275698" y="10640118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GPER</a:t>
            </a:r>
            <a:endParaRPr lang="zh-CN" altLang="en-US" sz="3200" b="1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A582DD5E-FB51-9D65-2297-5ACABC734758}"/>
              </a:ext>
            </a:extLst>
          </p:cNvPr>
          <p:cNvSpPr txBox="1"/>
          <p:nvPr/>
        </p:nvSpPr>
        <p:spPr>
          <a:xfrm>
            <a:off x="27998019" y="12294495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35087B29-BE4B-A914-B9A7-316F284787FB}"/>
              </a:ext>
            </a:extLst>
          </p:cNvPr>
          <p:cNvSpPr txBox="1"/>
          <p:nvPr/>
        </p:nvSpPr>
        <p:spPr>
          <a:xfrm>
            <a:off x="28009144" y="9454238"/>
            <a:ext cx="3945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Membrane-initiated steroid signaling</a:t>
            </a:r>
            <a:endParaRPr lang="zh-CN" altLang="en-US" sz="3200" b="1" dirty="0"/>
          </a:p>
        </p:txBody>
      </p: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32912C39-9FB6-C4C6-E3B3-22329F9DB093}"/>
              </a:ext>
            </a:extLst>
          </p:cNvPr>
          <p:cNvCxnSpPr>
            <a:cxnSpLocks/>
            <a:endCxn id="438" idx="0"/>
          </p:cNvCxnSpPr>
          <p:nvPr/>
        </p:nvCxnSpPr>
        <p:spPr>
          <a:xfrm flipH="1">
            <a:off x="27981632" y="8621367"/>
            <a:ext cx="507081" cy="186320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ADACEEA-5F89-7240-BE07-976F913E575B}"/>
              </a:ext>
            </a:extLst>
          </p:cNvPr>
          <p:cNvCxnSpPr>
            <a:cxnSpLocks/>
          </p:cNvCxnSpPr>
          <p:nvPr/>
        </p:nvCxnSpPr>
        <p:spPr>
          <a:xfrm flipH="1" flipV="1">
            <a:off x="26711560" y="9308222"/>
            <a:ext cx="922799" cy="1205929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BE1F08A4-20F5-FB79-3699-DB65FDF56487}"/>
              </a:ext>
            </a:extLst>
          </p:cNvPr>
          <p:cNvSpPr txBox="1"/>
          <p:nvPr/>
        </p:nvSpPr>
        <p:spPr>
          <a:xfrm>
            <a:off x="26479816" y="774522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</a:t>
            </a:r>
            <a:r>
              <a:rPr lang="el-GR" altLang="zh-CN" sz="3200" b="1" dirty="0"/>
              <a:t>βγ</a:t>
            </a:r>
            <a:endParaRPr lang="zh-CN" altLang="en-US" sz="32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A08D36AD-A3DA-4687-C96B-D5FA38540E6C}"/>
              </a:ext>
            </a:extLst>
          </p:cNvPr>
          <p:cNvSpPr txBox="1"/>
          <p:nvPr/>
        </p:nvSpPr>
        <p:spPr>
          <a:xfrm>
            <a:off x="24927066" y="746178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Gα</a:t>
            </a:r>
            <a:endParaRPr lang="zh-CN" altLang="en-US" sz="3200" b="1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DD1F86AE-D616-77B2-B0B3-317B5C52A0C4}"/>
              </a:ext>
            </a:extLst>
          </p:cNvPr>
          <p:cNvSpPr txBox="1"/>
          <p:nvPr/>
        </p:nvSpPr>
        <p:spPr>
          <a:xfrm>
            <a:off x="29615422" y="13548685"/>
            <a:ext cx="1551851" cy="66625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477FCFDE-BB34-B2D5-FCD5-66133A923B1D}"/>
              </a:ext>
            </a:extLst>
          </p:cNvPr>
          <p:cNvCxnSpPr>
            <a:cxnSpLocks/>
          </p:cNvCxnSpPr>
          <p:nvPr/>
        </p:nvCxnSpPr>
        <p:spPr>
          <a:xfrm>
            <a:off x="30411520" y="14490016"/>
            <a:ext cx="10808" cy="531280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5" name="图片 454">
            <a:extLst>
              <a:ext uri="{FF2B5EF4-FFF2-40B4-BE49-F238E27FC236}">
                <a16:creationId xmlns:a16="http://schemas.microsoft.com/office/drawing/2014/main" id="{5920B3E3-5617-DCE1-A861-03D50B0F11F6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902" b="2898"/>
          <a:stretch/>
        </p:blipFill>
        <p:spPr>
          <a:xfrm>
            <a:off x="25673777" y="14300863"/>
            <a:ext cx="2435484" cy="2985381"/>
          </a:xfrm>
          <a:prstGeom prst="roundRect">
            <a:avLst>
              <a:gd name="adj" fmla="val 29960"/>
            </a:avLst>
          </a:prstGeom>
        </p:spPr>
      </p:pic>
      <p:sp>
        <p:nvSpPr>
          <p:cNvPr id="457" name="文本框 456">
            <a:extLst>
              <a:ext uri="{FF2B5EF4-FFF2-40B4-BE49-F238E27FC236}">
                <a16:creationId xmlns:a16="http://schemas.microsoft.com/office/drawing/2014/main" id="{EE329999-2607-4849-6361-0852E63F8BF3}"/>
              </a:ext>
            </a:extLst>
          </p:cNvPr>
          <p:cNvSpPr txBox="1"/>
          <p:nvPr/>
        </p:nvSpPr>
        <p:spPr>
          <a:xfrm>
            <a:off x="26070961" y="1472950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Hsp90</a:t>
            </a:r>
            <a:endParaRPr lang="zh-CN" altLang="en-US" sz="3600" b="1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801CB152-A038-5D8E-7C59-EE047751BEE5}"/>
              </a:ext>
            </a:extLst>
          </p:cNvPr>
          <p:cNvSpPr txBox="1"/>
          <p:nvPr/>
        </p:nvSpPr>
        <p:spPr>
          <a:xfrm>
            <a:off x="26145123" y="1562669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FKBP52</a:t>
            </a:r>
            <a:endParaRPr lang="zh-CN" altLang="en-US" sz="3600" b="1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2A5C03C-917B-5944-818D-05BFE1614ECC}"/>
              </a:ext>
            </a:extLst>
          </p:cNvPr>
          <p:cNvSpPr txBox="1"/>
          <p:nvPr/>
        </p:nvSpPr>
        <p:spPr>
          <a:xfrm>
            <a:off x="26105106" y="1635676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HAP70</a:t>
            </a:r>
            <a:endParaRPr lang="zh-CN" altLang="en-US" sz="3600" b="1" dirty="0"/>
          </a:p>
        </p:txBody>
      </p:sp>
      <p:sp>
        <p:nvSpPr>
          <p:cNvPr id="460" name="任意多边形: 形状 459">
            <a:extLst>
              <a:ext uri="{FF2B5EF4-FFF2-40B4-BE49-F238E27FC236}">
                <a16:creationId xmlns:a16="http://schemas.microsoft.com/office/drawing/2014/main" id="{C7BB6F18-85FF-A0E0-F1D7-D28B5F43B854}"/>
              </a:ext>
            </a:extLst>
          </p:cNvPr>
          <p:cNvSpPr/>
          <p:nvPr/>
        </p:nvSpPr>
        <p:spPr>
          <a:xfrm>
            <a:off x="27937326" y="14693718"/>
            <a:ext cx="2358550" cy="3389628"/>
          </a:xfrm>
          <a:custGeom>
            <a:avLst/>
            <a:gdLst>
              <a:gd name="connsiteX0" fmla="*/ 0 w 2358550"/>
              <a:gd name="connsiteY0" fmla="*/ 369819 h 3389628"/>
              <a:gd name="connsiteX1" fmla="*/ 1155032 w 2358550"/>
              <a:gd name="connsiteY1" fmla="*/ 225440 h 3389628"/>
              <a:gd name="connsiteX2" fmla="*/ 2358190 w 2358550"/>
              <a:gd name="connsiteY2" fmla="*/ 3016766 h 3389628"/>
              <a:gd name="connsiteX3" fmla="*/ 1275348 w 2358550"/>
              <a:gd name="connsiteY3" fmla="*/ 3161145 h 3389628"/>
              <a:gd name="connsiteX4" fmla="*/ 673769 w 2358550"/>
              <a:gd name="connsiteY4" fmla="*/ 1163903 h 3389628"/>
              <a:gd name="connsiteX5" fmla="*/ 0 w 2358550"/>
              <a:gd name="connsiteY5" fmla="*/ 1163903 h 3389628"/>
              <a:gd name="connsiteX6" fmla="*/ 0 w 2358550"/>
              <a:gd name="connsiteY6" fmla="*/ 1163903 h 338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8550" h="3389628">
                <a:moveTo>
                  <a:pt x="0" y="369819"/>
                </a:moveTo>
                <a:cubicBezTo>
                  <a:pt x="381000" y="77050"/>
                  <a:pt x="762000" y="-215718"/>
                  <a:pt x="1155032" y="225440"/>
                </a:cubicBezTo>
                <a:cubicBezTo>
                  <a:pt x="1548064" y="666598"/>
                  <a:pt x="2338137" y="2527482"/>
                  <a:pt x="2358190" y="3016766"/>
                </a:cubicBezTo>
                <a:cubicBezTo>
                  <a:pt x="2378243" y="3506050"/>
                  <a:pt x="1556085" y="3469956"/>
                  <a:pt x="1275348" y="3161145"/>
                </a:cubicBezTo>
                <a:cubicBezTo>
                  <a:pt x="994611" y="2852335"/>
                  <a:pt x="886327" y="1496777"/>
                  <a:pt x="673769" y="1163903"/>
                </a:cubicBezTo>
                <a:cubicBezTo>
                  <a:pt x="461211" y="831029"/>
                  <a:pt x="0" y="1163903"/>
                  <a:pt x="0" y="1163903"/>
                </a:cubicBezTo>
                <a:lnTo>
                  <a:pt x="0" y="1163903"/>
                </a:lnTo>
              </a:path>
            </a:pathLst>
          </a:custGeom>
          <a:noFill/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5312C5F4-8F80-419F-8A95-7045C58C491A}"/>
              </a:ext>
            </a:extLst>
          </p:cNvPr>
          <p:cNvSpPr txBox="1"/>
          <p:nvPr/>
        </p:nvSpPr>
        <p:spPr>
          <a:xfrm>
            <a:off x="30394873" y="15415924"/>
            <a:ext cx="1591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Nuclear-</a:t>
            </a:r>
          </a:p>
          <a:p>
            <a:pPr algn="ctr"/>
            <a:r>
              <a:rPr lang="en-US" altLang="zh-CN" sz="2800" b="1" dirty="0"/>
              <a:t>initiated </a:t>
            </a:r>
          </a:p>
          <a:p>
            <a:pPr algn="ctr"/>
            <a:r>
              <a:rPr lang="en-US" altLang="zh-CN" sz="2800" b="1" dirty="0"/>
              <a:t>steroid </a:t>
            </a:r>
          </a:p>
          <a:p>
            <a:pPr algn="ctr"/>
            <a:r>
              <a:rPr lang="en-US" altLang="zh-CN" sz="2800" b="1" dirty="0"/>
              <a:t>signaling</a:t>
            </a:r>
            <a:endParaRPr lang="zh-CN" altLang="en-US" sz="3200" b="1" dirty="0"/>
          </a:p>
        </p:txBody>
      </p:sp>
      <p:sp>
        <p:nvSpPr>
          <p:cNvPr id="463" name="矩形: 圆角 462">
            <a:extLst>
              <a:ext uri="{FF2B5EF4-FFF2-40B4-BE49-F238E27FC236}">
                <a16:creationId xmlns:a16="http://schemas.microsoft.com/office/drawing/2014/main" id="{E41AB838-4FFA-2D8A-90C2-411DA5B52524}"/>
              </a:ext>
            </a:extLst>
          </p:cNvPr>
          <p:cNvSpPr/>
          <p:nvPr/>
        </p:nvSpPr>
        <p:spPr>
          <a:xfrm>
            <a:off x="4450489" y="6659396"/>
            <a:ext cx="1299112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: 圆角 463">
            <a:extLst>
              <a:ext uri="{FF2B5EF4-FFF2-40B4-BE49-F238E27FC236}">
                <a16:creationId xmlns:a16="http://schemas.microsoft.com/office/drawing/2014/main" id="{C97343DB-DE11-22C4-8BE8-C5B1FE49C4AB}"/>
              </a:ext>
            </a:extLst>
          </p:cNvPr>
          <p:cNvSpPr/>
          <p:nvPr/>
        </p:nvSpPr>
        <p:spPr>
          <a:xfrm>
            <a:off x="4361767" y="8376016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B9EA18B0-0D57-8AE7-22DD-2A6D58AB8773}"/>
              </a:ext>
            </a:extLst>
          </p:cNvPr>
          <p:cNvSpPr/>
          <p:nvPr/>
        </p:nvSpPr>
        <p:spPr>
          <a:xfrm>
            <a:off x="4580211" y="4623268"/>
            <a:ext cx="904617" cy="1143936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: 圆角 465">
            <a:extLst>
              <a:ext uri="{FF2B5EF4-FFF2-40B4-BE49-F238E27FC236}">
                <a16:creationId xmlns:a16="http://schemas.microsoft.com/office/drawing/2014/main" id="{C9A1D755-CD4B-80E6-3187-9EB68888EFC1}"/>
              </a:ext>
            </a:extLst>
          </p:cNvPr>
          <p:cNvSpPr/>
          <p:nvPr/>
        </p:nvSpPr>
        <p:spPr>
          <a:xfrm>
            <a:off x="374104" y="8600766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: 圆角 466">
            <a:extLst>
              <a:ext uri="{FF2B5EF4-FFF2-40B4-BE49-F238E27FC236}">
                <a16:creationId xmlns:a16="http://schemas.microsoft.com/office/drawing/2014/main" id="{111D6FE9-19BF-57DD-7226-CA3070DF03F6}"/>
              </a:ext>
            </a:extLst>
          </p:cNvPr>
          <p:cNvSpPr/>
          <p:nvPr/>
        </p:nvSpPr>
        <p:spPr>
          <a:xfrm>
            <a:off x="407487" y="12942400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2DFA29E4-B101-D84F-5CBE-FD6BE24E2886}"/>
              </a:ext>
            </a:extLst>
          </p:cNvPr>
          <p:cNvSpPr/>
          <p:nvPr/>
        </p:nvSpPr>
        <p:spPr>
          <a:xfrm>
            <a:off x="432458" y="15334319"/>
            <a:ext cx="1523964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7D8E13ED-D6BD-65F4-77E0-E7387988DE24}"/>
              </a:ext>
            </a:extLst>
          </p:cNvPr>
          <p:cNvCxnSpPr>
            <a:cxnSpLocks/>
          </p:cNvCxnSpPr>
          <p:nvPr/>
        </p:nvCxnSpPr>
        <p:spPr>
          <a:xfrm>
            <a:off x="1138849" y="13888484"/>
            <a:ext cx="12692" cy="130112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0530D1A2-E963-7048-0824-56938B77942A}"/>
              </a:ext>
            </a:extLst>
          </p:cNvPr>
          <p:cNvCxnSpPr>
            <a:cxnSpLocks/>
          </p:cNvCxnSpPr>
          <p:nvPr/>
        </p:nvCxnSpPr>
        <p:spPr>
          <a:xfrm>
            <a:off x="5059178" y="762156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椭圆 471">
            <a:extLst>
              <a:ext uri="{FF2B5EF4-FFF2-40B4-BE49-F238E27FC236}">
                <a16:creationId xmlns:a16="http://schemas.microsoft.com/office/drawing/2014/main" id="{B7F1F9AC-B1EE-6C6B-2516-F51678F3CE52}"/>
              </a:ext>
            </a:extLst>
          </p:cNvPr>
          <p:cNvSpPr/>
          <p:nvPr/>
        </p:nvSpPr>
        <p:spPr>
          <a:xfrm>
            <a:off x="4397021" y="11538725"/>
            <a:ext cx="1402200" cy="977360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3297FCDC-FED5-8065-874D-DAB513EB05BD}"/>
              </a:ext>
            </a:extLst>
          </p:cNvPr>
          <p:cNvCxnSpPr>
            <a:cxnSpLocks/>
          </p:cNvCxnSpPr>
          <p:nvPr/>
        </p:nvCxnSpPr>
        <p:spPr>
          <a:xfrm>
            <a:off x="5134385" y="10737271"/>
            <a:ext cx="0" cy="86491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CD21B417-6757-5CE0-211D-183A2A58BD1C}"/>
              </a:ext>
            </a:extLst>
          </p:cNvPr>
          <p:cNvCxnSpPr>
            <a:cxnSpLocks/>
          </p:cNvCxnSpPr>
          <p:nvPr/>
        </p:nvCxnSpPr>
        <p:spPr>
          <a:xfrm flipH="1" flipV="1">
            <a:off x="5727766" y="12155305"/>
            <a:ext cx="818701" cy="58187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矩形: 圆角 474">
            <a:extLst>
              <a:ext uri="{FF2B5EF4-FFF2-40B4-BE49-F238E27FC236}">
                <a16:creationId xmlns:a16="http://schemas.microsoft.com/office/drawing/2014/main" id="{21982091-EC53-9B01-55FE-6ED33E6E3D70}"/>
              </a:ext>
            </a:extLst>
          </p:cNvPr>
          <p:cNvSpPr/>
          <p:nvPr/>
        </p:nvSpPr>
        <p:spPr>
          <a:xfrm>
            <a:off x="10282644" y="6475004"/>
            <a:ext cx="1365201" cy="933990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: 圆角 475">
            <a:extLst>
              <a:ext uri="{FF2B5EF4-FFF2-40B4-BE49-F238E27FC236}">
                <a16:creationId xmlns:a16="http://schemas.microsoft.com/office/drawing/2014/main" id="{8A41B18D-9CB0-0723-D223-CE0C494509C4}"/>
              </a:ext>
            </a:extLst>
          </p:cNvPr>
          <p:cNvSpPr/>
          <p:nvPr/>
        </p:nvSpPr>
        <p:spPr>
          <a:xfrm>
            <a:off x="11734232" y="7472880"/>
            <a:ext cx="1155234" cy="68887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31996333-6A3C-FC07-0EFF-31BEE97F20B0}"/>
              </a:ext>
            </a:extLst>
          </p:cNvPr>
          <p:cNvCxnSpPr>
            <a:cxnSpLocks/>
          </p:cNvCxnSpPr>
          <p:nvPr/>
        </p:nvCxnSpPr>
        <p:spPr>
          <a:xfrm>
            <a:off x="12115597" y="6527715"/>
            <a:ext cx="84102" cy="91900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C1977CEE-A8AF-7723-22BB-6CBEFB386131}"/>
              </a:ext>
            </a:extLst>
          </p:cNvPr>
          <p:cNvGrpSpPr/>
          <p:nvPr/>
        </p:nvGrpSpPr>
        <p:grpSpPr>
          <a:xfrm>
            <a:off x="21113502" y="9926582"/>
            <a:ext cx="1602576" cy="1032628"/>
            <a:chOff x="293523" y="8525562"/>
            <a:chExt cx="1602576" cy="1032628"/>
          </a:xfrm>
        </p:grpSpPr>
        <p:pic>
          <p:nvPicPr>
            <p:cNvPr id="485" name="图片 484">
              <a:extLst>
                <a:ext uri="{FF2B5EF4-FFF2-40B4-BE49-F238E27FC236}">
                  <a16:creationId xmlns:a16="http://schemas.microsoft.com/office/drawing/2014/main" id="{17F38E83-2AAF-D128-C172-FBD9D1557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572" t="15787" r="18681" b="18854"/>
            <a:stretch/>
          </p:blipFill>
          <p:spPr>
            <a:xfrm>
              <a:off x="363712" y="8525562"/>
              <a:ext cx="1532387" cy="1032628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486" name="文本框 485">
              <a:extLst>
                <a:ext uri="{FF2B5EF4-FFF2-40B4-BE49-F238E27FC236}">
                  <a16:creationId xmlns:a16="http://schemas.microsoft.com/office/drawing/2014/main" id="{1EE2D9A7-A28B-0C0D-A141-D27F51DCD9E2}"/>
                </a:ext>
              </a:extLst>
            </p:cNvPr>
            <p:cNvSpPr txBox="1"/>
            <p:nvPr/>
          </p:nvSpPr>
          <p:spPr>
            <a:xfrm>
              <a:off x="293523" y="874948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Ras</a:t>
              </a:r>
              <a:endParaRPr lang="zh-CN" altLang="en-US" sz="3600" b="1" dirty="0"/>
            </a:p>
          </p:txBody>
        </p:sp>
      </p:grp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2EA91CE9-5A4E-8A04-4F98-BEB5E37A041E}"/>
              </a:ext>
            </a:extLst>
          </p:cNvPr>
          <p:cNvCxnSpPr>
            <a:cxnSpLocks/>
          </p:cNvCxnSpPr>
          <p:nvPr/>
        </p:nvCxnSpPr>
        <p:spPr>
          <a:xfrm>
            <a:off x="22368249" y="10907978"/>
            <a:ext cx="237360" cy="57777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椭圆 495">
            <a:extLst>
              <a:ext uri="{FF2B5EF4-FFF2-40B4-BE49-F238E27FC236}">
                <a16:creationId xmlns:a16="http://schemas.microsoft.com/office/drawing/2014/main" id="{3642FF49-ED7D-91B3-EB1F-CBEB42D1C521}"/>
              </a:ext>
            </a:extLst>
          </p:cNvPr>
          <p:cNvSpPr/>
          <p:nvPr/>
        </p:nvSpPr>
        <p:spPr>
          <a:xfrm>
            <a:off x="20499893" y="4086090"/>
            <a:ext cx="1347537" cy="1157327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: 圆角 496">
            <a:extLst>
              <a:ext uri="{FF2B5EF4-FFF2-40B4-BE49-F238E27FC236}">
                <a16:creationId xmlns:a16="http://schemas.microsoft.com/office/drawing/2014/main" id="{10125705-657A-6767-F479-CB3E76A5E573}"/>
              </a:ext>
            </a:extLst>
          </p:cNvPr>
          <p:cNvSpPr/>
          <p:nvPr/>
        </p:nvSpPr>
        <p:spPr>
          <a:xfrm>
            <a:off x="19192477" y="10720617"/>
            <a:ext cx="1551851" cy="76513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: 圆角 497">
            <a:extLst>
              <a:ext uri="{FF2B5EF4-FFF2-40B4-BE49-F238E27FC236}">
                <a16:creationId xmlns:a16="http://schemas.microsoft.com/office/drawing/2014/main" id="{4B69068B-44E9-8FA9-8B4A-CF9FCF2C69F9}"/>
              </a:ext>
            </a:extLst>
          </p:cNvPr>
          <p:cNvSpPr/>
          <p:nvPr/>
        </p:nvSpPr>
        <p:spPr>
          <a:xfrm>
            <a:off x="21196259" y="10028877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: 圆角 498">
            <a:extLst>
              <a:ext uri="{FF2B5EF4-FFF2-40B4-BE49-F238E27FC236}">
                <a16:creationId xmlns:a16="http://schemas.microsoft.com/office/drawing/2014/main" id="{559BB0EC-ECCA-F642-3FF6-0E0E9545120C}"/>
              </a:ext>
            </a:extLst>
          </p:cNvPr>
          <p:cNvSpPr/>
          <p:nvPr/>
        </p:nvSpPr>
        <p:spPr>
          <a:xfrm>
            <a:off x="22409068" y="13499433"/>
            <a:ext cx="1441645" cy="972126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: 圆角 501">
            <a:extLst>
              <a:ext uri="{FF2B5EF4-FFF2-40B4-BE49-F238E27FC236}">
                <a16:creationId xmlns:a16="http://schemas.microsoft.com/office/drawing/2014/main" id="{E3A2DBCD-ABA5-3A21-6721-69147C9D83C7}"/>
              </a:ext>
            </a:extLst>
          </p:cNvPr>
          <p:cNvSpPr/>
          <p:nvPr/>
        </p:nvSpPr>
        <p:spPr>
          <a:xfrm>
            <a:off x="22423310" y="15798828"/>
            <a:ext cx="1609537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: 圆角 503">
            <a:extLst>
              <a:ext uri="{FF2B5EF4-FFF2-40B4-BE49-F238E27FC236}">
                <a16:creationId xmlns:a16="http://schemas.microsoft.com/office/drawing/2014/main" id="{C6390874-BC4D-8733-C3C2-645F49DC7171}"/>
              </a:ext>
            </a:extLst>
          </p:cNvPr>
          <p:cNvSpPr/>
          <p:nvPr/>
        </p:nvSpPr>
        <p:spPr>
          <a:xfrm>
            <a:off x="23358725" y="7884002"/>
            <a:ext cx="1155234" cy="68887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: 圆角 505">
            <a:extLst>
              <a:ext uri="{FF2B5EF4-FFF2-40B4-BE49-F238E27FC236}">
                <a16:creationId xmlns:a16="http://schemas.microsoft.com/office/drawing/2014/main" id="{E10A2909-985D-7ED4-5058-EDE495C30460}"/>
              </a:ext>
            </a:extLst>
          </p:cNvPr>
          <p:cNvSpPr/>
          <p:nvPr/>
        </p:nvSpPr>
        <p:spPr>
          <a:xfrm>
            <a:off x="26156988" y="6677227"/>
            <a:ext cx="1299112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7" name="矩形: 圆角 506">
            <a:extLst>
              <a:ext uri="{FF2B5EF4-FFF2-40B4-BE49-F238E27FC236}">
                <a16:creationId xmlns:a16="http://schemas.microsoft.com/office/drawing/2014/main" id="{06589E63-C948-7F70-FB5E-81BFA2528F18}"/>
              </a:ext>
            </a:extLst>
          </p:cNvPr>
          <p:cNvSpPr/>
          <p:nvPr/>
        </p:nvSpPr>
        <p:spPr>
          <a:xfrm>
            <a:off x="25177407" y="1708916"/>
            <a:ext cx="1275176" cy="944011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: 圆角 507">
            <a:extLst>
              <a:ext uri="{FF2B5EF4-FFF2-40B4-BE49-F238E27FC236}">
                <a16:creationId xmlns:a16="http://schemas.microsoft.com/office/drawing/2014/main" id="{F9B72317-332D-2395-C915-7035DCB6B1A4}"/>
              </a:ext>
            </a:extLst>
          </p:cNvPr>
          <p:cNvSpPr/>
          <p:nvPr/>
        </p:nvSpPr>
        <p:spPr>
          <a:xfrm>
            <a:off x="29866570" y="13518374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9" name="矩形: 圆角 508">
            <a:extLst>
              <a:ext uri="{FF2B5EF4-FFF2-40B4-BE49-F238E27FC236}">
                <a16:creationId xmlns:a16="http://schemas.microsoft.com/office/drawing/2014/main" id="{8B4F82AF-588A-9443-6A9B-1577F6E445DB}"/>
              </a:ext>
            </a:extLst>
          </p:cNvPr>
          <p:cNvSpPr/>
          <p:nvPr/>
        </p:nvSpPr>
        <p:spPr>
          <a:xfrm>
            <a:off x="29824970" y="19901066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1" name="矩形: 圆角 510">
            <a:extLst>
              <a:ext uri="{FF2B5EF4-FFF2-40B4-BE49-F238E27FC236}">
                <a16:creationId xmlns:a16="http://schemas.microsoft.com/office/drawing/2014/main" id="{D3D89ECE-EC14-D72B-491F-F16B5BFC6CFE}"/>
              </a:ext>
            </a:extLst>
          </p:cNvPr>
          <p:cNvSpPr/>
          <p:nvPr/>
        </p:nvSpPr>
        <p:spPr>
          <a:xfrm>
            <a:off x="26111660" y="19899672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2" name="矩形: 圆角 511">
            <a:extLst>
              <a:ext uri="{FF2B5EF4-FFF2-40B4-BE49-F238E27FC236}">
                <a16:creationId xmlns:a16="http://schemas.microsoft.com/office/drawing/2014/main" id="{B0D8907D-68E1-52E6-295E-FD0C93542039}"/>
              </a:ext>
            </a:extLst>
          </p:cNvPr>
          <p:cNvSpPr/>
          <p:nvPr/>
        </p:nvSpPr>
        <p:spPr>
          <a:xfrm>
            <a:off x="25795079" y="14583388"/>
            <a:ext cx="2100835" cy="814918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3" name="矩形: 圆角 512">
            <a:extLst>
              <a:ext uri="{FF2B5EF4-FFF2-40B4-BE49-F238E27FC236}">
                <a16:creationId xmlns:a16="http://schemas.microsoft.com/office/drawing/2014/main" id="{F45244E6-32FD-F546-DD1B-3D1D7E9DE211}"/>
              </a:ext>
            </a:extLst>
          </p:cNvPr>
          <p:cNvSpPr/>
          <p:nvPr/>
        </p:nvSpPr>
        <p:spPr>
          <a:xfrm>
            <a:off x="26711560" y="24308350"/>
            <a:ext cx="1369508" cy="622488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4" name="矩形: 圆角 513">
            <a:extLst>
              <a:ext uri="{FF2B5EF4-FFF2-40B4-BE49-F238E27FC236}">
                <a16:creationId xmlns:a16="http://schemas.microsoft.com/office/drawing/2014/main" id="{78E10FAC-F5FD-91C4-D9CC-C20BB2BA5777}"/>
              </a:ext>
            </a:extLst>
          </p:cNvPr>
          <p:cNvSpPr/>
          <p:nvPr/>
        </p:nvSpPr>
        <p:spPr>
          <a:xfrm>
            <a:off x="25148136" y="24299072"/>
            <a:ext cx="1315013" cy="601441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5" name="矩形: 圆角 514">
            <a:extLst>
              <a:ext uri="{FF2B5EF4-FFF2-40B4-BE49-F238E27FC236}">
                <a16:creationId xmlns:a16="http://schemas.microsoft.com/office/drawing/2014/main" id="{2D6D4051-72D3-C04C-331E-CD7B4BB0D632}"/>
              </a:ext>
            </a:extLst>
          </p:cNvPr>
          <p:cNvSpPr/>
          <p:nvPr/>
        </p:nvSpPr>
        <p:spPr>
          <a:xfrm>
            <a:off x="21084456" y="7149007"/>
            <a:ext cx="1269162" cy="671379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8" name="直接箭头连接符 517">
            <a:extLst>
              <a:ext uri="{FF2B5EF4-FFF2-40B4-BE49-F238E27FC236}">
                <a16:creationId xmlns:a16="http://schemas.microsoft.com/office/drawing/2014/main" id="{121A27B1-9C31-7693-0A5B-DF5AFE8C2801}"/>
              </a:ext>
            </a:extLst>
          </p:cNvPr>
          <p:cNvCxnSpPr>
            <a:cxnSpLocks/>
          </p:cNvCxnSpPr>
          <p:nvPr/>
        </p:nvCxnSpPr>
        <p:spPr>
          <a:xfrm>
            <a:off x="26818869" y="22858874"/>
            <a:ext cx="508849" cy="65451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箭头连接符 520">
            <a:extLst>
              <a:ext uri="{FF2B5EF4-FFF2-40B4-BE49-F238E27FC236}">
                <a16:creationId xmlns:a16="http://schemas.microsoft.com/office/drawing/2014/main" id="{FC5A3816-35E8-FBAA-C851-C7CFDB3B881C}"/>
              </a:ext>
            </a:extLst>
          </p:cNvPr>
          <p:cNvCxnSpPr>
            <a:cxnSpLocks/>
            <a:stCxn id="23" idx="3"/>
            <a:endCxn id="419" idx="7"/>
          </p:cNvCxnSpPr>
          <p:nvPr/>
        </p:nvCxnSpPr>
        <p:spPr>
          <a:xfrm flipH="1">
            <a:off x="28015082" y="22776197"/>
            <a:ext cx="2278086" cy="78746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文本框 525">
            <a:extLst>
              <a:ext uri="{FF2B5EF4-FFF2-40B4-BE49-F238E27FC236}">
                <a16:creationId xmlns:a16="http://schemas.microsoft.com/office/drawing/2014/main" id="{A26877A7-B299-7841-56C8-BABFFC7AAAD7}"/>
              </a:ext>
            </a:extLst>
          </p:cNvPr>
          <p:cNvSpPr txBox="1"/>
          <p:nvPr/>
        </p:nvSpPr>
        <p:spPr>
          <a:xfrm>
            <a:off x="30659946" y="936647"/>
            <a:ext cx="3469418" cy="1400175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Ovarian</a:t>
            </a:r>
          </a:p>
          <a:p>
            <a:pPr algn="ctr"/>
            <a:r>
              <a:rPr lang="en-US" altLang="zh-CN" sz="3200" b="1" dirty="0"/>
              <a:t>steroidogenesis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7436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图片 449">
            <a:extLst>
              <a:ext uri="{FF2B5EF4-FFF2-40B4-BE49-F238E27FC236}">
                <a16:creationId xmlns:a16="http://schemas.microsoft.com/office/drawing/2014/main" id="{22CBD8F2-3B93-761E-77F3-E77D9475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71" t="6776" r="10744" b="17853"/>
          <a:stretch/>
        </p:blipFill>
        <p:spPr>
          <a:xfrm>
            <a:off x="29905783" y="13478477"/>
            <a:ext cx="931806" cy="959521"/>
          </a:xfrm>
          <a:prstGeom prst="ellipse">
            <a:avLst/>
          </a:prstGeom>
        </p:spPr>
      </p:pic>
      <p:pic>
        <p:nvPicPr>
          <p:cNvPr id="356" name="图片 355">
            <a:extLst>
              <a:ext uri="{FF2B5EF4-FFF2-40B4-BE49-F238E27FC236}">
                <a16:creationId xmlns:a16="http://schemas.microsoft.com/office/drawing/2014/main" id="{3AE088A2-2153-6EF5-5A17-081FCEF36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2072" y="7734578"/>
            <a:ext cx="1534049" cy="964711"/>
          </a:xfrm>
          <a:prstGeom prst="rect">
            <a:avLst/>
          </a:prstGeom>
        </p:spPr>
      </p:pic>
      <p:pic>
        <p:nvPicPr>
          <p:cNvPr id="262" name="图片 261">
            <a:extLst>
              <a:ext uri="{FF2B5EF4-FFF2-40B4-BE49-F238E27FC236}">
                <a16:creationId xmlns:a16="http://schemas.microsoft.com/office/drawing/2014/main" id="{E5C1AE05-A43F-FB70-1656-A1738B069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7958" y="6282470"/>
            <a:ext cx="2180818" cy="128553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F1D95A1-B4AA-6490-197B-9021DCEECCF3}"/>
              </a:ext>
            </a:extLst>
          </p:cNvPr>
          <p:cNvGrpSpPr/>
          <p:nvPr/>
        </p:nvGrpSpPr>
        <p:grpSpPr>
          <a:xfrm>
            <a:off x="-447257" y="15679012"/>
            <a:ext cx="37093179" cy="17557889"/>
            <a:chOff x="873347" y="1077527"/>
            <a:chExt cx="33525708" cy="137481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3FC919A-8B83-71A5-B4D5-0019BE61D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347" y="1694845"/>
              <a:ext cx="33485021" cy="6850078"/>
            </a:xfrm>
            <a:prstGeom prst="rect">
              <a:avLst/>
            </a:prstGeom>
          </p:spPr>
        </p:pic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40D47ED0-5B6B-CB18-6AFF-9506BB909F8D}"/>
                </a:ext>
              </a:extLst>
            </p:cNvPr>
            <p:cNvSpPr/>
            <p:nvPr/>
          </p:nvSpPr>
          <p:spPr>
            <a:xfrm>
              <a:off x="2948879" y="1229927"/>
              <a:ext cx="31450176" cy="13501912"/>
            </a:xfrm>
            <a:prstGeom prst="arc">
              <a:avLst>
                <a:gd name="adj1" fmla="val 15070143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2AA8FB0F-FEFF-B9F5-55A3-6549232883E8}"/>
                </a:ext>
              </a:extLst>
            </p:cNvPr>
            <p:cNvSpPr/>
            <p:nvPr/>
          </p:nvSpPr>
          <p:spPr>
            <a:xfrm flipH="1">
              <a:off x="880458" y="1323777"/>
              <a:ext cx="31450176" cy="13501912"/>
            </a:xfrm>
            <a:prstGeom prst="arc">
              <a:avLst>
                <a:gd name="adj1" fmla="val 15942522"/>
                <a:gd name="adj2" fmla="val 260838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>
              <a:extLst>
                <a:ext uri="{FF2B5EF4-FFF2-40B4-BE49-F238E27FC236}">
                  <a16:creationId xmlns:a16="http://schemas.microsoft.com/office/drawing/2014/main" id="{CA5D8FB9-059A-4174-E855-E777252145D7}"/>
                </a:ext>
              </a:extLst>
            </p:cNvPr>
            <p:cNvSpPr/>
            <p:nvPr/>
          </p:nvSpPr>
          <p:spPr>
            <a:xfrm flipH="1">
              <a:off x="1722202" y="1077527"/>
              <a:ext cx="30865183" cy="12542391"/>
            </a:xfrm>
            <a:prstGeom prst="arc">
              <a:avLst>
                <a:gd name="adj1" fmla="val 20451329"/>
                <a:gd name="adj2" fmla="val 339033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E7F4C869-69EA-EB8A-4F05-EECF37183F50}"/>
                </a:ext>
              </a:extLst>
            </p:cNvPr>
            <p:cNvSpPr/>
            <p:nvPr/>
          </p:nvSpPr>
          <p:spPr>
            <a:xfrm>
              <a:off x="5605705" y="1323777"/>
              <a:ext cx="28208357" cy="12085191"/>
            </a:xfrm>
            <a:prstGeom prst="arc">
              <a:avLst>
                <a:gd name="adj1" fmla="val 19828155"/>
                <a:gd name="adj2" fmla="val 673852"/>
              </a:avLst>
            </a:prstGeom>
            <a:ln w="1206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C1ADF2C6-7C36-0AFB-D4B8-39FE6BB5D223}"/>
              </a:ext>
            </a:extLst>
          </p:cNvPr>
          <p:cNvSpPr txBox="1"/>
          <p:nvPr/>
        </p:nvSpPr>
        <p:spPr>
          <a:xfrm>
            <a:off x="0" y="0"/>
            <a:ext cx="1006525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6600" b="1" dirty="0"/>
              <a:t>Estrogen signaling pathway </a:t>
            </a:r>
            <a:endParaRPr lang="zh-CN" altLang="en-US" sz="66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DDDF2C-1869-D161-BE87-9BF24BCA3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279" y="2958887"/>
            <a:ext cx="24870910" cy="3440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9E113F-FD0D-F1BF-F039-159D7AFF00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00242" y="4526430"/>
            <a:ext cx="6136186" cy="12083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DEC9525-2EA2-13DC-48BE-5771AD47CDCF}"/>
              </a:ext>
            </a:extLst>
          </p:cNvPr>
          <p:cNvSpPr txBox="1"/>
          <p:nvPr/>
        </p:nvSpPr>
        <p:spPr>
          <a:xfrm>
            <a:off x="4256703" y="483819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6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6D0535-17C5-58B3-1B29-DED2EBB87189}"/>
              </a:ext>
            </a:extLst>
          </p:cNvPr>
          <p:cNvSpPr txBox="1"/>
          <p:nvPr/>
        </p:nvSpPr>
        <p:spPr>
          <a:xfrm>
            <a:off x="5808554" y="4852888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mGluR1a</a:t>
            </a:r>
            <a:endParaRPr lang="zh-CN" altLang="en-US" sz="32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B17197-E45C-68E1-EA2A-EA746AD3D748}"/>
              </a:ext>
            </a:extLst>
          </p:cNvPr>
          <p:cNvSpPr txBox="1"/>
          <p:nvPr/>
        </p:nvSpPr>
        <p:spPr>
          <a:xfrm>
            <a:off x="8168012" y="435598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mER</a:t>
            </a:r>
            <a:endParaRPr lang="zh-CN" altLang="en-US" sz="3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A1C266-41E4-FD5B-9676-FDAC98D7DE82}"/>
              </a:ext>
            </a:extLst>
          </p:cNvPr>
          <p:cNvSpPr txBox="1"/>
          <p:nvPr/>
        </p:nvSpPr>
        <p:spPr>
          <a:xfrm>
            <a:off x="10228608" y="4052325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AC</a:t>
            </a:r>
            <a:endParaRPr lang="zh-CN" altLang="en-US" sz="36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05D4D3-81BB-A42C-BECE-525C2F852591}"/>
              </a:ext>
            </a:extLst>
          </p:cNvPr>
          <p:cNvSpPr txBox="1"/>
          <p:nvPr/>
        </p:nvSpPr>
        <p:spPr>
          <a:xfrm>
            <a:off x="12289204" y="3800109"/>
            <a:ext cx="1551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CN" sz="3600" b="1" dirty="0"/>
              <a:t>μ</a:t>
            </a:r>
            <a:endParaRPr lang="zh-CN" altLang="en-US" sz="36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C7F40A-57CF-4C7A-1105-537BBB99BE92}"/>
              </a:ext>
            </a:extLst>
          </p:cNvPr>
          <p:cNvSpPr txBox="1"/>
          <p:nvPr/>
        </p:nvSpPr>
        <p:spPr>
          <a:xfrm>
            <a:off x="14994020" y="388009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GIRK</a:t>
            </a:r>
            <a:endParaRPr lang="zh-CN" altLang="en-US" sz="36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B98D76-EC63-2FCE-5803-6C029FD105CB}"/>
              </a:ext>
            </a:extLst>
          </p:cNvPr>
          <p:cNvSpPr txBox="1"/>
          <p:nvPr/>
        </p:nvSpPr>
        <p:spPr>
          <a:xfrm>
            <a:off x="17725600" y="4032817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GABAB</a:t>
            </a:r>
            <a:endParaRPr lang="zh-CN" altLang="en-US" sz="36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56A64C-9746-DFD1-6121-995036A68D1B}"/>
              </a:ext>
            </a:extLst>
          </p:cNvPr>
          <p:cNvSpPr txBox="1"/>
          <p:nvPr/>
        </p:nvSpPr>
        <p:spPr>
          <a:xfrm>
            <a:off x="20409037" y="438319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EGFR</a:t>
            </a:r>
            <a:endParaRPr lang="zh-CN" altLang="en-US" sz="36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AB19C81-B7E6-14ED-C7F0-F5E4C103321F}"/>
              </a:ext>
            </a:extLst>
          </p:cNvPr>
          <p:cNvSpPr/>
          <p:nvPr/>
        </p:nvSpPr>
        <p:spPr>
          <a:xfrm>
            <a:off x="22871119" y="4203264"/>
            <a:ext cx="1240972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87A7D2-C944-CD4C-C473-8162F96BB202}"/>
              </a:ext>
            </a:extLst>
          </p:cNvPr>
          <p:cNvSpPr/>
          <p:nvPr/>
        </p:nvSpPr>
        <p:spPr>
          <a:xfrm>
            <a:off x="22598976" y="5515974"/>
            <a:ext cx="1240972" cy="323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FAD2CC-D88B-C1CE-476F-5967AD0B2A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85319" y="3582405"/>
            <a:ext cx="5206533" cy="254096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AA7D8F8B-228F-2B85-88AF-700294EAD8CD}"/>
              </a:ext>
            </a:extLst>
          </p:cNvPr>
          <p:cNvSpPr txBox="1"/>
          <p:nvPr/>
        </p:nvSpPr>
        <p:spPr>
          <a:xfrm>
            <a:off x="22598976" y="4557884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AC</a:t>
            </a:r>
            <a:endParaRPr lang="zh-CN" altLang="en-US" sz="36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BE9274-D080-7DD6-6F6D-A22E5BAF9CE9}"/>
              </a:ext>
            </a:extLst>
          </p:cNvPr>
          <p:cNvSpPr txBox="1"/>
          <p:nvPr/>
        </p:nvSpPr>
        <p:spPr>
          <a:xfrm>
            <a:off x="24716290" y="4591978"/>
            <a:ext cx="23424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(pro-)</a:t>
            </a:r>
          </a:p>
          <a:p>
            <a:pPr algn="ctr"/>
            <a:r>
              <a:rPr lang="en-US" altLang="zh-CN" sz="3200" b="1" dirty="0"/>
              <a:t>HB-EGF</a:t>
            </a:r>
            <a:endParaRPr lang="zh-CN" altLang="en-US" sz="3200" b="1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6EB65D3-9CE2-BF62-8BBF-F93E0AB46EDE}"/>
              </a:ext>
            </a:extLst>
          </p:cNvPr>
          <p:cNvSpPr/>
          <p:nvPr/>
        </p:nvSpPr>
        <p:spPr>
          <a:xfrm>
            <a:off x="4798558" y="2189972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A3A3225-AD32-8F4D-FD52-1B3715047632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5032627" y="2679829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73B244A-A54C-188F-FF70-64683B4E73BD}"/>
              </a:ext>
            </a:extLst>
          </p:cNvPr>
          <p:cNvSpPr txBox="1"/>
          <p:nvPr/>
        </p:nvSpPr>
        <p:spPr>
          <a:xfrm>
            <a:off x="4256701" y="1496661"/>
            <a:ext cx="15518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E2</a:t>
            </a:r>
            <a:endParaRPr lang="zh-CN" altLang="en-US" sz="3600" b="1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25DB849-70C9-3FB3-6ECD-F765AC0BFEF5}"/>
              </a:ext>
            </a:extLst>
          </p:cNvPr>
          <p:cNvGrpSpPr/>
          <p:nvPr/>
        </p:nvGrpSpPr>
        <p:grpSpPr>
          <a:xfrm>
            <a:off x="8168012" y="1142772"/>
            <a:ext cx="1551851" cy="2910056"/>
            <a:chOff x="8450807" y="2755885"/>
            <a:chExt cx="1551851" cy="2910056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B1E773E-4FDE-C225-6221-773E8865BA01}"/>
                </a:ext>
              </a:extLst>
            </p:cNvPr>
            <p:cNvSpPr/>
            <p:nvPr/>
          </p:nvSpPr>
          <p:spPr>
            <a:xfrm>
              <a:off x="8992662" y="3320657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6198ADB-2B8C-C082-D334-0311147B031E}"/>
                </a:ext>
              </a:extLst>
            </p:cNvPr>
            <p:cNvSpPr txBox="1"/>
            <p:nvPr/>
          </p:nvSpPr>
          <p:spPr>
            <a:xfrm>
              <a:off x="8450807" y="2755885"/>
              <a:ext cx="15518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E2</a:t>
              </a:r>
              <a:endParaRPr lang="zh-CN" altLang="en-US" sz="3600" b="1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64C00EB-040D-A03B-13AB-F6D753709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6730" y="3837775"/>
              <a:ext cx="1" cy="1828166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CE4C1BB1-A42D-F9ED-E9B2-550620D92960}"/>
              </a:ext>
            </a:extLst>
          </p:cNvPr>
          <p:cNvSpPr txBox="1"/>
          <p:nvPr/>
        </p:nvSpPr>
        <p:spPr>
          <a:xfrm>
            <a:off x="4964063" y="3097532"/>
            <a:ext cx="3945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Membrane-initiated steroid signaling</a:t>
            </a:r>
            <a:endParaRPr lang="zh-CN" altLang="en-US" sz="3200" b="1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83D4112-CF2C-78D6-F586-3F3C0C9C7D20}"/>
              </a:ext>
            </a:extLst>
          </p:cNvPr>
          <p:cNvCxnSpPr>
            <a:cxnSpLocks/>
          </p:cNvCxnSpPr>
          <p:nvPr/>
        </p:nvCxnSpPr>
        <p:spPr>
          <a:xfrm flipH="1">
            <a:off x="13163030" y="1866178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DFC3BBB-803F-7254-EF0D-F48350EBD3A9}"/>
              </a:ext>
            </a:extLst>
          </p:cNvPr>
          <p:cNvGrpSpPr/>
          <p:nvPr/>
        </p:nvGrpSpPr>
        <p:grpSpPr>
          <a:xfrm>
            <a:off x="17755728" y="742018"/>
            <a:ext cx="1551851" cy="2910056"/>
            <a:chOff x="8450807" y="2755885"/>
            <a:chExt cx="1551851" cy="2910056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3BE759ED-F77E-1406-607C-A2896C4590D5}"/>
                </a:ext>
              </a:extLst>
            </p:cNvPr>
            <p:cNvSpPr/>
            <p:nvPr/>
          </p:nvSpPr>
          <p:spPr>
            <a:xfrm>
              <a:off x="8992662" y="3320657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5E6555D-806F-2503-3B77-7A3BEB1A2C61}"/>
                </a:ext>
              </a:extLst>
            </p:cNvPr>
            <p:cNvSpPr txBox="1"/>
            <p:nvPr/>
          </p:nvSpPr>
          <p:spPr>
            <a:xfrm>
              <a:off x="8450807" y="2755885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GABA</a:t>
              </a:r>
              <a:endParaRPr lang="zh-CN" altLang="en-US" sz="36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88C8B2F-C223-FC0B-58A2-91A16CD96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26730" y="3837775"/>
              <a:ext cx="1" cy="1828166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A96B646D-A5E1-66BE-A63E-B7AD428AB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28995" y="849655"/>
            <a:ext cx="1880433" cy="1191825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68312094-D7D3-DCF4-04DF-13FEE2324F77}"/>
              </a:ext>
            </a:extLst>
          </p:cNvPr>
          <p:cNvSpPr txBox="1"/>
          <p:nvPr/>
        </p:nvSpPr>
        <p:spPr>
          <a:xfrm>
            <a:off x="12289204" y="108430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altLang="zh-CN" sz="3200" b="1" dirty="0"/>
              <a:t>β</a:t>
            </a:r>
            <a:r>
              <a:rPr lang="en-US" altLang="zh-CN" sz="3200" b="1" dirty="0"/>
              <a:t>End</a:t>
            </a:r>
            <a:endParaRPr lang="zh-CN" altLang="en-US" sz="36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CC8A9498-E28A-5EAE-5E32-08CEF04684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60005" y="944381"/>
            <a:ext cx="2000137" cy="1302414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FB3CD34B-1D82-A405-CE74-608F6713AAF0}"/>
              </a:ext>
            </a:extLst>
          </p:cNvPr>
          <p:cNvSpPr txBox="1"/>
          <p:nvPr/>
        </p:nvSpPr>
        <p:spPr>
          <a:xfrm>
            <a:off x="19988870" y="1335850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HB-EGF</a:t>
            </a:r>
            <a:endParaRPr lang="zh-CN" altLang="en-US" sz="3600" b="1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23718EA-F2DB-EFBD-95E0-24F2A3B416B0}"/>
              </a:ext>
            </a:extLst>
          </p:cNvPr>
          <p:cNvCxnSpPr>
            <a:cxnSpLocks/>
          </p:cNvCxnSpPr>
          <p:nvPr/>
        </p:nvCxnSpPr>
        <p:spPr>
          <a:xfrm flipH="1">
            <a:off x="21160074" y="2183449"/>
            <a:ext cx="1" cy="182816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957CE05-6BDD-072D-D6F6-8A8F83F59B53}"/>
              </a:ext>
            </a:extLst>
          </p:cNvPr>
          <p:cNvCxnSpPr>
            <a:cxnSpLocks/>
          </p:cNvCxnSpPr>
          <p:nvPr/>
        </p:nvCxnSpPr>
        <p:spPr>
          <a:xfrm flipV="1">
            <a:off x="15769945" y="4881049"/>
            <a:ext cx="0" cy="958091"/>
          </a:xfrm>
          <a:prstGeom prst="straightConnector1">
            <a:avLst/>
          </a:prstGeom>
          <a:ln w="76200">
            <a:solidFill>
              <a:srgbClr val="0099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A2B64B2-F6C3-A300-91D2-61C46CAA41EE}"/>
              </a:ext>
            </a:extLst>
          </p:cNvPr>
          <p:cNvCxnSpPr>
            <a:cxnSpLocks/>
          </p:cNvCxnSpPr>
          <p:nvPr/>
        </p:nvCxnSpPr>
        <p:spPr>
          <a:xfrm flipV="1">
            <a:off x="15769945" y="2679829"/>
            <a:ext cx="0" cy="91408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232928D4-D98C-1AA2-D902-FD00728AE2DF}"/>
              </a:ext>
            </a:extLst>
          </p:cNvPr>
          <p:cNvSpPr txBox="1"/>
          <p:nvPr/>
        </p:nvSpPr>
        <p:spPr>
          <a:xfrm>
            <a:off x="15268339" y="5734744"/>
            <a:ext cx="1003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OK</a:t>
            </a:r>
            <a:r>
              <a:rPr lang="en-US" altLang="zh-CN" sz="3600" b="1" kern="100" baseline="300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+</a:t>
            </a:r>
            <a:endParaRPr lang="zh-CN" altLang="zh-CN" sz="3600" b="1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2E79FD8-65E9-803F-74B2-420AB4CBAC80}"/>
              </a:ext>
            </a:extLst>
          </p:cNvPr>
          <p:cNvCxnSpPr>
            <a:cxnSpLocks/>
          </p:cNvCxnSpPr>
          <p:nvPr/>
        </p:nvCxnSpPr>
        <p:spPr>
          <a:xfrm flipH="1" flipV="1">
            <a:off x="22059208" y="1848036"/>
            <a:ext cx="3319961" cy="286850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>
            <a:extLst>
              <a:ext uri="{FF2B5EF4-FFF2-40B4-BE49-F238E27FC236}">
                <a16:creationId xmlns:a16="http://schemas.microsoft.com/office/drawing/2014/main" id="{CBE46648-6C51-9AC6-F0C9-A773CD39B9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012955" y="1662818"/>
            <a:ext cx="1587242" cy="1111069"/>
          </a:xfrm>
          <a:prstGeom prst="rect">
            <a:avLst/>
          </a:prstGeom>
        </p:spPr>
      </p:pic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80EDB54-79B4-1759-39CF-A7DD87D5F795}"/>
              </a:ext>
            </a:extLst>
          </p:cNvPr>
          <p:cNvCxnSpPr>
            <a:cxnSpLocks/>
          </p:cNvCxnSpPr>
          <p:nvPr/>
        </p:nvCxnSpPr>
        <p:spPr>
          <a:xfrm flipH="1">
            <a:off x="25920328" y="2722058"/>
            <a:ext cx="1" cy="1828166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2152589-BF21-F2D3-4432-61B9F53DF257}"/>
              </a:ext>
            </a:extLst>
          </p:cNvPr>
          <p:cNvSpPr txBox="1"/>
          <p:nvPr/>
        </p:nvSpPr>
        <p:spPr>
          <a:xfrm>
            <a:off x="24657381" y="1838372"/>
            <a:ext cx="2342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MMP</a:t>
            </a:r>
            <a:endParaRPr lang="zh-CN" altLang="en-US" sz="3600" b="1" dirty="0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4FC7C244-1828-4C1D-B3E6-FC6F242595A5}"/>
              </a:ext>
            </a:extLst>
          </p:cNvPr>
          <p:cNvGrpSpPr/>
          <p:nvPr/>
        </p:nvGrpSpPr>
        <p:grpSpPr>
          <a:xfrm>
            <a:off x="28245043" y="1306790"/>
            <a:ext cx="3949225" cy="18973534"/>
            <a:chOff x="29051016" y="2919254"/>
            <a:chExt cx="3949225" cy="1897353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4CD593C-EBE3-7462-1DB9-2EE99D96A8BC}"/>
                </a:ext>
              </a:extLst>
            </p:cNvPr>
            <p:cNvSpPr/>
            <p:nvPr/>
          </p:nvSpPr>
          <p:spPr>
            <a:xfrm>
              <a:off x="30796515" y="3511176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9A5DD013-C469-7407-C270-9A761FEF7D83}"/>
                </a:ext>
              </a:extLst>
            </p:cNvPr>
            <p:cNvSpPr txBox="1"/>
            <p:nvPr/>
          </p:nvSpPr>
          <p:spPr>
            <a:xfrm>
              <a:off x="30258415" y="2919254"/>
              <a:ext cx="15518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E2</a:t>
              </a:r>
              <a:endParaRPr lang="zh-CN" altLang="en-US" sz="3600" b="1" dirty="0"/>
            </a:p>
          </p:txBody>
        </p:sp>
        <p:sp>
          <p:nvSpPr>
            <p:cNvPr id="76" name="左大括号 75">
              <a:extLst>
                <a:ext uri="{FF2B5EF4-FFF2-40B4-BE49-F238E27FC236}">
                  <a16:creationId xmlns:a16="http://schemas.microsoft.com/office/drawing/2014/main" id="{9F28A2A4-8D79-3B38-C95A-8F782CBA9964}"/>
                </a:ext>
              </a:extLst>
            </p:cNvPr>
            <p:cNvSpPr/>
            <p:nvPr/>
          </p:nvSpPr>
          <p:spPr>
            <a:xfrm rot="5400000">
              <a:off x="30623376" y="2774902"/>
              <a:ext cx="814414" cy="3469417"/>
            </a:xfrm>
            <a:prstGeom prst="leftBrace">
              <a:avLst>
                <a:gd name="adj1" fmla="val 46581"/>
                <a:gd name="adj2" fmla="val 50000"/>
              </a:avLst>
            </a:prstGeom>
            <a:ln w="76200">
              <a:solidFill>
                <a:srgbClr val="0099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21D0F133-ACF0-A6D6-C736-B982F89D37EA}"/>
                </a:ext>
              </a:extLst>
            </p:cNvPr>
            <p:cNvCxnSpPr>
              <a:cxnSpLocks/>
            </p:cNvCxnSpPr>
            <p:nvPr/>
          </p:nvCxnSpPr>
          <p:spPr>
            <a:xfrm>
              <a:off x="29266499" y="4936808"/>
              <a:ext cx="29375" cy="4664392"/>
            </a:xfrm>
            <a:prstGeom prst="straightConnector1">
              <a:avLst/>
            </a:prstGeom>
            <a:ln w="76200">
              <a:solidFill>
                <a:srgbClr val="0099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09CEEC3D-0F72-6857-24FC-FF3A321EE2CC}"/>
                </a:ext>
              </a:extLst>
            </p:cNvPr>
            <p:cNvCxnSpPr>
              <a:cxnSpLocks/>
            </p:cNvCxnSpPr>
            <p:nvPr/>
          </p:nvCxnSpPr>
          <p:spPr>
            <a:xfrm>
              <a:off x="32747276" y="4895399"/>
              <a:ext cx="252965" cy="16997389"/>
            </a:xfrm>
            <a:prstGeom prst="straightConnector1">
              <a:avLst/>
            </a:prstGeom>
            <a:ln w="76200">
              <a:solidFill>
                <a:srgbClr val="00990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36B469EA-42D0-1076-7D80-E40CE2213702}"/>
                </a:ext>
              </a:extLst>
            </p:cNvPr>
            <p:cNvGrpSpPr/>
            <p:nvPr/>
          </p:nvGrpSpPr>
          <p:grpSpPr>
            <a:xfrm>
              <a:off x="29051016" y="9389002"/>
              <a:ext cx="1551851" cy="813023"/>
              <a:chOff x="32531222" y="18734855"/>
              <a:chExt cx="1551851" cy="813023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54A65A36-1709-E767-36CF-B4E85F9B7457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CE7E3FA8-692B-4E00-B4CF-59AD778DEBDC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</p:grpSp>
      <p:pic>
        <p:nvPicPr>
          <p:cNvPr id="109" name="图片 108">
            <a:extLst>
              <a:ext uri="{FF2B5EF4-FFF2-40B4-BE49-F238E27FC236}">
                <a16:creationId xmlns:a16="http://schemas.microsoft.com/office/drawing/2014/main" id="{591E058B-B3CA-E240-D73A-EFFFADCDF6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674" t="6293" r="5181" b="10665"/>
          <a:stretch/>
        </p:blipFill>
        <p:spPr>
          <a:xfrm>
            <a:off x="29650984" y="20665450"/>
            <a:ext cx="1551851" cy="822869"/>
          </a:xfrm>
          <a:prstGeom prst="ellipse">
            <a:avLst/>
          </a:prstGeom>
        </p:spPr>
      </p:pic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1DAD5A4-6A90-1C52-C50F-89D6A95148F2}"/>
              </a:ext>
            </a:extLst>
          </p:cNvPr>
          <p:cNvCxnSpPr>
            <a:cxnSpLocks/>
          </p:cNvCxnSpPr>
          <p:nvPr/>
        </p:nvCxnSpPr>
        <p:spPr>
          <a:xfrm>
            <a:off x="30480903" y="21504116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6" name="组合 375">
            <a:extLst>
              <a:ext uri="{FF2B5EF4-FFF2-40B4-BE49-F238E27FC236}">
                <a16:creationId xmlns:a16="http://schemas.microsoft.com/office/drawing/2014/main" id="{46EF6E91-B2F1-0C70-D359-29101D7229C6}"/>
              </a:ext>
            </a:extLst>
          </p:cNvPr>
          <p:cNvGrpSpPr/>
          <p:nvPr/>
        </p:nvGrpSpPr>
        <p:grpSpPr>
          <a:xfrm>
            <a:off x="29532028" y="19844211"/>
            <a:ext cx="3959328" cy="3003724"/>
            <a:chOff x="29532028" y="19844211"/>
            <a:chExt cx="3959328" cy="3003724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5047D8-AAD1-5C81-8AFC-E57606BB0FC8}"/>
                </a:ext>
              </a:extLst>
            </p:cNvPr>
            <p:cNvGrpSpPr/>
            <p:nvPr/>
          </p:nvGrpSpPr>
          <p:grpSpPr>
            <a:xfrm>
              <a:off x="31939505" y="19932150"/>
              <a:ext cx="1551851" cy="813023"/>
              <a:chOff x="32531222" y="18734855"/>
              <a:chExt cx="1551851" cy="813023"/>
            </a:xfrm>
          </p:grpSpPr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A68F2866-34F3-0061-B107-6D9D8ED5D9D4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255DDCF-2DE1-A8CF-4117-E9270CE3AB73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35658511-04B2-65AE-9B3C-EB183A5D8471}"/>
                </a:ext>
              </a:extLst>
            </p:cNvPr>
            <p:cNvGrpSpPr/>
            <p:nvPr/>
          </p:nvGrpSpPr>
          <p:grpSpPr>
            <a:xfrm>
              <a:off x="29532028" y="19844211"/>
              <a:ext cx="1551851" cy="959521"/>
              <a:chOff x="17605757" y="12458583"/>
              <a:chExt cx="1551851" cy="1288228"/>
            </a:xfrm>
          </p:grpSpPr>
          <p:pic>
            <p:nvPicPr>
              <p:cNvPr id="98" name="图片 97">
                <a:extLst>
                  <a:ext uri="{FF2B5EF4-FFF2-40B4-BE49-F238E27FC236}">
                    <a16:creationId xmlns:a16="http://schemas.microsoft.com/office/drawing/2014/main" id="{EFFBEE54-B851-3B07-6C0C-A0716DDDA8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771" t="6776" r="10744" b="17853"/>
              <a:stretch/>
            </p:blipFill>
            <p:spPr>
              <a:xfrm>
                <a:off x="17984088" y="12458583"/>
                <a:ext cx="931806" cy="1288228"/>
              </a:xfrm>
              <a:prstGeom prst="ellipse">
                <a:avLst/>
              </a:prstGeom>
            </p:spPr>
          </p:pic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4D52995-A2A8-BCF2-CD37-725088BA1089}"/>
                  </a:ext>
                </a:extLst>
              </p:cNvPr>
              <p:cNvSpPr txBox="1"/>
              <p:nvPr/>
            </p:nvSpPr>
            <p:spPr>
              <a:xfrm>
                <a:off x="17605757" y="12597639"/>
                <a:ext cx="1551851" cy="89449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</a:t>
                </a:r>
                <a:endParaRPr lang="zh-CN" altLang="en-US" sz="3200" b="1" dirty="0"/>
              </a:p>
            </p:txBody>
          </p:sp>
        </p:grp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693F78D6-9D79-DB81-08C9-816B87D63E62}"/>
                </a:ext>
              </a:extLst>
            </p:cNvPr>
            <p:cNvCxnSpPr/>
            <p:nvPr/>
          </p:nvCxnSpPr>
          <p:spPr>
            <a:xfrm>
              <a:off x="30837500" y="20500244"/>
              <a:ext cx="10470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EAD9CC4-79F9-093F-B02A-ECCFE1AF3149}"/>
                </a:ext>
              </a:extLst>
            </p:cNvPr>
            <p:cNvSpPr txBox="1"/>
            <p:nvPr/>
          </p:nvSpPr>
          <p:spPr>
            <a:xfrm>
              <a:off x="29700847" y="20646286"/>
              <a:ext cx="1551851" cy="908863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CoA</a:t>
              </a:r>
              <a:endParaRPr lang="zh-CN" altLang="en-US" sz="3600" b="1" dirty="0"/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ED095C0E-0A3F-C8B0-A446-3510549928EB}"/>
                </a:ext>
              </a:extLst>
            </p:cNvPr>
            <p:cNvGrpSpPr/>
            <p:nvPr/>
          </p:nvGrpSpPr>
          <p:grpSpPr>
            <a:xfrm>
              <a:off x="30224610" y="21858583"/>
              <a:ext cx="1551851" cy="989352"/>
              <a:chOff x="30224610" y="21858583"/>
              <a:chExt cx="1551851" cy="989352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13643016-E909-B4B3-6CB8-1CBBE9536FE2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A0649E-35E6-FA07-7EF8-4F6FAD8FC619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551851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</p:grp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27B747CE-2AA3-FF03-A599-2CB040B6A21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61" t="20967" r="10457" b="16498"/>
          <a:stretch/>
        </p:blipFill>
        <p:spPr>
          <a:xfrm>
            <a:off x="30636350" y="23545823"/>
            <a:ext cx="1551851" cy="747733"/>
          </a:xfrm>
          <a:prstGeom prst="roundRect">
            <a:avLst>
              <a:gd name="adj" fmla="val 50000"/>
            </a:avLst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86D6AB0-7FD6-76EC-5A71-238EA225C5D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161" t="20967" r="10457" b="16498"/>
          <a:stretch/>
        </p:blipFill>
        <p:spPr>
          <a:xfrm>
            <a:off x="30668688" y="24340436"/>
            <a:ext cx="1551851" cy="747733"/>
          </a:xfrm>
          <a:prstGeom prst="roundRect">
            <a:avLst>
              <a:gd name="adj" fmla="val 50000"/>
            </a:avLst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690D7123-561A-21B0-CBE8-6362C5D8E878}"/>
              </a:ext>
            </a:extLst>
          </p:cNvPr>
          <p:cNvSpPr txBox="1"/>
          <p:nvPr/>
        </p:nvSpPr>
        <p:spPr>
          <a:xfrm>
            <a:off x="30525460" y="23493854"/>
            <a:ext cx="1926741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BCL2</a:t>
            </a:r>
            <a:endParaRPr lang="zh-CN" altLang="en-US" sz="36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2145F36-BD26-FCA6-97A7-D07C77B16233}"/>
              </a:ext>
            </a:extLst>
          </p:cNvPr>
          <p:cNvSpPr txBox="1"/>
          <p:nvPr/>
        </p:nvSpPr>
        <p:spPr>
          <a:xfrm>
            <a:off x="30393244" y="24271454"/>
            <a:ext cx="2233770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EBAG9</a:t>
            </a:r>
            <a:endParaRPr lang="zh-CN" altLang="en-US" sz="3600" b="1" dirty="0"/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495D5762-ECB7-58AC-0953-52F483A92A90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9012915" y="23573566"/>
            <a:ext cx="1556208" cy="710598"/>
          </a:xfrm>
          <a:prstGeom prst="roundRect">
            <a:avLst>
              <a:gd name="adj" fmla="val 50000"/>
            </a:avLst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0A3F101F-3BA9-8870-F67B-D565AEABB17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9040866" y="24373102"/>
            <a:ext cx="1556208" cy="710598"/>
          </a:xfrm>
          <a:prstGeom prst="roundRect">
            <a:avLst>
              <a:gd name="adj" fmla="val 50000"/>
            </a:avLst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10C6575B-78C6-F28C-C029-9292DC4157D5}"/>
              </a:ext>
            </a:extLst>
          </p:cNvPr>
          <p:cNvSpPr txBox="1"/>
          <p:nvPr/>
        </p:nvSpPr>
        <p:spPr>
          <a:xfrm>
            <a:off x="28684925" y="23438753"/>
            <a:ext cx="2212187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KRT19</a:t>
            </a:r>
            <a:endParaRPr lang="zh-CN" altLang="en-US" sz="3600" b="1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77DEAF-2D78-B209-6695-1B1425AF75BB}"/>
              </a:ext>
            </a:extLst>
          </p:cNvPr>
          <p:cNvSpPr txBox="1"/>
          <p:nvPr/>
        </p:nvSpPr>
        <p:spPr>
          <a:xfrm>
            <a:off x="28886649" y="24236474"/>
            <a:ext cx="1926741" cy="90886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CTSD</a:t>
            </a:r>
            <a:endParaRPr lang="zh-CN" altLang="en-US" sz="3600" b="1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526B24-2851-DBE7-7651-A95F7C289501}"/>
              </a:ext>
            </a:extLst>
          </p:cNvPr>
          <p:cNvCxnSpPr>
            <a:cxnSpLocks/>
          </p:cNvCxnSpPr>
          <p:nvPr/>
        </p:nvCxnSpPr>
        <p:spPr>
          <a:xfrm>
            <a:off x="30525460" y="2288932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组合 422">
            <a:extLst>
              <a:ext uri="{FF2B5EF4-FFF2-40B4-BE49-F238E27FC236}">
                <a16:creationId xmlns:a16="http://schemas.microsoft.com/office/drawing/2014/main" id="{30D9F178-5A98-AF08-59AB-DCE460D90003}"/>
              </a:ext>
            </a:extLst>
          </p:cNvPr>
          <p:cNvGrpSpPr/>
          <p:nvPr/>
        </p:nvGrpSpPr>
        <p:grpSpPr>
          <a:xfrm>
            <a:off x="4241592" y="6418635"/>
            <a:ext cx="1746987" cy="1298909"/>
            <a:chOff x="4241592" y="6418635"/>
            <a:chExt cx="1746987" cy="1298909"/>
          </a:xfrm>
        </p:grpSpPr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898BAA47-1A84-A408-AF2C-9E5D682E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56701" y="6418635"/>
              <a:ext cx="1731878" cy="1298909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222E880-4F37-7337-AF9C-576E088DE12B}"/>
                </a:ext>
              </a:extLst>
            </p:cNvPr>
            <p:cNvSpPr txBox="1"/>
            <p:nvPr/>
          </p:nvSpPr>
          <p:spPr>
            <a:xfrm>
              <a:off x="4241592" y="6762096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c-</a:t>
              </a:r>
              <a:r>
                <a:rPr lang="en-US" altLang="zh-CN" sz="3200" b="1" dirty="0" err="1"/>
                <a:t>Src</a:t>
              </a:r>
              <a:endParaRPr lang="zh-CN" altLang="en-US" sz="3600" b="1" dirty="0"/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D74071E-103C-2803-EF54-A371BDBFC5CF}"/>
              </a:ext>
            </a:extLst>
          </p:cNvPr>
          <p:cNvGrpSpPr/>
          <p:nvPr/>
        </p:nvGrpSpPr>
        <p:grpSpPr>
          <a:xfrm>
            <a:off x="4125521" y="8221728"/>
            <a:ext cx="1839814" cy="1226543"/>
            <a:chOff x="4125521" y="8221728"/>
            <a:chExt cx="1839814" cy="1226543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51ECB8E-64CC-1239-D8C3-F2AE1610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56591D7B-9645-ADFC-BF70-2E3E8E693D84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PI3K</a:t>
              </a:r>
              <a:endParaRPr lang="zh-CN" altLang="en-US" sz="3600" b="1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9FD8E31F-5D74-FE78-4D5F-D1FFD89BBDFD}"/>
              </a:ext>
            </a:extLst>
          </p:cNvPr>
          <p:cNvGrpSpPr/>
          <p:nvPr/>
        </p:nvGrpSpPr>
        <p:grpSpPr>
          <a:xfrm>
            <a:off x="4125521" y="9796725"/>
            <a:ext cx="1839814" cy="1226543"/>
            <a:chOff x="4125521" y="8221728"/>
            <a:chExt cx="1839814" cy="1226543"/>
          </a:xfrm>
        </p:grpSpPr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45E2A6D7-6DC3-5102-C670-540F1F5B2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68CFBFBB-E22E-C456-EEB7-8BE406E82BB2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Akt</a:t>
              </a:r>
              <a:endParaRPr lang="zh-CN" altLang="en-US" sz="3600" b="1" dirty="0"/>
            </a:p>
          </p:txBody>
        </p:sp>
      </p:grpSp>
      <p:pic>
        <p:nvPicPr>
          <p:cNvPr id="101" name="图片 100">
            <a:extLst>
              <a:ext uri="{FF2B5EF4-FFF2-40B4-BE49-F238E27FC236}">
                <a16:creationId xmlns:a16="http://schemas.microsoft.com/office/drawing/2014/main" id="{9CB6582B-E598-A5F2-89B0-B60C8F3DC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31" y="11419698"/>
            <a:ext cx="2180818" cy="1285534"/>
          </a:xfrm>
          <a:prstGeom prst="rect">
            <a:avLst/>
          </a:prstGeom>
        </p:spPr>
      </p:pic>
      <p:sp>
        <p:nvSpPr>
          <p:cNvPr id="102" name="文本框 101">
            <a:extLst>
              <a:ext uri="{FF2B5EF4-FFF2-40B4-BE49-F238E27FC236}">
                <a16:creationId xmlns:a16="http://schemas.microsoft.com/office/drawing/2014/main" id="{59AC42DC-047F-0123-9531-62D7FFAEAA1A}"/>
              </a:ext>
            </a:extLst>
          </p:cNvPr>
          <p:cNvSpPr txBox="1"/>
          <p:nvPr/>
        </p:nvSpPr>
        <p:spPr>
          <a:xfrm>
            <a:off x="4346714" y="11753982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eNOS</a:t>
            </a:r>
            <a:endParaRPr lang="zh-CN" altLang="en-US" sz="3600" b="1" dirty="0"/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6481A85B-7A96-AD89-3B35-3DD5B59E7101}"/>
              </a:ext>
            </a:extLst>
          </p:cNvPr>
          <p:cNvCxnSpPr>
            <a:cxnSpLocks/>
          </p:cNvCxnSpPr>
          <p:nvPr/>
        </p:nvCxnSpPr>
        <p:spPr>
          <a:xfrm>
            <a:off x="5117838" y="12599987"/>
            <a:ext cx="0" cy="86491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椭圆 112">
            <a:extLst>
              <a:ext uri="{FF2B5EF4-FFF2-40B4-BE49-F238E27FC236}">
                <a16:creationId xmlns:a16="http://schemas.microsoft.com/office/drawing/2014/main" id="{916F7E1A-9FA0-7A17-E293-4AC0C4E5B418}"/>
              </a:ext>
            </a:extLst>
          </p:cNvPr>
          <p:cNvSpPr/>
          <p:nvPr/>
        </p:nvSpPr>
        <p:spPr>
          <a:xfrm>
            <a:off x="4883768" y="13448937"/>
            <a:ext cx="468139" cy="48985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E67DF27-B3DA-708D-D8EA-068ED5566513}"/>
              </a:ext>
            </a:extLst>
          </p:cNvPr>
          <p:cNvSpPr txBox="1"/>
          <p:nvPr/>
        </p:nvSpPr>
        <p:spPr>
          <a:xfrm>
            <a:off x="4913792" y="13141355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NO</a:t>
            </a:r>
            <a:endParaRPr lang="zh-CN" altLang="en-US" sz="3600" b="1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4817C67-EA1F-1CAA-3A95-C0AC3E3ECEE0}"/>
              </a:ext>
            </a:extLst>
          </p:cNvPr>
          <p:cNvCxnSpPr>
            <a:cxnSpLocks/>
          </p:cNvCxnSpPr>
          <p:nvPr/>
        </p:nvCxnSpPr>
        <p:spPr>
          <a:xfrm>
            <a:off x="5117837" y="13938794"/>
            <a:ext cx="0" cy="72091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>
            <a:extLst>
              <a:ext uri="{FF2B5EF4-FFF2-40B4-BE49-F238E27FC236}">
                <a16:creationId xmlns:a16="http://schemas.microsoft.com/office/drawing/2014/main" id="{BC9A48FE-4C7F-04A8-000A-FA24ED27619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4305462" y="21143387"/>
            <a:ext cx="1712118" cy="774547"/>
          </a:xfrm>
          <a:prstGeom prst="ellipse">
            <a:avLst/>
          </a:prstGeom>
        </p:spPr>
      </p:pic>
      <p:sp>
        <p:nvSpPr>
          <p:cNvPr id="120" name="文本框 119">
            <a:extLst>
              <a:ext uri="{FF2B5EF4-FFF2-40B4-BE49-F238E27FC236}">
                <a16:creationId xmlns:a16="http://schemas.microsoft.com/office/drawing/2014/main" id="{5F97C519-E34C-680E-849D-B63580A21BDD}"/>
              </a:ext>
            </a:extLst>
          </p:cNvPr>
          <p:cNvSpPr txBox="1"/>
          <p:nvPr/>
        </p:nvSpPr>
        <p:spPr>
          <a:xfrm>
            <a:off x="4385596" y="21211728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45D27C7-B947-4E60-7C61-8E7723AAEA2F}"/>
              </a:ext>
            </a:extLst>
          </p:cNvPr>
          <p:cNvGrpSpPr/>
          <p:nvPr/>
        </p:nvGrpSpPr>
        <p:grpSpPr>
          <a:xfrm>
            <a:off x="4953141" y="22666120"/>
            <a:ext cx="1551851" cy="989352"/>
            <a:chOff x="30224610" y="21858583"/>
            <a:chExt cx="1551851" cy="989352"/>
          </a:xfrm>
        </p:grpSpPr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B886CD7-963A-5AD8-66A1-5A5277086F7F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967A9752-62AD-BE4D-4CC9-6A215A15DB73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00C0EE7-A51F-562C-5740-672726579805}"/>
              </a:ext>
            </a:extLst>
          </p:cNvPr>
          <p:cNvCxnSpPr>
            <a:cxnSpLocks/>
          </p:cNvCxnSpPr>
          <p:nvPr/>
        </p:nvCxnSpPr>
        <p:spPr>
          <a:xfrm>
            <a:off x="5161521" y="21917934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40E975-DBC4-5628-A229-624BB544D8C8}"/>
              </a:ext>
            </a:extLst>
          </p:cNvPr>
          <p:cNvCxnSpPr>
            <a:cxnSpLocks/>
          </p:cNvCxnSpPr>
          <p:nvPr/>
        </p:nvCxnSpPr>
        <p:spPr>
          <a:xfrm flipH="1">
            <a:off x="3612686" y="14015264"/>
            <a:ext cx="1381770" cy="2275867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AB20FF3-D275-924F-7A3A-20DA02094820}"/>
              </a:ext>
            </a:extLst>
          </p:cNvPr>
          <p:cNvSpPr txBox="1"/>
          <p:nvPr/>
        </p:nvSpPr>
        <p:spPr>
          <a:xfrm>
            <a:off x="1264701" y="16137361"/>
            <a:ext cx="40673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Relaxation ( Vascular smooth muscle)</a:t>
            </a:r>
            <a:endParaRPr lang="zh-CN" altLang="en-US" sz="3200" b="1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3D32940B-1043-47B2-CD3E-FE9B8BA30D1A}"/>
              </a:ext>
            </a:extLst>
          </p:cNvPr>
          <p:cNvCxnSpPr>
            <a:cxnSpLocks/>
          </p:cNvCxnSpPr>
          <p:nvPr/>
        </p:nvCxnSpPr>
        <p:spPr>
          <a:xfrm flipH="1">
            <a:off x="1849132" y="7537684"/>
            <a:ext cx="3213367" cy="125552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97480F79-2131-7821-997E-148CF9E374F4}"/>
              </a:ext>
            </a:extLst>
          </p:cNvPr>
          <p:cNvGrpSpPr/>
          <p:nvPr/>
        </p:nvGrpSpPr>
        <p:grpSpPr>
          <a:xfrm>
            <a:off x="293523" y="8525562"/>
            <a:ext cx="1602576" cy="1032628"/>
            <a:chOff x="293523" y="8525562"/>
            <a:chExt cx="1602576" cy="1032628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64E5BC75-B8B4-9D70-5514-88C04019A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572" t="15787" r="18681" b="18854"/>
            <a:stretch/>
          </p:blipFill>
          <p:spPr>
            <a:xfrm>
              <a:off x="363712" y="8525562"/>
              <a:ext cx="1532387" cy="1032628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70967A3-DF94-FA1E-95AA-4E85D00EBBB9}"/>
                </a:ext>
              </a:extLst>
            </p:cNvPr>
            <p:cNvSpPr txBox="1"/>
            <p:nvPr/>
          </p:nvSpPr>
          <p:spPr>
            <a:xfrm>
              <a:off x="293523" y="874948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Ras</a:t>
              </a:r>
              <a:endParaRPr lang="zh-CN" altLang="en-US" sz="3600" b="1" dirty="0"/>
            </a:p>
          </p:txBody>
        </p:sp>
      </p:grp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AA0661DC-9292-61CE-E852-F98F898CA2C5}"/>
              </a:ext>
            </a:extLst>
          </p:cNvPr>
          <p:cNvCxnSpPr>
            <a:cxnSpLocks/>
          </p:cNvCxnSpPr>
          <p:nvPr/>
        </p:nvCxnSpPr>
        <p:spPr>
          <a:xfrm>
            <a:off x="1064173" y="9544285"/>
            <a:ext cx="17072" cy="8357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组合 320">
            <a:extLst>
              <a:ext uri="{FF2B5EF4-FFF2-40B4-BE49-F238E27FC236}">
                <a16:creationId xmlns:a16="http://schemas.microsoft.com/office/drawing/2014/main" id="{08A1E3CB-DFB3-FAFA-0DA3-F8E843A502E3}"/>
              </a:ext>
            </a:extLst>
          </p:cNvPr>
          <p:cNvGrpSpPr/>
          <p:nvPr/>
        </p:nvGrpSpPr>
        <p:grpSpPr>
          <a:xfrm>
            <a:off x="303727" y="10368202"/>
            <a:ext cx="1725839" cy="5941948"/>
            <a:chOff x="303727" y="10368202"/>
            <a:chExt cx="1725839" cy="5941948"/>
          </a:xfrm>
        </p:grpSpPr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B5375CC4-B37A-A726-6DB4-5BF45A56415F}"/>
                </a:ext>
              </a:extLst>
            </p:cNvPr>
            <p:cNvGrpSpPr/>
            <p:nvPr/>
          </p:nvGrpSpPr>
          <p:grpSpPr>
            <a:xfrm>
              <a:off x="303727" y="10368202"/>
              <a:ext cx="1602576" cy="1032628"/>
              <a:chOff x="293523" y="8525562"/>
              <a:chExt cx="1602576" cy="1032628"/>
            </a:xfrm>
          </p:grpSpPr>
          <p:pic>
            <p:nvPicPr>
              <p:cNvPr id="139" name="图片 138">
                <a:extLst>
                  <a:ext uri="{FF2B5EF4-FFF2-40B4-BE49-F238E27FC236}">
                    <a16:creationId xmlns:a16="http://schemas.microsoft.com/office/drawing/2014/main" id="{01179EE5-3DB1-5E70-0A7E-880403E122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7A2BD8D-D41A-9A9F-2F37-A79F152AD62F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Raf</a:t>
                </a:r>
                <a:endParaRPr lang="zh-CN" altLang="en-US" sz="3600" b="1" dirty="0"/>
              </a:p>
            </p:txBody>
          </p:sp>
        </p:grpSp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8C82A701-3BF1-A0C8-EEC8-E06163F0F1CE}"/>
                </a:ext>
              </a:extLst>
            </p:cNvPr>
            <p:cNvGrpSpPr/>
            <p:nvPr/>
          </p:nvGrpSpPr>
          <p:grpSpPr>
            <a:xfrm>
              <a:off x="328617" y="12840746"/>
              <a:ext cx="1602576" cy="1032628"/>
              <a:chOff x="293523" y="8525562"/>
              <a:chExt cx="1602576" cy="1032628"/>
            </a:xfrm>
          </p:grpSpPr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0221B14A-3301-AFBA-67BC-ABCD3B6C04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2F1B61F-CE57-AD2C-D776-5AC4A61FE132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MEK</a:t>
                </a:r>
                <a:endParaRPr lang="zh-CN" altLang="en-US" sz="3600" b="1" dirty="0"/>
              </a:p>
            </p:txBody>
          </p: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4AEF5AC-E8E8-C1DC-7B86-F8B89D70FC7C}"/>
                </a:ext>
              </a:extLst>
            </p:cNvPr>
            <p:cNvGrpSpPr/>
            <p:nvPr/>
          </p:nvGrpSpPr>
          <p:grpSpPr>
            <a:xfrm>
              <a:off x="426990" y="15277522"/>
              <a:ext cx="1602576" cy="1032628"/>
              <a:chOff x="293523" y="8525562"/>
              <a:chExt cx="1602576" cy="1032628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BAA10915-83FE-DB1A-CD01-CAD418A19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6398F2A0-A394-2063-A754-E44C21EF7901}"/>
                  </a:ext>
                </a:extLst>
              </p:cNvPr>
              <p:cNvSpPr txBox="1"/>
              <p:nvPr/>
            </p:nvSpPr>
            <p:spPr>
              <a:xfrm>
                <a:off x="293523" y="8749488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ERK1/2</a:t>
                </a:r>
                <a:endParaRPr lang="zh-CN" altLang="en-US" sz="3600" b="1" dirty="0"/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45CABDF2-948E-DB32-52D1-1A087A4FC507}"/>
                </a:ext>
              </a:extLst>
            </p:cNvPr>
            <p:cNvGrpSpPr/>
            <p:nvPr/>
          </p:nvGrpSpPr>
          <p:grpSpPr>
            <a:xfrm>
              <a:off x="1118218" y="11737651"/>
              <a:ext cx="676752" cy="755225"/>
              <a:chOff x="8392885" y="13911943"/>
              <a:chExt cx="849086" cy="873004"/>
            </a:xfrm>
          </p:grpSpPr>
          <p:pic>
            <p:nvPicPr>
              <p:cNvPr id="149" name="图片 148">
                <a:extLst>
                  <a:ext uri="{FF2B5EF4-FFF2-40B4-BE49-F238E27FC236}">
                    <a16:creationId xmlns:a16="http://schemas.microsoft.com/office/drawing/2014/main" id="{F1B6377C-81AC-B57B-6079-18DD1F1CAA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4FAF9AE1-2B82-692E-9153-E6CBA5DA5795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CDE16D7-A78E-A1CB-E433-9608327F22BB}"/>
                </a:ext>
              </a:extLst>
            </p:cNvPr>
            <p:cNvGrpSpPr/>
            <p:nvPr/>
          </p:nvGrpSpPr>
          <p:grpSpPr>
            <a:xfrm>
              <a:off x="1152306" y="14211367"/>
              <a:ext cx="676752" cy="755225"/>
              <a:chOff x="8392885" y="13911943"/>
              <a:chExt cx="849086" cy="873004"/>
            </a:xfrm>
          </p:grpSpPr>
          <p:pic>
            <p:nvPicPr>
              <p:cNvPr id="152" name="图片 151">
                <a:extLst>
                  <a:ext uri="{FF2B5EF4-FFF2-40B4-BE49-F238E27FC236}">
                    <a16:creationId xmlns:a16="http://schemas.microsoft.com/office/drawing/2014/main" id="{408601A9-881D-FF13-F0C8-F924F2E5D6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B78C56D-3BCA-E056-608A-D8BA0DCDA7C9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9A586C47-7A4B-AFE1-DB36-EC10C7388BE5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1121369" y="11429816"/>
              <a:ext cx="43631" cy="1410930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1" name="图片 160">
            <a:extLst>
              <a:ext uri="{FF2B5EF4-FFF2-40B4-BE49-F238E27FC236}">
                <a16:creationId xmlns:a16="http://schemas.microsoft.com/office/drawing/2014/main" id="{1A08949C-5BC5-E582-54D8-E4B74EAD79F3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2279516" y="22603006"/>
            <a:ext cx="1712118" cy="774547"/>
          </a:xfrm>
          <a:prstGeom prst="ellipse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0B3B6BD3-F659-B78A-BDE4-EC0E929E30E9}"/>
              </a:ext>
            </a:extLst>
          </p:cNvPr>
          <p:cNvSpPr txBox="1"/>
          <p:nvPr/>
        </p:nvSpPr>
        <p:spPr>
          <a:xfrm>
            <a:off x="2386765" y="2269892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09D3806-6B95-46DB-EF22-B43A79B5E062}"/>
              </a:ext>
            </a:extLst>
          </p:cNvPr>
          <p:cNvGrpSpPr/>
          <p:nvPr/>
        </p:nvGrpSpPr>
        <p:grpSpPr>
          <a:xfrm>
            <a:off x="2825222" y="24057552"/>
            <a:ext cx="1551851" cy="989352"/>
            <a:chOff x="30224610" y="21858583"/>
            <a:chExt cx="1551851" cy="989352"/>
          </a:xfrm>
        </p:grpSpPr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91C57F4B-958E-DC6C-A5B7-31532F414CBE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37B53E17-5F4E-4F86-0A66-D454B55116C0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7E4D72F-89F1-DDD8-1C8A-9D7E90A2CF92}"/>
              </a:ext>
            </a:extLst>
          </p:cNvPr>
          <p:cNvCxnSpPr>
            <a:cxnSpLocks/>
          </p:cNvCxnSpPr>
          <p:nvPr/>
        </p:nvCxnSpPr>
        <p:spPr>
          <a:xfrm>
            <a:off x="3115041" y="23312410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10A9C364-ED7E-6D4A-98B2-636E4BFA4643}"/>
              </a:ext>
            </a:extLst>
          </p:cNvPr>
          <p:cNvGrpSpPr/>
          <p:nvPr/>
        </p:nvGrpSpPr>
        <p:grpSpPr>
          <a:xfrm>
            <a:off x="983087" y="20247669"/>
            <a:ext cx="676752" cy="755225"/>
            <a:chOff x="8392885" y="13911943"/>
            <a:chExt cx="849086" cy="873004"/>
          </a:xfrm>
        </p:grpSpPr>
        <p:pic>
          <p:nvPicPr>
            <p:cNvPr id="168" name="图片 167">
              <a:extLst>
                <a:ext uri="{FF2B5EF4-FFF2-40B4-BE49-F238E27FC236}">
                  <a16:creationId xmlns:a16="http://schemas.microsoft.com/office/drawing/2014/main" id="{16369E0C-DEB2-8FE4-F372-27002EEC0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95CED61-C469-D328-D2F2-F7D0A2FEC54D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C5563031-974A-CB00-F0D7-EEB1CDD2088F}"/>
              </a:ext>
            </a:extLst>
          </p:cNvPr>
          <p:cNvSpPr txBox="1"/>
          <p:nvPr/>
        </p:nvSpPr>
        <p:spPr>
          <a:xfrm>
            <a:off x="880766" y="17201967"/>
            <a:ext cx="3858042" cy="22072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 Vascular </a:t>
            </a:r>
          </a:p>
          <a:p>
            <a:pPr algn="ctr"/>
            <a:r>
              <a:rPr lang="en-US" altLang="zh-CN" sz="3200" b="1" dirty="0"/>
              <a:t>smooth muscle contraction</a:t>
            </a:r>
            <a:endParaRPr lang="zh-CN" altLang="en-US" sz="3200" b="1" dirty="0"/>
          </a:p>
        </p:txBody>
      </p:sp>
      <p:sp>
        <p:nvSpPr>
          <p:cNvPr id="173" name="弧形 172">
            <a:extLst>
              <a:ext uri="{FF2B5EF4-FFF2-40B4-BE49-F238E27FC236}">
                <a16:creationId xmlns:a16="http://schemas.microsoft.com/office/drawing/2014/main" id="{B588F923-5E72-C4E7-9A02-D1ACB401E367}"/>
              </a:ext>
            </a:extLst>
          </p:cNvPr>
          <p:cNvSpPr/>
          <p:nvPr/>
        </p:nvSpPr>
        <p:spPr>
          <a:xfrm rot="21232566" flipH="1">
            <a:off x="695817" y="15202498"/>
            <a:ext cx="3957583" cy="7819153"/>
          </a:xfrm>
          <a:prstGeom prst="arc">
            <a:avLst>
              <a:gd name="adj1" fmla="val 17622944"/>
              <a:gd name="adj2" fmla="val 4761737"/>
            </a:avLst>
          </a:prstGeom>
          <a:ln w="76200">
            <a:solidFill>
              <a:srgbClr val="0099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9ABA43E4-2D72-A73C-934C-42F471CF40E1}"/>
              </a:ext>
            </a:extLst>
          </p:cNvPr>
          <p:cNvCxnSpPr>
            <a:cxnSpLocks/>
          </p:cNvCxnSpPr>
          <p:nvPr/>
        </p:nvCxnSpPr>
        <p:spPr>
          <a:xfrm>
            <a:off x="5228525" y="14078975"/>
            <a:ext cx="865069" cy="1046482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111AC7AF-CD35-3DA5-0E6E-4EBF5C58F1D9}"/>
              </a:ext>
            </a:extLst>
          </p:cNvPr>
          <p:cNvGrpSpPr/>
          <p:nvPr/>
        </p:nvGrpSpPr>
        <p:grpSpPr>
          <a:xfrm>
            <a:off x="6118739" y="14496941"/>
            <a:ext cx="1551851" cy="989352"/>
            <a:chOff x="30224610" y="21858583"/>
            <a:chExt cx="1551851" cy="989352"/>
          </a:xfrm>
        </p:grpSpPr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19B8E569-03AD-76E4-2402-E8CD9A22AC13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1D5D874-1292-DB2D-C7EB-65C8458D1D2E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SNO</a:t>
              </a:r>
              <a:endParaRPr lang="zh-CN" altLang="en-US" sz="3200" b="1" dirty="0"/>
            </a:p>
          </p:txBody>
        </p:sp>
      </p:grp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83026E7C-91FF-B0EE-09C0-8D82B803A0AB}"/>
              </a:ext>
            </a:extLst>
          </p:cNvPr>
          <p:cNvSpPr/>
          <p:nvPr/>
        </p:nvSpPr>
        <p:spPr>
          <a:xfrm>
            <a:off x="5225143" y="5715000"/>
            <a:ext cx="1012371" cy="457301"/>
          </a:xfrm>
          <a:custGeom>
            <a:avLst/>
            <a:gdLst>
              <a:gd name="connsiteX0" fmla="*/ 0 w 1012371"/>
              <a:gd name="connsiteY0" fmla="*/ 32657 h 457301"/>
              <a:gd name="connsiteX1" fmla="*/ 522514 w 1012371"/>
              <a:gd name="connsiteY1" fmla="*/ 457200 h 457301"/>
              <a:gd name="connsiteX2" fmla="*/ 1012371 w 1012371"/>
              <a:gd name="connsiteY2" fmla="*/ 0 h 457301"/>
              <a:gd name="connsiteX3" fmla="*/ 1012371 w 1012371"/>
              <a:gd name="connsiteY3" fmla="*/ 0 h 4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457301">
                <a:moveTo>
                  <a:pt x="0" y="32657"/>
                </a:moveTo>
                <a:cubicBezTo>
                  <a:pt x="176893" y="247650"/>
                  <a:pt x="353786" y="462643"/>
                  <a:pt x="522514" y="457200"/>
                </a:cubicBezTo>
                <a:cubicBezTo>
                  <a:pt x="691242" y="451757"/>
                  <a:pt x="1012371" y="0"/>
                  <a:pt x="1012371" y="0"/>
                </a:cubicBezTo>
                <a:lnTo>
                  <a:pt x="1012371" y="0"/>
                </a:ln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AD433DB1-1AC9-87A8-0C6B-6430DECFCB25}"/>
              </a:ext>
            </a:extLst>
          </p:cNvPr>
          <p:cNvCxnSpPr>
            <a:cxnSpLocks/>
            <a:stCxn id="177" idx="5"/>
          </p:cNvCxnSpPr>
          <p:nvPr/>
        </p:nvCxnSpPr>
        <p:spPr>
          <a:xfrm>
            <a:off x="6518322" y="15414555"/>
            <a:ext cx="500920" cy="1212921"/>
          </a:xfrm>
          <a:prstGeom prst="straightConnector1">
            <a:avLst/>
          </a:prstGeom>
          <a:ln w="85725">
            <a:solidFill>
              <a:srgbClr val="0099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DDDE8FC0-6283-BA24-A44A-264D44378B44}"/>
              </a:ext>
            </a:extLst>
          </p:cNvPr>
          <p:cNvSpPr txBox="1"/>
          <p:nvPr/>
        </p:nvSpPr>
        <p:spPr>
          <a:xfrm>
            <a:off x="5036892" y="16467709"/>
            <a:ext cx="40673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survival</a:t>
            </a:r>
          </a:p>
          <a:p>
            <a:pPr algn="ctr"/>
            <a:r>
              <a:rPr lang="en-US" altLang="zh-CN" sz="3200" b="1" dirty="0"/>
              <a:t>(Cardiomyocyte)</a:t>
            </a:r>
            <a:endParaRPr lang="zh-CN" altLang="en-US" sz="3200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1E8867A-85C8-3B8E-05C1-3EA20E1676B9}"/>
              </a:ext>
            </a:extLst>
          </p:cNvPr>
          <p:cNvSpPr txBox="1"/>
          <p:nvPr/>
        </p:nvSpPr>
        <p:spPr>
          <a:xfrm>
            <a:off x="7275825" y="14993593"/>
            <a:ext cx="3622886" cy="151477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calcium signaling pathway</a:t>
            </a:r>
            <a:endParaRPr lang="zh-CN" altLang="en-US" sz="3200" b="1" dirty="0"/>
          </a:p>
        </p:txBody>
      </p:sp>
      <p:pic>
        <p:nvPicPr>
          <p:cNvPr id="189" name="图片 188">
            <a:extLst>
              <a:ext uri="{FF2B5EF4-FFF2-40B4-BE49-F238E27FC236}">
                <a16:creationId xmlns:a16="http://schemas.microsoft.com/office/drawing/2014/main" id="{BA67244F-6D14-9388-6B98-09B5A1DD15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4512" y="6096581"/>
            <a:ext cx="1731878" cy="1298909"/>
          </a:xfrm>
          <a:prstGeom prst="rect">
            <a:avLst/>
          </a:prstGeom>
        </p:spPr>
      </p:pic>
      <p:sp>
        <p:nvSpPr>
          <p:cNvPr id="190" name="文本框 189">
            <a:extLst>
              <a:ext uri="{FF2B5EF4-FFF2-40B4-BE49-F238E27FC236}">
                <a16:creationId xmlns:a16="http://schemas.microsoft.com/office/drawing/2014/main" id="{28262BEB-BD74-CD1C-22EA-62862B9DA053}"/>
              </a:ext>
            </a:extLst>
          </p:cNvPr>
          <p:cNvSpPr txBox="1"/>
          <p:nvPr/>
        </p:nvSpPr>
        <p:spPr>
          <a:xfrm>
            <a:off x="8328305" y="6500056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Gq</a:t>
            </a:r>
            <a:endParaRPr lang="zh-CN" altLang="en-US" sz="3600" b="1" dirty="0"/>
          </a:p>
        </p:txBody>
      </p: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A9999D67-11BF-57DB-A057-1580052A0F6E}"/>
              </a:ext>
            </a:extLst>
          </p:cNvPr>
          <p:cNvCxnSpPr>
            <a:cxnSpLocks/>
          </p:cNvCxnSpPr>
          <p:nvPr/>
        </p:nvCxnSpPr>
        <p:spPr>
          <a:xfrm>
            <a:off x="9087268" y="5393027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F6213D04-0EB1-1E0A-7F98-AE209728E5D2}"/>
              </a:ext>
            </a:extLst>
          </p:cNvPr>
          <p:cNvCxnSpPr>
            <a:cxnSpLocks/>
          </p:cNvCxnSpPr>
          <p:nvPr/>
        </p:nvCxnSpPr>
        <p:spPr>
          <a:xfrm>
            <a:off x="7670590" y="5677557"/>
            <a:ext cx="822857" cy="73989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图片 196">
            <a:extLst>
              <a:ext uri="{FF2B5EF4-FFF2-40B4-BE49-F238E27FC236}">
                <a16:creationId xmlns:a16="http://schemas.microsoft.com/office/drawing/2014/main" id="{9AA9FA7F-82B2-CE22-33B9-DB8028C8F20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28305" y="8038058"/>
            <a:ext cx="1998080" cy="1226544"/>
          </a:xfrm>
          <a:prstGeom prst="rect">
            <a:avLst/>
          </a:prstGeom>
        </p:spPr>
      </p:pic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132ECC9-9A35-AFC6-D778-63142A74D9D9}"/>
              </a:ext>
            </a:extLst>
          </p:cNvPr>
          <p:cNvCxnSpPr>
            <a:cxnSpLocks/>
          </p:cNvCxnSpPr>
          <p:nvPr/>
        </p:nvCxnSpPr>
        <p:spPr>
          <a:xfrm>
            <a:off x="9134584" y="7177396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1225AE88-E0A3-8B8F-8D4B-BE21BD250C4A}"/>
              </a:ext>
            </a:extLst>
          </p:cNvPr>
          <p:cNvSpPr txBox="1"/>
          <p:nvPr/>
        </p:nvSpPr>
        <p:spPr>
          <a:xfrm>
            <a:off x="8414311" y="828530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PLC</a:t>
            </a:r>
            <a:endParaRPr lang="zh-CN" altLang="en-US" sz="3600" b="1" dirty="0"/>
          </a:p>
        </p:txBody>
      </p: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F7DF4860-AA50-822B-2F68-30CF39D277BB}"/>
              </a:ext>
            </a:extLst>
          </p:cNvPr>
          <p:cNvCxnSpPr>
            <a:cxnSpLocks/>
          </p:cNvCxnSpPr>
          <p:nvPr/>
        </p:nvCxnSpPr>
        <p:spPr>
          <a:xfrm>
            <a:off x="9209072" y="9162991"/>
            <a:ext cx="0" cy="9880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DCFB2B7D-EC19-D0E5-2731-2E109A1CB9C6}"/>
              </a:ext>
            </a:extLst>
          </p:cNvPr>
          <p:cNvGrpSpPr/>
          <p:nvPr/>
        </p:nvGrpSpPr>
        <p:grpSpPr>
          <a:xfrm>
            <a:off x="8992539" y="9653739"/>
            <a:ext cx="1551851" cy="989352"/>
            <a:chOff x="30224610" y="21858583"/>
            <a:chExt cx="1551851" cy="989352"/>
          </a:xfrm>
        </p:grpSpPr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5EA2F607-BFCF-AC2A-3983-036143B09DB8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C1E79DE-B04D-FFD7-FBEB-C8AF27F58B08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IP3</a:t>
              </a:r>
              <a:endParaRPr lang="zh-CN" altLang="en-US" sz="3200" b="1" dirty="0"/>
            </a:p>
          </p:txBody>
        </p:sp>
      </p:grpSp>
      <p:sp>
        <p:nvSpPr>
          <p:cNvPr id="204" name="椭圆 203">
            <a:extLst>
              <a:ext uri="{FF2B5EF4-FFF2-40B4-BE49-F238E27FC236}">
                <a16:creationId xmlns:a16="http://schemas.microsoft.com/office/drawing/2014/main" id="{A86B5328-68C2-212E-EF53-423E7D62DD51}"/>
              </a:ext>
            </a:extLst>
          </p:cNvPr>
          <p:cNvSpPr/>
          <p:nvPr/>
        </p:nvSpPr>
        <p:spPr>
          <a:xfrm>
            <a:off x="9157270" y="12120226"/>
            <a:ext cx="4395794" cy="2566622"/>
          </a:xfrm>
          <a:prstGeom prst="ellipse">
            <a:avLst/>
          </a:prstGeom>
          <a:gradFill flip="none" rotWithShape="1">
            <a:gsLst>
              <a:gs pos="81000">
                <a:srgbClr val="9DE3E0"/>
              </a:gs>
              <a:gs pos="50000">
                <a:srgbClr val="D0F4EE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03200">
            <a:solidFill>
              <a:srgbClr val="66D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54CDAE54-68AB-5AB7-BE91-4C64ACC09689}"/>
              </a:ext>
            </a:extLst>
          </p:cNvPr>
          <p:cNvCxnSpPr>
            <a:cxnSpLocks/>
          </p:cNvCxnSpPr>
          <p:nvPr/>
        </p:nvCxnSpPr>
        <p:spPr>
          <a:xfrm>
            <a:off x="9226609" y="10643091"/>
            <a:ext cx="749781" cy="96825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195717FC-632E-EFD9-718B-4148118F7750}"/>
              </a:ext>
            </a:extLst>
          </p:cNvPr>
          <p:cNvGrpSpPr/>
          <p:nvPr/>
        </p:nvGrpSpPr>
        <p:grpSpPr>
          <a:xfrm>
            <a:off x="7984449" y="10936477"/>
            <a:ext cx="1551851" cy="989352"/>
            <a:chOff x="30224610" y="21858583"/>
            <a:chExt cx="1551851" cy="989352"/>
          </a:xfrm>
        </p:grpSpPr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880092CD-6193-FD95-4E57-E2DE7169D124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71F6442-EC51-6DAC-11D9-D115B7CDE34E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Ca</a:t>
              </a:r>
              <a:r>
                <a:rPr lang="en-US" altLang="zh-CN" sz="3200" b="1" kern="100" baseline="300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rPr>
                <a:t>2+</a:t>
              </a:r>
              <a:endParaRPr lang="zh-CN" altLang="zh-CN" sz="3200" b="1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12" name="任意多边形: 形状 211">
            <a:extLst>
              <a:ext uri="{FF2B5EF4-FFF2-40B4-BE49-F238E27FC236}">
                <a16:creationId xmlns:a16="http://schemas.microsoft.com/office/drawing/2014/main" id="{1919EE2C-4398-22DE-46FC-504B2CDE8561}"/>
              </a:ext>
            </a:extLst>
          </p:cNvPr>
          <p:cNvSpPr/>
          <p:nvPr/>
        </p:nvSpPr>
        <p:spPr>
          <a:xfrm>
            <a:off x="8516055" y="11792962"/>
            <a:ext cx="1649832" cy="1961521"/>
          </a:xfrm>
          <a:custGeom>
            <a:avLst/>
            <a:gdLst>
              <a:gd name="connsiteX0" fmla="*/ 1251284 w 1318967"/>
              <a:gd name="connsiteY0" fmla="*/ 1780674 h 1780674"/>
              <a:gd name="connsiteX1" fmla="*/ 1179095 w 1318967"/>
              <a:gd name="connsiteY1" fmla="*/ 336884 h 1780674"/>
              <a:gd name="connsiteX2" fmla="*/ 0 w 1318967"/>
              <a:gd name="connsiteY2" fmla="*/ 0 h 1780674"/>
              <a:gd name="connsiteX3" fmla="*/ 0 w 1318967"/>
              <a:gd name="connsiteY3" fmla="*/ 0 h 17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967" h="1780674">
                <a:moveTo>
                  <a:pt x="1251284" y="1780674"/>
                </a:moveTo>
                <a:cubicBezTo>
                  <a:pt x="1319463" y="1207168"/>
                  <a:pt x="1387642" y="633663"/>
                  <a:pt x="1179095" y="336884"/>
                </a:cubicBezTo>
                <a:cubicBezTo>
                  <a:pt x="970548" y="4010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0834A8A9-75B0-9E47-C7E0-57537EBF585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9719863" y="11441277"/>
            <a:ext cx="1144899" cy="1219327"/>
          </a:xfrm>
          <a:prstGeom prst="roundRect">
            <a:avLst>
              <a:gd name="adj" fmla="val 50000"/>
            </a:avLst>
          </a:prstGeom>
        </p:spPr>
      </p:pic>
      <p:sp>
        <p:nvSpPr>
          <p:cNvPr id="206" name="文本框 205">
            <a:extLst>
              <a:ext uri="{FF2B5EF4-FFF2-40B4-BE49-F238E27FC236}">
                <a16:creationId xmlns:a16="http://schemas.microsoft.com/office/drawing/2014/main" id="{938AFE48-22DC-1A2B-7A7D-FF8E5F8ABDA4}"/>
              </a:ext>
            </a:extLst>
          </p:cNvPr>
          <p:cNvSpPr txBox="1"/>
          <p:nvPr/>
        </p:nvSpPr>
        <p:spPr>
          <a:xfrm>
            <a:off x="9615405" y="11630173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IP3R</a:t>
            </a:r>
            <a:endParaRPr lang="zh-CN" altLang="en-US" sz="3200" b="1" dirty="0"/>
          </a:p>
        </p:txBody>
      </p:sp>
      <p:pic>
        <p:nvPicPr>
          <p:cNvPr id="214" name="图片 213">
            <a:extLst>
              <a:ext uri="{FF2B5EF4-FFF2-40B4-BE49-F238E27FC236}">
                <a16:creationId xmlns:a16="http://schemas.microsoft.com/office/drawing/2014/main" id="{B5113DED-438A-676F-DB60-171D397982B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25303" y="12263314"/>
            <a:ext cx="1719989" cy="1185623"/>
          </a:xfrm>
          <a:prstGeom prst="rect">
            <a:avLst/>
          </a:prstGeom>
        </p:spPr>
      </p:pic>
      <p:sp>
        <p:nvSpPr>
          <p:cNvPr id="215" name="文本框 214">
            <a:extLst>
              <a:ext uri="{FF2B5EF4-FFF2-40B4-BE49-F238E27FC236}">
                <a16:creationId xmlns:a16="http://schemas.microsoft.com/office/drawing/2014/main" id="{195BDDD4-5972-7769-F0DA-011DC1696830}"/>
              </a:ext>
            </a:extLst>
          </p:cNvPr>
          <p:cNvSpPr txBox="1"/>
          <p:nvPr/>
        </p:nvSpPr>
        <p:spPr>
          <a:xfrm>
            <a:off x="6276515" y="1250309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CAM</a:t>
            </a:r>
            <a:endParaRPr lang="zh-CN" altLang="en-US" sz="3200" b="1" dirty="0"/>
          </a:p>
        </p:txBody>
      </p: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85FE0960-B910-2AFD-BDB3-8FD7DFB2DA63}"/>
              </a:ext>
            </a:extLst>
          </p:cNvPr>
          <p:cNvCxnSpPr>
            <a:cxnSpLocks/>
            <a:stCxn id="210" idx="3"/>
          </p:cNvCxnSpPr>
          <p:nvPr/>
        </p:nvCxnSpPr>
        <p:spPr>
          <a:xfrm flipH="1">
            <a:off x="7275825" y="11854091"/>
            <a:ext cx="777182" cy="71364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476C1BF-3C1B-9DAB-ED09-ED6BB44C5FC9}"/>
              </a:ext>
            </a:extLst>
          </p:cNvPr>
          <p:cNvSpPr txBox="1"/>
          <p:nvPr/>
        </p:nvSpPr>
        <p:spPr>
          <a:xfrm>
            <a:off x="11091872" y="13057274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pic>
        <p:nvPicPr>
          <p:cNvPr id="228" name="图片 227">
            <a:extLst>
              <a:ext uri="{FF2B5EF4-FFF2-40B4-BE49-F238E27FC236}">
                <a16:creationId xmlns:a16="http://schemas.microsoft.com/office/drawing/2014/main" id="{6259178C-4D6E-94B7-92CA-FE8DAF0D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921" y="7324244"/>
            <a:ext cx="1534049" cy="964711"/>
          </a:xfrm>
          <a:prstGeom prst="rect">
            <a:avLst/>
          </a:prstGeom>
        </p:spPr>
      </p:pic>
      <p:sp>
        <p:nvSpPr>
          <p:cNvPr id="232" name="文本框 231">
            <a:extLst>
              <a:ext uri="{FF2B5EF4-FFF2-40B4-BE49-F238E27FC236}">
                <a16:creationId xmlns:a16="http://schemas.microsoft.com/office/drawing/2014/main" id="{19F334FF-ADE9-9B89-5171-3D05A174E1CC}"/>
              </a:ext>
            </a:extLst>
          </p:cNvPr>
          <p:cNvSpPr txBox="1"/>
          <p:nvPr/>
        </p:nvSpPr>
        <p:spPr>
          <a:xfrm>
            <a:off x="5869225" y="8600766"/>
            <a:ext cx="2315328" cy="2040255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PI3K-Akt  signaling pathway</a:t>
            </a:r>
            <a:endParaRPr lang="zh-CN" altLang="en-US" sz="3200" b="1" dirty="0"/>
          </a:p>
        </p:txBody>
      </p: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DF549B83-4041-456F-5BE5-C03BDDB74600}"/>
              </a:ext>
            </a:extLst>
          </p:cNvPr>
          <p:cNvGrpSpPr/>
          <p:nvPr/>
        </p:nvGrpSpPr>
        <p:grpSpPr>
          <a:xfrm>
            <a:off x="13771256" y="15108797"/>
            <a:ext cx="676752" cy="755225"/>
            <a:chOff x="8392885" y="13911943"/>
            <a:chExt cx="849086" cy="873004"/>
          </a:xfrm>
        </p:grpSpPr>
        <p:pic>
          <p:nvPicPr>
            <p:cNvPr id="236" name="图片 235">
              <a:extLst>
                <a:ext uri="{FF2B5EF4-FFF2-40B4-BE49-F238E27FC236}">
                  <a16:creationId xmlns:a16="http://schemas.microsoft.com/office/drawing/2014/main" id="{28BF125C-D7B7-7FCC-3A5B-3A25AAF8B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A8CD1052-6207-62B7-FE07-D6D409B42426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DE3B2902-1667-1251-3390-AAE749B58356}"/>
              </a:ext>
            </a:extLst>
          </p:cNvPr>
          <p:cNvGrpSpPr/>
          <p:nvPr/>
        </p:nvGrpSpPr>
        <p:grpSpPr>
          <a:xfrm>
            <a:off x="6466993" y="5089936"/>
            <a:ext cx="7888993" cy="15552652"/>
            <a:chOff x="6466993" y="5089936"/>
            <a:chExt cx="7888993" cy="15552652"/>
          </a:xfrm>
        </p:grpSpPr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FA624FE4-4CD9-DF06-2659-FA187A837463}"/>
                </a:ext>
              </a:extLst>
            </p:cNvPr>
            <p:cNvGrpSpPr/>
            <p:nvPr/>
          </p:nvGrpSpPr>
          <p:grpSpPr>
            <a:xfrm>
              <a:off x="11801389" y="5601905"/>
              <a:ext cx="1865075" cy="989352"/>
              <a:chOff x="30224610" y="21858583"/>
              <a:chExt cx="1865075" cy="989352"/>
            </a:xfrm>
          </p:grpSpPr>
          <p:sp>
            <p:nvSpPr>
              <p:cNvPr id="224" name="椭圆 223">
                <a:extLst>
                  <a:ext uri="{FF2B5EF4-FFF2-40B4-BE49-F238E27FC236}">
                    <a16:creationId xmlns:a16="http://schemas.microsoft.com/office/drawing/2014/main" id="{EE1273E6-8465-2363-6950-40A62F3291E1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1C69DE69-E5FF-E10C-ECA7-69C81E76A385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865075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cAMP</a:t>
                </a:r>
                <a:endParaRPr lang="zh-CN" altLang="en-US" sz="3200" b="1" dirty="0"/>
              </a:p>
            </p:txBody>
          </p:sp>
        </p:grp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7259B396-63E2-96F1-C610-BDCE3B9FA893}"/>
                </a:ext>
              </a:extLst>
            </p:cNvPr>
            <p:cNvCxnSpPr>
              <a:cxnSpLocks/>
              <a:endCxn id="224" idx="1"/>
            </p:cNvCxnSpPr>
            <p:nvPr/>
          </p:nvCxnSpPr>
          <p:spPr>
            <a:xfrm>
              <a:off x="11207567" y="5089936"/>
              <a:ext cx="662380" cy="1083202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7A4A997C-8C4C-D844-F1DC-7AA45CF149DD}"/>
                </a:ext>
              </a:extLst>
            </p:cNvPr>
            <p:cNvSpPr txBox="1"/>
            <p:nvPr/>
          </p:nvSpPr>
          <p:spPr>
            <a:xfrm>
              <a:off x="11497764" y="751026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PKA</a:t>
              </a:r>
              <a:endParaRPr lang="zh-CN" altLang="en-US" sz="3600" b="1" dirty="0"/>
            </a:p>
          </p:txBody>
        </p:sp>
        <p:sp>
          <p:nvSpPr>
            <p:cNvPr id="234" name="弧形 233">
              <a:extLst>
                <a:ext uri="{FF2B5EF4-FFF2-40B4-BE49-F238E27FC236}">
                  <a16:creationId xmlns:a16="http://schemas.microsoft.com/office/drawing/2014/main" id="{B1334A55-D8B3-A8AF-5440-20D84D753B35}"/>
                </a:ext>
              </a:extLst>
            </p:cNvPr>
            <p:cNvSpPr/>
            <p:nvPr/>
          </p:nvSpPr>
          <p:spPr>
            <a:xfrm rot="21106742">
              <a:off x="6466993" y="6523657"/>
              <a:ext cx="7888993" cy="14064077"/>
            </a:xfrm>
            <a:prstGeom prst="arc">
              <a:avLst>
                <a:gd name="adj1" fmla="val 17851271"/>
                <a:gd name="adj2" fmla="val 4713743"/>
              </a:avLst>
            </a:prstGeom>
            <a:ln w="76200">
              <a:solidFill>
                <a:srgbClr val="009900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9" name="图片 238">
              <a:extLst>
                <a:ext uri="{FF2B5EF4-FFF2-40B4-BE49-F238E27FC236}">
                  <a16:creationId xmlns:a16="http://schemas.microsoft.com/office/drawing/2014/main" id="{09204984-7B4A-6776-BA8F-974F148036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8925" t="8816" r="14169" b="8666"/>
            <a:stretch/>
          </p:blipFill>
          <p:spPr>
            <a:xfrm>
              <a:off x="11357276" y="19868041"/>
              <a:ext cx="1712118" cy="774547"/>
            </a:xfrm>
            <a:prstGeom prst="ellipse">
              <a:avLst/>
            </a:prstGeom>
          </p:spPr>
        </p:pic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F08EEB04-6584-C1AF-E589-781BC1E0B7EE}"/>
                </a:ext>
              </a:extLst>
            </p:cNvPr>
            <p:cNvSpPr txBox="1"/>
            <p:nvPr/>
          </p:nvSpPr>
          <p:spPr>
            <a:xfrm>
              <a:off x="11445581" y="19983882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err="1"/>
                <a:t>pCREB</a:t>
              </a:r>
              <a:endParaRPr lang="zh-CN" altLang="en-US" sz="3600" b="1" dirty="0"/>
            </a:p>
          </p:txBody>
        </p:sp>
      </p:grp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8AA8EA3-AFFF-1EDB-8E7E-AF8818EB0DFA}"/>
              </a:ext>
            </a:extLst>
          </p:cNvPr>
          <p:cNvCxnSpPr>
            <a:cxnSpLocks/>
          </p:cNvCxnSpPr>
          <p:nvPr/>
        </p:nvCxnSpPr>
        <p:spPr>
          <a:xfrm>
            <a:off x="12221506" y="20642588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E4CBBC07-5024-E37B-69DA-75E582CA1F8C}"/>
              </a:ext>
            </a:extLst>
          </p:cNvPr>
          <p:cNvGrpSpPr/>
          <p:nvPr/>
        </p:nvGrpSpPr>
        <p:grpSpPr>
          <a:xfrm>
            <a:off x="11984058" y="21378134"/>
            <a:ext cx="1551851" cy="989352"/>
            <a:chOff x="30224610" y="21858583"/>
            <a:chExt cx="1551851" cy="989352"/>
          </a:xfrm>
        </p:grpSpPr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C6DA33B2-8611-F6C8-9565-CE12B47ECAB8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8A979A46-94A2-5E84-86E8-AD2C3A63AE74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0F05D2F-14F3-1E71-9E04-1FFCFFDCF373}"/>
              </a:ext>
            </a:extLst>
          </p:cNvPr>
          <p:cNvSpPr txBox="1"/>
          <p:nvPr/>
        </p:nvSpPr>
        <p:spPr>
          <a:xfrm>
            <a:off x="10162194" y="663598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PKC</a:t>
            </a:r>
            <a:r>
              <a:rPr lang="el-GR" altLang="zh-CN" sz="3200" b="1" dirty="0"/>
              <a:t>δ</a:t>
            </a:r>
            <a:endParaRPr lang="zh-CN" altLang="en-US" sz="3600" b="1" dirty="0"/>
          </a:p>
        </p:txBody>
      </p: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5ACDD536-ADAE-4C0A-280E-1A2A3A07B420}"/>
              </a:ext>
            </a:extLst>
          </p:cNvPr>
          <p:cNvCxnSpPr>
            <a:cxnSpLocks/>
          </p:cNvCxnSpPr>
          <p:nvPr/>
        </p:nvCxnSpPr>
        <p:spPr>
          <a:xfrm flipH="1" flipV="1">
            <a:off x="10871551" y="5031857"/>
            <a:ext cx="68813" cy="133067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FF5E6BC6-C6AE-2CC8-2554-AACE20D7FC8F}"/>
              </a:ext>
            </a:extLst>
          </p:cNvPr>
          <p:cNvGrpSpPr/>
          <p:nvPr/>
        </p:nvGrpSpPr>
        <p:grpSpPr>
          <a:xfrm>
            <a:off x="10940364" y="8793205"/>
            <a:ext cx="1865075" cy="989352"/>
            <a:chOff x="30224610" y="21858583"/>
            <a:chExt cx="1865075" cy="989352"/>
          </a:xfrm>
        </p:grpSpPr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F2465E7F-422F-2750-829A-54E9731F83E6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085EA3DE-FA91-EF62-8D5D-B53FA2F65C8C}"/>
                </a:ext>
              </a:extLst>
            </p:cNvPr>
            <p:cNvSpPr txBox="1"/>
            <p:nvPr/>
          </p:nvSpPr>
          <p:spPr>
            <a:xfrm>
              <a:off x="30224610" y="21858583"/>
              <a:ext cx="1865075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DAG</a:t>
              </a:r>
              <a:endParaRPr lang="zh-CN" altLang="en-US" sz="3200" b="1" dirty="0"/>
            </a:p>
          </p:txBody>
        </p:sp>
      </p:grp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42FD41F9-A7D9-6A5E-001C-2C2AED839491}"/>
              </a:ext>
            </a:extLst>
          </p:cNvPr>
          <p:cNvCxnSpPr>
            <a:cxnSpLocks/>
            <a:endCxn id="255" idx="2"/>
          </p:cNvCxnSpPr>
          <p:nvPr/>
        </p:nvCxnSpPr>
        <p:spPr>
          <a:xfrm>
            <a:off x="9966162" y="8885686"/>
            <a:ext cx="974203" cy="65194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C0C36014-BC0D-01B4-46B3-97FDD5AA1B94}"/>
              </a:ext>
            </a:extLst>
          </p:cNvPr>
          <p:cNvCxnSpPr>
            <a:cxnSpLocks/>
          </p:cNvCxnSpPr>
          <p:nvPr/>
        </p:nvCxnSpPr>
        <p:spPr>
          <a:xfrm flipH="1" flipV="1">
            <a:off x="10985806" y="7472880"/>
            <a:ext cx="185022" cy="183534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5" name="图片 264">
            <a:extLst>
              <a:ext uri="{FF2B5EF4-FFF2-40B4-BE49-F238E27FC236}">
                <a16:creationId xmlns:a16="http://schemas.microsoft.com/office/drawing/2014/main" id="{A07D761A-FE78-B142-9D31-C20109A9D3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567735" y="6604455"/>
            <a:ext cx="1474835" cy="934013"/>
          </a:xfrm>
          <a:prstGeom prst="rect">
            <a:avLst/>
          </a:prstGeom>
        </p:spPr>
      </p:pic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D9CFE07D-9847-D2ED-AFAE-7F8B30D60B4F}"/>
              </a:ext>
            </a:extLst>
          </p:cNvPr>
          <p:cNvCxnSpPr>
            <a:cxnSpLocks/>
          </p:cNvCxnSpPr>
          <p:nvPr/>
        </p:nvCxnSpPr>
        <p:spPr>
          <a:xfrm>
            <a:off x="13162717" y="5028054"/>
            <a:ext cx="815846" cy="178114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26EB910A-23EB-C7DF-49ED-136C538C941B}"/>
              </a:ext>
            </a:extLst>
          </p:cNvPr>
          <p:cNvSpPr txBox="1"/>
          <p:nvPr/>
        </p:nvSpPr>
        <p:spPr>
          <a:xfrm>
            <a:off x="13483287" y="6834936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Gi/o</a:t>
            </a:r>
            <a:endParaRPr lang="zh-CN" altLang="en-US" sz="3600" b="1" dirty="0"/>
          </a:p>
        </p:txBody>
      </p: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81E4DE0F-6E54-A682-673F-6574BC9BE688}"/>
              </a:ext>
            </a:extLst>
          </p:cNvPr>
          <p:cNvCxnSpPr>
            <a:cxnSpLocks/>
          </p:cNvCxnSpPr>
          <p:nvPr/>
        </p:nvCxnSpPr>
        <p:spPr>
          <a:xfrm>
            <a:off x="15312993" y="6339982"/>
            <a:ext cx="559866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009DB20-AEE2-3060-1E7C-B783ED14B82B}"/>
              </a:ext>
            </a:extLst>
          </p:cNvPr>
          <p:cNvCxnSpPr>
            <a:cxnSpLocks/>
          </p:cNvCxnSpPr>
          <p:nvPr/>
        </p:nvCxnSpPr>
        <p:spPr>
          <a:xfrm flipV="1">
            <a:off x="14582007" y="4915006"/>
            <a:ext cx="1041172" cy="191439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任意多边形: 形状 279">
            <a:extLst>
              <a:ext uri="{FF2B5EF4-FFF2-40B4-BE49-F238E27FC236}">
                <a16:creationId xmlns:a16="http://schemas.microsoft.com/office/drawing/2014/main" id="{A634587A-B7DC-6A4C-3CF8-5576D9518CC1}"/>
              </a:ext>
            </a:extLst>
          </p:cNvPr>
          <p:cNvSpPr/>
          <p:nvPr/>
        </p:nvSpPr>
        <p:spPr>
          <a:xfrm>
            <a:off x="12873789" y="6362535"/>
            <a:ext cx="2719137" cy="2344370"/>
          </a:xfrm>
          <a:custGeom>
            <a:avLst/>
            <a:gdLst>
              <a:gd name="connsiteX0" fmla="*/ 0 w 2719137"/>
              <a:gd name="connsiteY0" fmla="*/ 1780673 h 2522673"/>
              <a:gd name="connsiteX1" fmla="*/ 1852864 w 2719137"/>
              <a:gd name="connsiteY1" fmla="*/ 2430379 h 2522673"/>
              <a:gd name="connsiteX2" fmla="*/ 2719137 w 2719137"/>
              <a:gd name="connsiteY2" fmla="*/ 0 h 2522673"/>
              <a:gd name="connsiteX3" fmla="*/ 2719137 w 2719137"/>
              <a:gd name="connsiteY3" fmla="*/ 0 h 252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137" h="2522673">
                <a:moveTo>
                  <a:pt x="0" y="1780673"/>
                </a:moveTo>
                <a:cubicBezTo>
                  <a:pt x="699837" y="2253915"/>
                  <a:pt x="1399675" y="2727158"/>
                  <a:pt x="1852864" y="2430379"/>
                </a:cubicBezTo>
                <a:cubicBezTo>
                  <a:pt x="2306053" y="2133600"/>
                  <a:pt x="2719137" y="0"/>
                  <a:pt x="2719137" y="0"/>
                </a:cubicBezTo>
                <a:lnTo>
                  <a:pt x="2719137" y="0"/>
                </a:ln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656CAE7B-777E-1338-E059-10DB3C6DC75C}"/>
              </a:ext>
            </a:extLst>
          </p:cNvPr>
          <p:cNvSpPr txBox="1"/>
          <p:nvPr/>
        </p:nvSpPr>
        <p:spPr>
          <a:xfrm>
            <a:off x="14111565" y="8097758"/>
            <a:ext cx="40673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Increase of </a:t>
            </a:r>
          </a:p>
          <a:p>
            <a:pPr algn="ctr"/>
            <a:r>
              <a:rPr lang="en-US" altLang="zh-CN" sz="3200" b="1" dirty="0"/>
              <a:t>neuronal firing</a:t>
            </a:r>
          </a:p>
          <a:p>
            <a:pPr algn="ctr"/>
            <a:r>
              <a:rPr lang="en-US" altLang="zh-CN" sz="3200" b="1" dirty="0"/>
              <a:t>(Proopiomelanocortin neuron )</a:t>
            </a:r>
            <a:endParaRPr lang="zh-CN" altLang="en-US" sz="3200" b="1" dirty="0"/>
          </a:p>
        </p:txBody>
      </p:sp>
      <p:grpSp>
        <p:nvGrpSpPr>
          <p:cNvPr id="429" name="组合 428">
            <a:extLst>
              <a:ext uri="{FF2B5EF4-FFF2-40B4-BE49-F238E27FC236}">
                <a16:creationId xmlns:a16="http://schemas.microsoft.com/office/drawing/2014/main" id="{832DE5D4-F3C8-864F-D02D-C849BC0B851C}"/>
              </a:ext>
            </a:extLst>
          </p:cNvPr>
          <p:cNvGrpSpPr/>
          <p:nvPr/>
        </p:nvGrpSpPr>
        <p:grpSpPr>
          <a:xfrm>
            <a:off x="18437019" y="7346871"/>
            <a:ext cx="1566111" cy="934013"/>
            <a:chOff x="18437019" y="7346871"/>
            <a:chExt cx="1566111" cy="934013"/>
          </a:xfrm>
        </p:grpSpPr>
        <p:pic>
          <p:nvPicPr>
            <p:cNvPr id="283" name="图片 282">
              <a:extLst>
                <a:ext uri="{FF2B5EF4-FFF2-40B4-BE49-F238E27FC236}">
                  <a16:creationId xmlns:a16="http://schemas.microsoft.com/office/drawing/2014/main" id="{0A75A32D-620D-A00F-1323-F58E987D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528295" y="7346871"/>
              <a:ext cx="1474835" cy="934013"/>
            </a:xfrm>
            <a:prstGeom prst="rect">
              <a:avLst/>
            </a:prstGeom>
          </p:spPr>
        </p:pic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1BB06137-3806-BA59-C747-DCEC8FA39E6D}"/>
                </a:ext>
              </a:extLst>
            </p:cNvPr>
            <p:cNvSpPr txBox="1"/>
            <p:nvPr/>
          </p:nvSpPr>
          <p:spPr>
            <a:xfrm>
              <a:off x="18437019" y="761527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Gi/o</a:t>
              </a:r>
              <a:endParaRPr lang="zh-CN" altLang="en-US" sz="3600" b="1" dirty="0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6205E8DF-7E32-1ADF-3A57-6845957E44E4}"/>
              </a:ext>
            </a:extLst>
          </p:cNvPr>
          <p:cNvCxnSpPr>
            <a:cxnSpLocks/>
          </p:cNvCxnSpPr>
          <p:nvPr/>
        </p:nvCxnSpPr>
        <p:spPr>
          <a:xfrm>
            <a:off x="18678222" y="5028054"/>
            <a:ext cx="514759" cy="250633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3672B995-78A4-5B57-0FE3-93847F5A69F3}"/>
              </a:ext>
            </a:extLst>
          </p:cNvPr>
          <p:cNvCxnSpPr>
            <a:cxnSpLocks/>
          </p:cNvCxnSpPr>
          <p:nvPr/>
        </p:nvCxnSpPr>
        <p:spPr>
          <a:xfrm flipH="1" flipV="1">
            <a:off x="15964860" y="4961193"/>
            <a:ext cx="3033207" cy="251168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文本框 289">
            <a:extLst>
              <a:ext uri="{FF2B5EF4-FFF2-40B4-BE49-F238E27FC236}">
                <a16:creationId xmlns:a16="http://schemas.microsoft.com/office/drawing/2014/main" id="{E7D4075F-4D4C-ACDC-90C1-147F13C752A6}"/>
              </a:ext>
            </a:extLst>
          </p:cNvPr>
          <p:cNvSpPr txBox="1"/>
          <p:nvPr/>
        </p:nvSpPr>
        <p:spPr>
          <a:xfrm>
            <a:off x="18147586" y="8386947"/>
            <a:ext cx="2366771" cy="1400175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GABAergic synapse</a:t>
            </a:r>
            <a:endParaRPr lang="zh-CN" altLang="en-US" sz="3200" b="1" dirty="0"/>
          </a:p>
        </p:txBody>
      </p:sp>
      <p:pic>
        <p:nvPicPr>
          <p:cNvPr id="295" name="图片 294">
            <a:extLst>
              <a:ext uri="{FF2B5EF4-FFF2-40B4-BE49-F238E27FC236}">
                <a16:creationId xmlns:a16="http://schemas.microsoft.com/office/drawing/2014/main" id="{6955FAD8-0519-3D92-D71B-6642ECE651D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768035" y="5548822"/>
            <a:ext cx="1908769" cy="1320250"/>
          </a:xfrm>
          <a:prstGeom prst="rect">
            <a:avLst/>
          </a:prstGeom>
        </p:spPr>
      </p:pic>
      <p:pic>
        <p:nvPicPr>
          <p:cNvPr id="296" name="图片 295">
            <a:extLst>
              <a:ext uri="{FF2B5EF4-FFF2-40B4-BE49-F238E27FC236}">
                <a16:creationId xmlns:a16="http://schemas.microsoft.com/office/drawing/2014/main" id="{060B19D6-3FC7-4988-7692-327D80988E8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52628" y="6891578"/>
            <a:ext cx="1908769" cy="1320250"/>
          </a:xfrm>
          <a:prstGeom prst="rect">
            <a:avLst/>
          </a:prstGeom>
        </p:spPr>
      </p:pic>
      <p:pic>
        <p:nvPicPr>
          <p:cNvPr id="297" name="图片 296">
            <a:extLst>
              <a:ext uri="{FF2B5EF4-FFF2-40B4-BE49-F238E27FC236}">
                <a16:creationId xmlns:a16="http://schemas.microsoft.com/office/drawing/2014/main" id="{A6F84ED6-125B-EA7D-F36C-017D4CB28C8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814271" y="8330100"/>
            <a:ext cx="1908769" cy="1320250"/>
          </a:xfrm>
          <a:prstGeom prst="rect">
            <a:avLst/>
          </a:prstGeom>
        </p:spPr>
      </p:pic>
      <p:sp>
        <p:nvSpPr>
          <p:cNvPr id="298" name="文本框 297">
            <a:extLst>
              <a:ext uri="{FF2B5EF4-FFF2-40B4-BE49-F238E27FC236}">
                <a16:creationId xmlns:a16="http://schemas.microsoft.com/office/drawing/2014/main" id="{72584CA4-EB25-5E7E-16A7-01734DAD9C92}"/>
              </a:ext>
            </a:extLst>
          </p:cNvPr>
          <p:cNvSpPr txBox="1"/>
          <p:nvPr/>
        </p:nvSpPr>
        <p:spPr>
          <a:xfrm>
            <a:off x="20898806" y="5876300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Shc</a:t>
            </a:r>
            <a:endParaRPr lang="zh-CN" altLang="en-US" sz="3600" b="1" dirty="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32933FE3-9FAE-AA73-4CD6-0980F1668496}"/>
              </a:ext>
            </a:extLst>
          </p:cNvPr>
          <p:cNvCxnSpPr>
            <a:cxnSpLocks/>
          </p:cNvCxnSpPr>
          <p:nvPr/>
        </p:nvCxnSpPr>
        <p:spPr>
          <a:xfrm>
            <a:off x="21116645" y="5244197"/>
            <a:ext cx="330345" cy="490547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2934770F-426A-BE0E-1D43-0DF19EC6886E}"/>
              </a:ext>
            </a:extLst>
          </p:cNvPr>
          <p:cNvGrpSpPr/>
          <p:nvPr/>
        </p:nvGrpSpPr>
        <p:grpSpPr>
          <a:xfrm>
            <a:off x="19009460" y="10496597"/>
            <a:ext cx="1839814" cy="1226543"/>
            <a:chOff x="4125521" y="8221728"/>
            <a:chExt cx="1839814" cy="1226543"/>
          </a:xfrm>
        </p:grpSpPr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A5661CA5-D9FB-37F2-5ECF-11F08F1CB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61E395F4-5765-2402-C5DD-FD58AFCFABB9}"/>
                </a:ext>
              </a:extLst>
            </p:cNvPr>
            <p:cNvSpPr txBox="1"/>
            <p:nvPr/>
          </p:nvSpPr>
          <p:spPr>
            <a:xfrm>
              <a:off x="4380694" y="8549669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PI3K</a:t>
              </a:r>
              <a:endParaRPr lang="zh-CN" altLang="en-US" sz="3600" b="1" dirty="0"/>
            </a:p>
          </p:txBody>
        </p:sp>
      </p:grpSp>
      <p:sp>
        <p:nvSpPr>
          <p:cNvPr id="303" name="任意多边形: 形状 302">
            <a:extLst>
              <a:ext uri="{FF2B5EF4-FFF2-40B4-BE49-F238E27FC236}">
                <a16:creationId xmlns:a16="http://schemas.microsoft.com/office/drawing/2014/main" id="{B53FDD76-578D-1F0F-D6B8-20C203B44B9D}"/>
              </a:ext>
            </a:extLst>
          </p:cNvPr>
          <p:cNvSpPr/>
          <p:nvPr/>
        </p:nvSpPr>
        <p:spPr>
          <a:xfrm>
            <a:off x="19920832" y="5225142"/>
            <a:ext cx="947082" cy="5495821"/>
          </a:xfrm>
          <a:custGeom>
            <a:avLst/>
            <a:gdLst>
              <a:gd name="connsiteX0" fmla="*/ 947082 w 947082"/>
              <a:gd name="connsiteY0" fmla="*/ 0 h 5909626"/>
              <a:gd name="connsiteX1" fmla="*/ 25 w 947082"/>
              <a:gd name="connsiteY1" fmla="*/ 1567543 h 5909626"/>
              <a:gd name="connsiteX2" fmla="*/ 914425 w 947082"/>
              <a:gd name="connsiteY2" fmla="*/ 3592286 h 5909626"/>
              <a:gd name="connsiteX3" fmla="*/ 326597 w 947082"/>
              <a:gd name="connsiteY3" fmla="*/ 5649686 h 5909626"/>
              <a:gd name="connsiteX4" fmla="*/ 293939 w 947082"/>
              <a:gd name="connsiteY4" fmla="*/ 5812971 h 590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82" h="5909626">
                <a:moveTo>
                  <a:pt x="947082" y="0"/>
                </a:moveTo>
                <a:cubicBezTo>
                  <a:pt x="476275" y="484414"/>
                  <a:pt x="5468" y="968829"/>
                  <a:pt x="25" y="1567543"/>
                </a:cubicBezTo>
                <a:cubicBezTo>
                  <a:pt x="-5418" y="2166257"/>
                  <a:pt x="859996" y="2911929"/>
                  <a:pt x="914425" y="3592286"/>
                </a:cubicBezTo>
                <a:cubicBezTo>
                  <a:pt x="968854" y="4272643"/>
                  <a:pt x="430011" y="5279572"/>
                  <a:pt x="326597" y="5649686"/>
                </a:cubicBezTo>
                <a:cubicBezTo>
                  <a:pt x="223183" y="6019800"/>
                  <a:pt x="258561" y="5916385"/>
                  <a:pt x="293939" y="5812971"/>
                </a:cubicBezTo>
              </a:path>
            </a:pathLst>
          </a:custGeom>
          <a:noFill/>
          <a:ln w="76200">
            <a:solidFill>
              <a:srgbClr val="0099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C19C6DCA-03A4-BA50-17DC-C30F534F66A1}"/>
              </a:ext>
            </a:extLst>
          </p:cNvPr>
          <p:cNvGrpSpPr/>
          <p:nvPr/>
        </p:nvGrpSpPr>
        <p:grpSpPr>
          <a:xfrm>
            <a:off x="18889661" y="12430224"/>
            <a:ext cx="1839814" cy="1226543"/>
            <a:chOff x="4125521" y="8221728"/>
            <a:chExt cx="1839814" cy="1226543"/>
          </a:xfrm>
        </p:grpSpPr>
        <p:pic>
          <p:nvPicPr>
            <p:cNvPr id="309" name="图片 308">
              <a:extLst>
                <a:ext uri="{FF2B5EF4-FFF2-40B4-BE49-F238E27FC236}">
                  <a16:creationId xmlns:a16="http://schemas.microsoft.com/office/drawing/2014/main" id="{61CBB2AE-C48E-B12A-D572-BD51CCADE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25521" y="8221728"/>
              <a:ext cx="1839814" cy="1226543"/>
            </a:xfrm>
            <a:prstGeom prst="rect">
              <a:avLst/>
            </a:prstGeom>
          </p:spPr>
        </p:pic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6CFFD48D-AFA6-08F9-33D2-6DC3C28C6320}"/>
                </a:ext>
              </a:extLst>
            </p:cNvPr>
            <p:cNvSpPr txBox="1"/>
            <p:nvPr/>
          </p:nvSpPr>
          <p:spPr>
            <a:xfrm>
              <a:off x="4235360" y="850081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Akt</a:t>
              </a:r>
              <a:endParaRPr lang="zh-CN" altLang="en-US" sz="3600" b="1" dirty="0"/>
            </a:p>
          </p:txBody>
        </p:sp>
      </p:grp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85198A9C-E0EC-4D1C-CD2A-B203AABD4B86}"/>
              </a:ext>
            </a:extLst>
          </p:cNvPr>
          <p:cNvCxnSpPr>
            <a:cxnSpLocks/>
          </p:cNvCxnSpPr>
          <p:nvPr/>
        </p:nvCxnSpPr>
        <p:spPr>
          <a:xfrm flipH="1">
            <a:off x="19954656" y="11402033"/>
            <a:ext cx="24405" cy="107419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25C28B52-FB9F-8289-21D7-865660BB99A9}"/>
              </a:ext>
            </a:extLst>
          </p:cNvPr>
          <p:cNvSpPr txBox="1"/>
          <p:nvPr/>
        </p:nvSpPr>
        <p:spPr>
          <a:xfrm>
            <a:off x="17895698" y="14302587"/>
            <a:ext cx="40673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Cell survival</a:t>
            </a:r>
          </a:p>
          <a:p>
            <a:pPr algn="ctr"/>
            <a:r>
              <a:rPr lang="en-US" altLang="zh-CN" sz="3200" b="1" dirty="0"/>
              <a:t>(cardiomyocyte, </a:t>
            </a:r>
          </a:p>
          <a:p>
            <a:pPr algn="ctr"/>
            <a:r>
              <a:rPr lang="en-US" altLang="zh-CN" sz="3200" b="1" dirty="0"/>
              <a:t>neuron)</a:t>
            </a:r>
            <a:endParaRPr lang="zh-CN" altLang="en-US" sz="3200" b="1" dirty="0"/>
          </a:p>
        </p:txBody>
      </p: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5713BE36-E318-1126-B1D0-B03D51873B32}"/>
              </a:ext>
            </a:extLst>
          </p:cNvPr>
          <p:cNvCxnSpPr>
            <a:cxnSpLocks/>
          </p:cNvCxnSpPr>
          <p:nvPr/>
        </p:nvCxnSpPr>
        <p:spPr>
          <a:xfrm flipH="1">
            <a:off x="19812516" y="13315043"/>
            <a:ext cx="24405" cy="107419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4751D43E-C560-0EBD-73EC-217EF39B56F0}"/>
              </a:ext>
            </a:extLst>
          </p:cNvPr>
          <p:cNvCxnSpPr>
            <a:cxnSpLocks/>
          </p:cNvCxnSpPr>
          <p:nvPr/>
        </p:nvCxnSpPr>
        <p:spPr>
          <a:xfrm>
            <a:off x="21601391" y="6468187"/>
            <a:ext cx="30999" cy="53584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346FDCB7-FF22-F39C-DF10-23D06DA2DAFC}"/>
              </a:ext>
            </a:extLst>
          </p:cNvPr>
          <p:cNvCxnSpPr>
            <a:cxnSpLocks/>
          </p:cNvCxnSpPr>
          <p:nvPr/>
        </p:nvCxnSpPr>
        <p:spPr>
          <a:xfrm>
            <a:off x="21583031" y="7846767"/>
            <a:ext cx="24623" cy="598848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文本框 317">
            <a:extLst>
              <a:ext uri="{FF2B5EF4-FFF2-40B4-BE49-F238E27FC236}">
                <a16:creationId xmlns:a16="http://schemas.microsoft.com/office/drawing/2014/main" id="{9E443A13-F775-5345-4BB4-BC0A7C934CF9}"/>
              </a:ext>
            </a:extLst>
          </p:cNvPr>
          <p:cNvSpPr txBox="1"/>
          <p:nvPr/>
        </p:nvSpPr>
        <p:spPr>
          <a:xfrm>
            <a:off x="20897406" y="723561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Grb2</a:t>
            </a:r>
            <a:endParaRPr lang="zh-CN" altLang="en-US" sz="3600" b="1" dirty="0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2DBEA847-A19C-B0F5-466A-1383A86DB9E3}"/>
              </a:ext>
            </a:extLst>
          </p:cNvPr>
          <p:cNvSpPr txBox="1"/>
          <p:nvPr/>
        </p:nvSpPr>
        <p:spPr>
          <a:xfrm>
            <a:off x="20851011" y="8600428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SOS</a:t>
            </a:r>
            <a:endParaRPr lang="zh-CN" altLang="en-US" sz="3600" b="1" dirty="0"/>
          </a:p>
        </p:txBody>
      </p: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BD9B96D5-77E0-C2C8-61C5-000111B5E9C4}"/>
              </a:ext>
            </a:extLst>
          </p:cNvPr>
          <p:cNvGrpSpPr/>
          <p:nvPr/>
        </p:nvGrpSpPr>
        <p:grpSpPr>
          <a:xfrm>
            <a:off x="22298862" y="11216096"/>
            <a:ext cx="1724361" cy="5541335"/>
            <a:chOff x="327714" y="10768815"/>
            <a:chExt cx="1724361" cy="5541335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DFEABE66-5F92-08E5-81EF-484E06E39F47}"/>
                </a:ext>
              </a:extLst>
            </p:cNvPr>
            <p:cNvGrpSpPr/>
            <p:nvPr/>
          </p:nvGrpSpPr>
          <p:grpSpPr>
            <a:xfrm>
              <a:off x="400202" y="10768815"/>
              <a:ext cx="1552563" cy="993002"/>
              <a:chOff x="389998" y="8926175"/>
              <a:chExt cx="1552563" cy="993002"/>
            </a:xfrm>
          </p:grpSpPr>
          <p:pic>
            <p:nvPicPr>
              <p:cNvPr id="338" name="图片 337">
                <a:extLst>
                  <a:ext uri="{FF2B5EF4-FFF2-40B4-BE49-F238E27FC236}">
                    <a16:creationId xmlns:a16="http://schemas.microsoft.com/office/drawing/2014/main" id="{25235371-0341-A819-257F-CECE2E9B4D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468978" y="8926175"/>
                <a:ext cx="1473583" cy="993002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6EB60D4B-E2CB-BE96-E070-30BF4BB96A1E}"/>
                  </a:ext>
                </a:extLst>
              </p:cNvPr>
              <p:cNvSpPr txBox="1"/>
              <p:nvPr/>
            </p:nvSpPr>
            <p:spPr>
              <a:xfrm>
                <a:off x="389998" y="9110909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Raf</a:t>
                </a:r>
                <a:endParaRPr lang="zh-CN" altLang="en-US" sz="3600" b="1" dirty="0"/>
              </a:p>
            </p:txBody>
          </p:sp>
        </p:grpSp>
        <p:grpSp>
          <p:nvGrpSpPr>
            <p:cNvPr id="324" name="组合 323">
              <a:extLst>
                <a:ext uri="{FF2B5EF4-FFF2-40B4-BE49-F238E27FC236}">
                  <a16:creationId xmlns:a16="http://schemas.microsoft.com/office/drawing/2014/main" id="{8192726D-EC65-D077-4A8C-2AB153E75A38}"/>
                </a:ext>
              </a:extLst>
            </p:cNvPr>
            <p:cNvGrpSpPr/>
            <p:nvPr/>
          </p:nvGrpSpPr>
          <p:grpSpPr>
            <a:xfrm>
              <a:off x="327714" y="13009946"/>
              <a:ext cx="1603479" cy="1032628"/>
              <a:chOff x="292620" y="8694762"/>
              <a:chExt cx="1603479" cy="1032628"/>
            </a:xfrm>
          </p:grpSpPr>
          <p:pic>
            <p:nvPicPr>
              <p:cNvPr id="336" name="图片 335">
                <a:extLst>
                  <a:ext uri="{FF2B5EF4-FFF2-40B4-BE49-F238E27FC236}">
                    <a16:creationId xmlns:a16="http://schemas.microsoft.com/office/drawing/2014/main" id="{9B8251C1-D56C-44A8-DEA1-3BB847CBA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6947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0EC3139F-3B59-D846-5DC0-CFABA086B2FE}"/>
                  </a:ext>
                </a:extLst>
              </p:cNvPr>
              <p:cNvSpPr txBox="1"/>
              <p:nvPr/>
            </p:nvSpPr>
            <p:spPr>
              <a:xfrm>
                <a:off x="292620" y="9013900"/>
                <a:ext cx="155185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MEK</a:t>
                </a:r>
                <a:endParaRPr lang="zh-CN" altLang="en-US" sz="3600" b="1" dirty="0"/>
              </a:p>
            </p:txBody>
          </p:sp>
        </p:grpSp>
        <p:grpSp>
          <p:nvGrpSpPr>
            <p:cNvPr id="325" name="组合 324">
              <a:extLst>
                <a:ext uri="{FF2B5EF4-FFF2-40B4-BE49-F238E27FC236}">
                  <a16:creationId xmlns:a16="http://schemas.microsoft.com/office/drawing/2014/main" id="{75784BBF-8302-594F-C28E-2AAA3A225E5D}"/>
                </a:ext>
              </a:extLst>
            </p:cNvPr>
            <p:cNvGrpSpPr/>
            <p:nvPr/>
          </p:nvGrpSpPr>
          <p:grpSpPr>
            <a:xfrm>
              <a:off x="437921" y="15277522"/>
              <a:ext cx="1614154" cy="1032628"/>
              <a:chOff x="304454" y="8525562"/>
              <a:chExt cx="1614154" cy="1032628"/>
            </a:xfrm>
          </p:grpSpPr>
          <p:pic>
            <p:nvPicPr>
              <p:cNvPr id="334" name="图片 333">
                <a:extLst>
                  <a:ext uri="{FF2B5EF4-FFF2-40B4-BE49-F238E27FC236}">
                    <a16:creationId xmlns:a16="http://schemas.microsoft.com/office/drawing/2014/main" id="{E638D156-7DEA-7B39-0495-C350E9528B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9572" t="15787" r="18681" b="18854"/>
              <a:stretch/>
            </p:blipFill>
            <p:spPr>
              <a:xfrm>
                <a:off x="363712" y="8525562"/>
                <a:ext cx="1532387" cy="1032628"/>
              </a:xfrm>
              <a:prstGeom prst="roundRect">
                <a:avLst>
                  <a:gd name="adj" fmla="val 50000"/>
                </a:avLst>
              </a:prstGeom>
            </p:spPr>
          </p:pic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15AD1487-890F-9AF2-A280-17BAFE69EC49}"/>
                  </a:ext>
                </a:extLst>
              </p:cNvPr>
              <p:cNvSpPr txBox="1"/>
              <p:nvPr/>
            </p:nvSpPr>
            <p:spPr>
              <a:xfrm>
                <a:off x="304454" y="8725025"/>
                <a:ext cx="161415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ERK1/2</a:t>
                </a:r>
                <a:endParaRPr lang="zh-CN" altLang="en-US" sz="3600" b="1" dirty="0"/>
              </a:p>
            </p:txBody>
          </p:sp>
        </p:grpSp>
        <p:grpSp>
          <p:nvGrpSpPr>
            <p:cNvPr id="326" name="组合 325">
              <a:extLst>
                <a:ext uri="{FF2B5EF4-FFF2-40B4-BE49-F238E27FC236}">
                  <a16:creationId xmlns:a16="http://schemas.microsoft.com/office/drawing/2014/main" id="{402C11EC-70C3-7502-4486-2963DFB344F8}"/>
                </a:ext>
              </a:extLst>
            </p:cNvPr>
            <p:cNvGrpSpPr/>
            <p:nvPr/>
          </p:nvGrpSpPr>
          <p:grpSpPr>
            <a:xfrm>
              <a:off x="1140108" y="11927439"/>
              <a:ext cx="726217" cy="755225"/>
              <a:chOff x="8420347" y="14131328"/>
              <a:chExt cx="911147" cy="873004"/>
            </a:xfrm>
          </p:grpSpPr>
          <p:pic>
            <p:nvPicPr>
              <p:cNvPr id="332" name="图片 331">
                <a:extLst>
                  <a:ext uri="{FF2B5EF4-FFF2-40B4-BE49-F238E27FC236}">
                    <a16:creationId xmlns:a16="http://schemas.microsoft.com/office/drawing/2014/main" id="{304DA832-753F-1907-AAE8-C6BD7309F6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420347" y="14131328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862B66BD-1017-1FA1-AFFE-BD5CC4138E5C}"/>
                  </a:ext>
                </a:extLst>
              </p:cNvPr>
              <p:cNvSpPr txBox="1"/>
              <p:nvPr/>
            </p:nvSpPr>
            <p:spPr>
              <a:xfrm>
                <a:off x="8500252" y="14248669"/>
                <a:ext cx="831242" cy="606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grpSp>
          <p:nvGrpSpPr>
            <p:cNvPr id="327" name="组合 326">
              <a:extLst>
                <a:ext uri="{FF2B5EF4-FFF2-40B4-BE49-F238E27FC236}">
                  <a16:creationId xmlns:a16="http://schemas.microsoft.com/office/drawing/2014/main" id="{F932190E-9582-CCC0-36EA-7A573058BF1B}"/>
                </a:ext>
              </a:extLst>
            </p:cNvPr>
            <p:cNvGrpSpPr/>
            <p:nvPr/>
          </p:nvGrpSpPr>
          <p:grpSpPr>
            <a:xfrm>
              <a:off x="1152306" y="14211367"/>
              <a:ext cx="676752" cy="755225"/>
              <a:chOff x="8392885" y="13911943"/>
              <a:chExt cx="849086" cy="873004"/>
            </a:xfrm>
          </p:grpSpPr>
          <p:pic>
            <p:nvPicPr>
              <p:cNvPr id="330" name="图片 329">
                <a:extLst>
                  <a:ext uri="{FF2B5EF4-FFF2-40B4-BE49-F238E27FC236}">
                    <a16:creationId xmlns:a16="http://schemas.microsoft.com/office/drawing/2014/main" id="{AC7AE5BC-6F6F-DE57-7145-2546EF94E1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l="11630" t="12861" r="23686" b="17244"/>
              <a:stretch/>
            </p:blipFill>
            <p:spPr>
              <a:xfrm>
                <a:off x="8392885" y="13911943"/>
                <a:ext cx="849086" cy="873004"/>
              </a:xfrm>
              <a:prstGeom prst="ellipse">
                <a:avLst/>
              </a:prstGeom>
            </p:spPr>
          </p:pic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6CF9A98D-75A8-90D3-766F-1DA8D69802BE}"/>
                  </a:ext>
                </a:extLst>
              </p:cNvPr>
              <p:cNvSpPr txBox="1"/>
              <p:nvPr/>
            </p:nvSpPr>
            <p:spPr>
              <a:xfrm>
                <a:off x="8410728" y="14025279"/>
                <a:ext cx="831243" cy="606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+P</a:t>
                </a:r>
                <a:endParaRPr lang="zh-CN" altLang="en-US" sz="3600" b="1" dirty="0"/>
              </a:p>
            </p:txBody>
          </p:sp>
        </p:grp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DB77654F-A951-9EDF-F73D-3DDE3FD9C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306" y="11753510"/>
              <a:ext cx="28272" cy="1178785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>
              <a:extLst>
                <a:ext uri="{FF2B5EF4-FFF2-40B4-BE49-F238E27FC236}">
                  <a16:creationId xmlns:a16="http://schemas.microsoft.com/office/drawing/2014/main" id="{C90BA7D5-ACE0-D751-4ADE-0F9C2F97173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440" y="14042735"/>
              <a:ext cx="66772" cy="1207935"/>
            </a:xfrm>
            <a:prstGeom prst="straightConnector1">
              <a:avLst/>
            </a:prstGeom>
            <a:ln w="76200">
              <a:solidFill>
                <a:srgbClr val="0099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4" name="直接箭头连接符 343">
            <a:extLst>
              <a:ext uri="{FF2B5EF4-FFF2-40B4-BE49-F238E27FC236}">
                <a16:creationId xmlns:a16="http://schemas.microsoft.com/office/drawing/2014/main" id="{056E997F-A7B8-5659-6426-3FEB807F71E8}"/>
              </a:ext>
            </a:extLst>
          </p:cNvPr>
          <p:cNvCxnSpPr>
            <a:cxnSpLocks/>
          </p:cNvCxnSpPr>
          <p:nvPr/>
        </p:nvCxnSpPr>
        <p:spPr>
          <a:xfrm>
            <a:off x="21590083" y="9360963"/>
            <a:ext cx="237360" cy="57777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DDACF54B-463D-4437-5125-36266E03C4E9}"/>
              </a:ext>
            </a:extLst>
          </p:cNvPr>
          <p:cNvGrpSpPr/>
          <p:nvPr/>
        </p:nvGrpSpPr>
        <p:grpSpPr>
          <a:xfrm>
            <a:off x="23448714" y="6014676"/>
            <a:ext cx="1865075" cy="989352"/>
            <a:chOff x="30224610" y="21858583"/>
            <a:chExt cx="1865075" cy="989352"/>
          </a:xfrm>
        </p:grpSpPr>
        <p:sp>
          <p:nvSpPr>
            <p:cNvPr id="353" name="椭圆 352">
              <a:extLst>
                <a:ext uri="{FF2B5EF4-FFF2-40B4-BE49-F238E27FC236}">
                  <a16:creationId xmlns:a16="http://schemas.microsoft.com/office/drawing/2014/main" id="{FE7DA246-8B5B-FDC1-5D5B-1194F78E250F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120255A0-E2E0-0099-7933-B24F9D073499}"/>
                </a:ext>
              </a:extLst>
            </p:cNvPr>
            <p:cNvSpPr txBox="1"/>
            <p:nvPr/>
          </p:nvSpPr>
          <p:spPr>
            <a:xfrm>
              <a:off x="30224610" y="21858583"/>
              <a:ext cx="1865075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cAMP</a:t>
              </a:r>
              <a:endParaRPr lang="zh-CN" altLang="en-US" sz="3200" b="1" dirty="0"/>
            </a:p>
          </p:txBody>
        </p:sp>
      </p:grpSp>
      <p:cxnSp>
        <p:nvCxnSpPr>
          <p:cNvPr id="348" name="直接箭头连接符 347">
            <a:extLst>
              <a:ext uri="{FF2B5EF4-FFF2-40B4-BE49-F238E27FC236}">
                <a16:creationId xmlns:a16="http://schemas.microsoft.com/office/drawing/2014/main" id="{954C9CCA-C69E-3296-0122-F03A32C71274}"/>
              </a:ext>
            </a:extLst>
          </p:cNvPr>
          <p:cNvCxnSpPr>
            <a:cxnSpLocks/>
          </p:cNvCxnSpPr>
          <p:nvPr/>
        </p:nvCxnSpPr>
        <p:spPr>
          <a:xfrm>
            <a:off x="23377251" y="5567529"/>
            <a:ext cx="199577" cy="929929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文本框 348">
            <a:extLst>
              <a:ext uri="{FF2B5EF4-FFF2-40B4-BE49-F238E27FC236}">
                <a16:creationId xmlns:a16="http://schemas.microsoft.com/office/drawing/2014/main" id="{E73206FE-CEE1-61F9-0BF7-72FDEA87C166}"/>
              </a:ext>
            </a:extLst>
          </p:cNvPr>
          <p:cNvSpPr txBox="1"/>
          <p:nvPr/>
        </p:nvSpPr>
        <p:spPr>
          <a:xfrm>
            <a:off x="23151726" y="788478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PKA</a:t>
            </a:r>
            <a:endParaRPr lang="zh-CN" altLang="en-US" sz="3600" b="1" dirty="0"/>
          </a:p>
        </p:txBody>
      </p:sp>
      <p:sp>
        <p:nvSpPr>
          <p:cNvPr id="350" name="弧形 349">
            <a:extLst>
              <a:ext uri="{FF2B5EF4-FFF2-40B4-BE49-F238E27FC236}">
                <a16:creationId xmlns:a16="http://schemas.microsoft.com/office/drawing/2014/main" id="{B8471227-D064-24C3-E269-581732043B6D}"/>
              </a:ext>
            </a:extLst>
          </p:cNvPr>
          <p:cNvSpPr/>
          <p:nvPr/>
        </p:nvSpPr>
        <p:spPr>
          <a:xfrm rot="21106742">
            <a:off x="18413212" y="2444862"/>
            <a:ext cx="6192425" cy="17449733"/>
          </a:xfrm>
          <a:prstGeom prst="arc">
            <a:avLst>
              <a:gd name="adj1" fmla="val 19345201"/>
              <a:gd name="adj2" fmla="val 5297250"/>
            </a:avLst>
          </a:prstGeom>
          <a:ln w="76200">
            <a:solidFill>
              <a:srgbClr val="009900"/>
            </a:solidFill>
            <a:prstDash val="sysDot"/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1" name="图片 350">
            <a:extLst>
              <a:ext uri="{FF2B5EF4-FFF2-40B4-BE49-F238E27FC236}">
                <a16:creationId xmlns:a16="http://schemas.microsoft.com/office/drawing/2014/main" id="{B97A1D23-FDEF-1D35-48EF-4D05F7B7373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925" t="8816" r="14169" b="8666"/>
          <a:stretch/>
        </p:blipFill>
        <p:spPr>
          <a:xfrm>
            <a:off x="21372460" y="19562355"/>
            <a:ext cx="1712118" cy="774547"/>
          </a:xfrm>
          <a:prstGeom prst="ellipse">
            <a:avLst/>
          </a:prstGeom>
        </p:spPr>
      </p:pic>
      <p:sp>
        <p:nvSpPr>
          <p:cNvPr id="352" name="文本框 351">
            <a:extLst>
              <a:ext uri="{FF2B5EF4-FFF2-40B4-BE49-F238E27FC236}">
                <a16:creationId xmlns:a16="http://schemas.microsoft.com/office/drawing/2014/main" id="{08B98C37-4ECC-EEC2-932F-10B0EDF97970}"/>
              </a:ext>
            </a:extLst>
          </p:cNvPr>
          <p:cNvSpPr txBox="1"/>
          <p:nvPr/>
        </p:nvSpPr>
        <p:spPr>
          <a:xfrm>
            <a:off x="21372460" y="19615412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 err="1"/>
              <a:t>pCREB</a:t>
            </a:r>
            <a:endParaRPr lang="zh-CN" altLang="en-US" sz="3600" b="1" dirty="0"/>
          </a:p>
        </p:txBody>
      </p: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0465F4EB-2613-10EA-82CE-C44003D32E5C}"/>
              </a:ext>
            </a:extLst>
          </p:cNvPr>
          <p:cNvCxnSpPr>
            <a:cxnSpLocks/>
          </p:cNvCxnSpPr>
          <p:nvPr/>
        </p:nvCxnSpPr>
        <p:spPr>
          <a:xfrm>
            <a:off x="23748317" y="7036577"/>
            <a:ext cx="64494" cy="73700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804FB86D-7522-142C-F3DE-5723F1D3DC1C}"/>
              </a:ext>
            </a:extLst>
          </p:cNvPr>
          <p:cNvCxnSpPr>
            <a:cxnSpLocks/>
          </p:cNvCxnSpPr>
          <p:nvPr/>
        </p:nvCxnSpPr>
        <p:spPr>
          <a:xfrm>
            <a:off x="22324523" y="20336902"/>
            <a:ext cx="0" cy="118293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E5B563BD-B256-8F66-8555-7DB0369ADB97}"/>
              </a:ext>
            </a:extLst>
          </p:cNvPr>
          <p:cNvGrpSpPr/>
          <p:nvPr/>
        </p:nvGrpSpPr>
        <p:grpSpPr>
          <a:xfrm>
            <a:off x="22095193" y="21008875"/>
            <a:ext cx="1551851" cy="989352"/>
            <a:chOff x="30224610" y="21858583"/>
            <a:chExt cx="1551851" cy="989352"/>
          </a:xfrm>
        </p:grpSpPr>
        <p:sp>
          <p:nvSpPr>
            <p:cNvPr id="360" name="椭圆 359">
              <a:extLst>
                <a:ext uri="{FF2B5EF4-FFF2-40B4-BE49-F238E27FC236}">
                  <a16:creationId xmlns:a16="http://schemas.microsoft.com/office/drawing/2014/main" id="{BEABE28E-6EF8-88AB-E263-0C4927197FD9}"/>
                </a:ext>
              </a:extLst>
            </p:cNvPr>
            <p:cNvSpPr/>
            <p:nvPr/>
          </p:nvSpPr>
          <p:spPr>
            <a:xfrm>
              <a:off x="30224611" y="22358078"/>
              <a:ext cx="468139" cy="4898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46F94CB4-4372-87D8-6909-EE217AAC5420}"/>
                </a:ext>
              </a:extLst>
            </p:cNvPr>
            <p:cNvSpPr txBox="1"/>
            <p:nvPr/>
          </p:nvSpPr>
          <p:spPr>
            <a:xfrm>
              <a:off x="30224610" y="21858583"/>
              <a:ext cx="1551851" cy="822305"/>
            </a:xfrm>
            <a:prstGeom prst="ellipse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DNA</a:t>
              </a:r>
              <a:endParaRPr lang="zh-CN" altLang="en-US" sz="3200" b="1" dirty="0"/>
            </a:p>
          </p:txBody>
        </p:sp>
      </p:grp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AA6D582A-CFCA-FF7D-AF7E-3D70E2E08C75}"/>
              </a:ext>
            </a:extLst>
          </p:cNvPr>
          <p:cNvCxnSpPr>
            <a:cxnSpLocks/>
          </p:cNvCxnSpPr>
          <p:nvPr/>
        </p:nvCxnSpPr>
        <p:spPr>
          <a:xfrm flipH="1">
            <a:off x="23539875" y="8577688"/>
            <a:ext cx="362466" cy="25645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DFDE7B5A-D6BB-4B97-87D8-2FC5D9E79998}"/>
              </a:ext>
            </a:extLst>
          </p:cNvPr>
          <p:cNvCxnSpPr>
            <a:cxnSpLocks/>
          </p:cNvCxnSpPr>
          <p:nvPr/>
        </p:nvCxnSpPr>
        <p:spPr>
          <a:xfrm>
            <a:off x="23219462" y="11094239"/>
            <a:ext cx="541690" cy="8583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84575EC0-255E-E348-7E7A-A3AA8BAA4D4B}"/>
              </a:ext>
            </a:extLst>
          </p:cNvPr>
          <p:cNvCxnSpPr>
            <a:cxnSpLocks/>
          </p:cNvCxnSpPr>
          <p:nvPr/>
        </p:nvCxnSpPr>
        <p:spPr>
          <a:xfrm flipH="1">
            <a:off x="22222772" y="16757431"/>
            <a:ext cx="947910" cy="280492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3" name="组合 372">
            <a:extLst>
              <a:ext uri="{FF2B5EF4-FFF2-40B4-BE49-F238E27FC236}">
                <a16:creationId xmlns:a16="http://schemas.microsoft.com/office/drawing/2014/main" id="{101A9778-39F9-3713-4EA4-C32F7A2D3AEB}"/>
              </a:ext>
            </a:extLst>
          </p:cNvPr>
          <p:cNvGrpSpPr/>
          <p:nvPr/>
        </p:nvGrpSpPr>
        <p:grpSpPr>
          <a:xfrm>
            <a:off x="21859465" y="18222977"/>
            <a:ext cx="676752" cy="755225"/>
            <a:chOff x="8392885" y="13911943"/>
            <a:chExt cx="849086" cy="873004"/>
          </a:xfrm>
        </p:grpSpPr>
        <p:pic>
          <p:nvPicPr>
            <p:cNvPr id="374" name="图片 373">
              <a:extLst>
                <a:ext uri="{FF2B5EF4-FFF2-40B4-BE49-F238E27FC236}">
                  <a16:creationId xmlns:a16="http://schemas.microsoft.com/office/drawing/2014/main" id="{5B7B8B89-027B-E8C6-0636-4D3B69CDF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375" name="文本框 374">
              <a:extLst>
                <a:ext uri="{FF2B5EF4-FFF2-40B4-BE49-F238E27FC236}">
                  <a16:creationId xmlns:a16="http://schemas.microsoft.com/office/drawing/2014/main" id="{BC03649E-65C1-1770-DBDE-0713F03F9F2B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69ADC3AA-4398-76D6-741D-42F3EC40A8AC}"/>
              </a:ext>
            </a:extLst>
          </p:cNvPr>
          <p:cNvGrpSpPr/>
          <p:nvPr/>
        </p:nvGrpSpPr>
        <p:grpSpPr>
          <a:xfrm>
            <a:off x="25796407" y="19829478"/>
            <a:ext cx="3922922" cy="3003724"/>
            <a:chOff x="29568434" y="19844211"/>
            <a:chExt cx="3922922" cy="3003724"/>
          </a:xfrm>
        </p:grpSpPr>
        <p:grpSp>
          <p:nvGrpSpPr>
            <p:cNvPr id="378" name="组合 377">
              <a:extLst>
                <a:ext uri="{FF2B5EF4-FFF2-40B4-BE49-F238E27FC236}">
                  <a16:creationId xmlns:a16="http://schemas.microsoft.com/office/drawing/2014/main" id="{3551FF7B-3AE0-2CEC-EC8F-9500302E56DC}"/>
                </a:ext>
              </a:extLst>
            </p:cNvPr>
            <p:cNvGrpSpPr/>
            <p:nvPr/>
          </p:nvGrpSpPr>
          <p:grpSpPr>
            <a:xfrm>
              <a:off x="31939505" y="19932150"/>
              <a:ext cx="1551851" cy="813023"/>
              <a:chOff x="32531222" y="18734855"/>
              <a:chExt cx="1551851" cy="813023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20C98BBE-D06C-14C4-239B-A175910CC433}"/>
                  </a:ext>
                </a:extLst>
              </p:cNvPr>
              <p:cNvSpPr/>
              <p:nvPr/>
            </p:nvSpPr>
            <p:spPr>
              <a:xfrm>
                <a:off x="32531222" y="19058021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169D2841-482E-9B72-A339-6222333D2222}"/>
                  </a:ext>
                </a:extLst>
              </p:cNvPr>
              <p:cNvSpPr txBox="1"/>
              <p:nvPr/>
            </p:nvSpPr>
            <p:spPr>
              <a:xfrm>
                <a:off x="32531222" y="18734855"/>
                <a:ext cx="15518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600" b="1" dirty="0"/>
                  <a:t>E2</a:t>
                </a:r>
                <a:endParaRPr lang="zh-CN" altLang="en-US" sz="3600" b="1" dirty="0"/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4A04E2B5-C76E-0184-3EE1-DEE9AAEAE306}"/>
                </a:ext>
              </a:extLst>
            </p:cNvPr>
            <p:cNvGrpSpPr/>
            <p:nvPr/>
          </p:nvGrpSpPr>
          <p:grpSpPr>
            <a:xfrm>
              <a:off x="29568434" y="19844211"/>
              <a:ext cx="1551851" cy="959521"/>
              <a:chOff x="17642163" y="12458583"/>
              <a:chExt cx="1551851" cy="1288228"/>
            </a:xfrm>
          </p:grpSpPr>
          <p:pic>
            <p:nvPicPr>
              <p:cNvPr id="385" name="图片 384">
                <a:extLst>
                  <a:ext uri="{FF2B5EF4-FFF2-40B4-BE49-F238E27FC236}">
                    <a16:creationId xmlns:a16="http://schemas.microsoft.com/office/drawing/2014/main" id="{EAF8B03F-D115-2649-C66A-1928A8B402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771" t="6776" r="10744" b="17853"/>
              <a:stretch/>
            </p:blipFill>
            <p:spPr>
              <a:xfrm>
                <a:off x="17984088" y="12458583"/>
                <a:ext cx="931806" cy="1288228"/>
              </a:xfrm>
              <a:prstGeom prst="ellipse">
                <a:avLst/>
              </a:prstGeom>
            </p:spPr>
          </p:pic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CA7F5F32-1D9A-BE30-1D4F-FCA20CA17B3B}"/>
                  </a:ext>
                </a:extLst>
              </p:cNvPr>
              <p:cNvSpPr txBox="1"/>
              <p:nvPr/>
            </p:nvSpPr>
            <p:spPr>
              <a:xfrm>
                <a:off x="17642163" y="12621925"/>
                <a:ext cx="1551851" cy="89449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ER</a:t>
                </a:r>
                <a:endParaRPr lang="zh-CN" altLang="en-US" sz="3200" b="1" dirty="0"/>
              </a:p>
            </p:txBody>
          </p:sp>
        </p:grp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BBAED3AD-DD1D-E27F-00B8-C86A7CCEA995}"/>
                </a:ext>
              </a:extLst>
            </p:cNvPr>
            <p:cNvCxnSpPr/>
            <p:nvPr/>
          </p:nvCxnSpPr>
          <p:spPr>
            <a:xfrm>
              <a:off x="30837500" y="20500244"/>
              <a:ext cx="10470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56A297B9-8FF8-E081-076E-59E58379623E}"/>
                </a:ext>
              </a:extLst>
            </p:cNvPr>
            <p:cNvGrpSpPr/>
            <p:nvPr/>
          </p:nvGrpSpPr>
          <p:grpSpPr>
            <a:xfrm>
              <a:off x="30224610" y="21858583"/>
              <a:ext cx="1551851" cy="989352"/>
              <a:chOff x="30224610" y="21858583"/>
              <a:chExt cx="1551851" cy="989352"/>
            </a:xfrm>
          </p:grpSpPr>
          <p:sp>
            <p:nvSpPr>
              <p:cNvPr id="383" name="椭圆 382">
                <a:extLst>
                  <a:ext uri="{FF2B5EF4-FFF2-40B4-BE49-F238E27FC236}">
                    <a16:creationId xmlns:a16="http://schemas.microsoft.com/office/drawing/2014/main" id="{06183EB1-F85F-907B-A012-12210A256F4B}"/>
                  </a:ext>
                </a:extLst>
              </p:cNvPr>
              <p:cNvSpPr/>
              <p:nvPr/>
            </p:nvSpPr>
            <p:spPr>
              <a:xfrm>
                <a:off x="30224611" y="22358078"/>
                <a:ext cx="468139" cy="48985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4" name="文本框 383">
                <a:extLst>
                  <a:ext uri="{FF2B5EF4-FFF2-40B4-BE49-F238E27FC236}">
                    <a16:creationId xmlns:a16="http://schemas.microsoft.com/office/drawing/2014/main" id="{8177C8F2-4D08-E7E8-2796-3FAACCD71A4B}"/>
                  </a:ext>
                </a:extLst>
              </p:cNvPr>
              <p:cNvSpPr txBox="1"/>
              <p:nvPr/>
            </p:nvSpPr>
            <p:spPr>
              <a:xfrm>
                <a:off x="30224610" y="21858583"/>
                <a:ext cx="1551851" cy="822305"/>
              </a:xfrm>
              <a:prstGeom prst="ellipse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3200" b="1" dirty="0"/>
                  <a:t>DNA</a:t>
                </a:r>
                <a:endParaRPr lang="zh-CN" altLang="en-US" sz="3200" b="1" dirty="0"/>
              </a:p>
            </p:txBody>
          </p:sp>
        </p:grpSp>
      </p:grpSp>
      <p:pic>
        <p:nvPicPr>
          <p:cNvPr id="391" name="图片 390">
            <a:extLst>
              <a:ext uri="{FF2B5EF4-FFF2-40B4-BE49-F238E27FC236}">
                <a16:creationId xmlns:a16="http://schemas.microsoft.com/office/drawing/2014/main" id="{601929A7-77A5-D856-BBC2-7AF92162D55A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674" t="6293" r="5181" b="10665"/>
          <a:stretch/>
        </p:blipFill>
        <p:spPr>
          <a:xfrm>
            <a:off x="25825124" y="20766332"/>
            <a:ext cx="1551851" cy="822869"/>
          </a:xfrm>
          <a:prstGeom prst="ellipse">
            <a:avLst/>
          </a:prstGeom>
        </p:spPr>
      </p:pic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04E51D61-F98D-3896-2778-3B6F0FBCA116}"/>
              </a:ext>
            </a:extLst>
          </p:cNvPr>
          <p:cNvCxnSpPr>
            <a:cxnSpLocks/>
          </p:cNvCxnSpPr>
          <p:nvPr/>
        </p:nvCxnSpPr>
        <p:spPr>
          <a:xfrm>
            <a:off x="26657565" y="2151859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文本框 391">
            <a:extLst>
              <a:ext uri="{FF2B5EF4-FFF2-40B4-BE49-F238E27FC236}">
                <a16:creationId xmlns:a16="http://schemas.microsoft.com/office/drawing/2014/main" id="{5DDE89DE-68CB-FCD2-61EA-EE9844F268EE}"/>
              </a:ext>
            </a:extLst>
          </p:cNvPr>
          <p:cNvSpPr txBox="1"/>
          <p:nvPr/>
        </p:nvSpPr>
        <p:spPr>
          <a:xfrm>
            <a:off x="25835767" y="20701206"/>
            <a:ext cx="1551851" cy="908863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/>
              <a:t>CoA</a:t>
            </a:r>
            <a:endParaRPr lang="zh-CN" altLang="en-US" sz="3600" b="1" dirty="0"/>
          </a:p>
        </p:txBody>
      </p:sp>
      <p:cxnSp>
        <p:nvCxnSpPr>
          <p:cNvPr id="393" name="直接箭头连接符 392">
            <a:extLst>
              <a:ext uri="{FF2B5EF4-FFF2-40B4-BE49-F238E27FC236}">
                <a16:creationId xmlns:a16="http://schemas.microsoft.com/office/drawing/2014/main" id="{A400D7BE-CDB3-8C22-0D0B-7733BDE5419C}"/>
              </a:ext>
            </a:extLst>
          </p:cNvPr>
          <p:cNvCxnSpPr>
            <a:cxnSpLocks/>
          </p:cNvCxnSpPr>
          <p:nvPr/>
        </p:nvCxnSpPr>
        <p:spPr>
          <a:xfrm>
            <a:off x="23219462" y="16772211"/>
            <a:ext cx="6868334" cy="307993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箭头连接符 395">
            <a:extLst>
              <a:ext uri="{FF2B5EF4-FFF2-40B4-BE49-F238E27FC236}">
                <a16:creationId xmlns:a16="http://schemas.microsoft.com/office/drawing/2014/main" id="{BDDE6ECA-AF9E-BC1C-81F2-C9DED6966792}"/>
              </a:ext>
            </a:extLst>
          </p:cNvPr>
          <p:cNvCxnSpPr>
            <a:cxnSpLocks/>
          </p:cNvCxnSpPr>
          <p:nvPr/>
        </p:nvCxnSpPr>
        <p:spPr>
          <a:xfrm>
            <a:off x="23219462" y="16744627"/>
            <a:ext cx="3179341" cy="308353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57F9B44-56F5-83BA-FEC9-93AF9FFD3DAB}"/>
              </a:ext>
            </a:extLst>
          </p:cNvPr>
          <p:cNvGrpSpPr/>
          <p:nvPr/>
        </p:nvGrpSpPr>
        <p:grpSpPr>
          <a:xfrm>
            <a:off x="27404316" y="18827155"/>
            <a:ext cx="676752" cy="755225"/>
            <a:chOff x="8392885" y="13911943"/>
            <a:chExt cx="849086" cy="873004"/>
          </a:xfrm>
        </p:grpSpPr>
        <p:pic>
          <p:nvPicPr>
            <p:cNvPr id="400" name="图片 399">
              <a:extLst>
                <a:ext uri="{FF2B5EF4-FFF2-40B4-BE49-F238E27FC236}">
                  <a16:creationId xmlns:a16="http://schemas.microsoft.com/office/drawing/2014/main" id="{4D848C1E-F5C6-86D3-9BFC-4BA461CCBA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01" name="文本框 400">
              <a:extLst>
                <a:ext uri="{FF2B5EF4-FFF2-40B4-BE49-F238E27FC236}">
                  <a16:creationId xmlns:a16="http://schemas.microsoft.com/office/drawing/2014/main" id="{C279FDA4-CDE8-762A-385E-15FE6F98F98C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grpSp>
        <p:nvGrpSpPr>
          <p:cNvPr id="402" name="组合 401">
            <a:extLst>
              <a:ext uri="{FF2B5EF4-FFF2-40B4-BE49-F238E27FC236}">
                <a16:creationId xmlns:a16="http://schemas.microsoft.com/office/drawing/2014/main" id="{3A29C5D3-1C2B-A418-20A6-7992EB374479}"/>
              </a:ext>
            </a:extLst>
          </p:cNvPr>
          <p:cNvGrpSpPr/>
          <p:nvPr/>
        </p:nvGrpSpPr>
        <p:grpSpPr>
          <a:xfrm>
            <a:off x="24813456" y="18719966"/>
            <a:ext cx="676752" cy="755225"/>
            <a:chOff x="8392885" y="13911943"/>
            <a:chExt cx="849086" cy="873004"/>
          </a:xfrm>
        </p:grpSpPr>
        <p:pic>
          <p:nvPicPr>
            <p:cNvPr id="403" name="图片 402">
              <a:extLst>
                <a:ext uri="{FF2B5EF4-FFF2-40B4-BE49-F238E27FC236}">
                  <a16:creationId xmlns:a16="http://schemas.microsoft.com/office/drawing/2014/main" id="{FCF97F01-3FBE-C6F6-A93C-4D21B3130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11630" t="12861" r="23686" b="17244"/>
            <a:stretch/>
          </p:blipFill>
          <p:spPr>
            <a:xfrm>
              <a:off x="8392885" y="13911943"/>
              <a:ext cx="849086" cy="873004"/>
            </a:xfrm>
            <a:prstGeom prst="ellipse">
              <a:avLst/>
            </a:prstGeom>
          </p:spPr>
        </p:pic>
        <p:sp>
          <p:nvSpPr>
            <p:cNvPr id="404" name="文本框 403">
              <a:extLst>
                <a:ext uri="{FF2B5EF4-FFF2-40B4-BE49-F238E27FC236}">
                  <a16:creationId xmlns:a16="http://schemas.microsoft.com/office/drawing/2014/main" id="{7D28A0EB-2663-1AF9-2E6C-2F9249A04B0C}"/>
                </a:ext>
              </a:extLst>
            </p:cNvPr>
            <p:cNvSpPr txBox="1"/>
            <p:nvPr/>
          </p:nvSpPr>
          <p:spPr>
            <a:xfrm>
              <a:off x="8410728" y="14025279"/>
              <a:ext cx="831243" cy="606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600" b="1" dirty="0"/>
                <a:t>+P</a:t>
              </a:r>
              <a:endParaRPr lang="zh-CN" altLang="en-US" sz="3600" b="1" dirty="0"/>
            </a:p>
          </p:txBody>
        </p:sp>
      </p:grp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5C06B46F-A8E0-0D92-55F8-52CDDB53BA42}"/>
              </a:ext>
            </a:extLst>
          </p:cNvPr>
          <p:cNvCxnSpPr>
            <a:cxnSpLocks/>
          </p:cNvCxnSpPr>
          <p:nvPr/>
        </p:nvCxnSpPr>
        <p:spPr>
          <a:xfrm flipH="1">
            <a:off x="25835767" y="22811094"/>
            <a:ext cx="850886" cy="762472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" name="图片 408">
            <a:extLst>
              <a:ext uri="{FF2B5EF4-FFF2-40B4-BE49-F238E27FC236}">
                <a16:creationId xmlns:a16="http://schemas.microsoft.com/office/drawing/2014/main" id="{AF7D9E17-9CB8-7B1F-E440-91FBE822FE4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217621" y="20925968"/>
            <a:ext cx="1089889" cy="859089"/>
          </a:xfrm>
          <a:prstGeom prst="ellipse">
            <a:avLst/>
          </a:prstGeom>
        </p:spPr>
      </p:pic>
      <p:sp>
        <p:nvSpPr>
          <p:cNvPr id="410" name="文本框 409">
            <a:extLst>
              <a:ext uri="{FF2B5EF4-FFF2-40B4-BE49-F238E27FC236}">
                <a16:creationId xmlns:a16="http://schemas.microsoft.com/office/drawing/2014/main" id="{C021CAA8-8BBC-55CB-0F8C-0AAAD2FB800C}"/>
              </a:ext>
            </a:extLst>
          </p:cNvPr>
          <p:cNvSpPr txBox="1"/>
          <p:nvPr/>
        </p:nvSpPr>
        <p:spPr>
          <a:xfrm>
            <a:off x="24122174" y="20995099"/>
            <a:ext cx="1261990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TF</a:t>
            </a:r>
            <a:endParaRPr lang="zh-CN" altLang="en-US" sz="3200" b="1" dirty="0"/>
          </a:p>
        </p:txBody>
      </p:sp>
      <p:pic>
        <p:nvPicPr>
          <p:cNvPr id="414" name="图片 413">
            <a:extLst>
              <a:ext uri="{FF2B5EF4-FFF2-40B4-BE49-F238E27FC236}">
                <a16:creationId xmlns:a16="http://schemas.microsoft.com/office/drawing/2014/main" id="{F69E4D62-E517-6039-18FB-5C33CE67E84B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265" t="15706" r="13698" b="11102"/>
          <a:stretch/>
        </p:blipFill>
        <p:spPr>
          <a:xfrm>
            <a:off x="25204034" y="23518038"/>
            <a:ext cx="1318624" cy="641463"/>
          </a:xfrm>
          <a:prstGeom prst="roundRect">
            <a:avLst>
              <a:gd name="adj" fmla="val 47098"/>
            </a:avLst>
          </a:prstGeom>
        </p:spPr>
      </p:pic>
      <p:sp>
        <p:nvSpPr>
          <p:cNvPr id="415" name="文本框 414">
            <a:extLst>
              <a:ext uri="{FF2B5EF4-FFF2-40B4-BE49-F238E27FC236}">
                <a16:creationId xmlns:a16="http://schemas.microsoft.com/office/drawing/2014/main" id="{FB50C9F8-4C47-8380-A118-2C1C49EED91E}"/>
              </a:ext>
            </a:extLst>
          </p:cNvPr>
          <p:cNvSpPr txBox="1"/>
          <p:nvPr/>
        </p:nvSpPr>
        <p:spPr>
          <a:xfrm>
            <a:off x="24991406" y="23456280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TGFα</a:t>
            </a:r>
            <a:endParaRPr lang="zh-CN" altLang="en-US" sz="3200" b="1" dirty="0"/>
          </a:p>
        </p:txBody>
      </p:sp>
      <p:pic>
        <p:nvPicPr>
          <p:cNvPr id="417" name="图片 416">
            <a:extLst>
              <a:ext uri="{FF2B5EF4-FFF2-40B4-BE49-F238E27FC236}">
                <a16:creationId xmlns:a16="http://schemas.microsoft.com/office/drawing/2014/main" id="{712E2D98-3163-2190-AF95-16D8DB4F6A73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6265" t="15706" r="13698" b="11102"/>
          <a:stretch/>
        </p:blipFill>
        <p:spPr>
          <a:xfrm>
            <a:off x="25185233" y="24259050"/>
            <a:ext cx="1318624" cy="641463"/>
          </a:xfrm>
          <a:prstGeom prst="roundRect">
            <a:avLst>
              <a:gd name="adj" fmla="val 47098"/>
            </a:avLst>
          </a:prstGeom>
        </p:spPr>
      </p:pic>
      <p:sp>
        <p:nvSpPr>
          <p:cNvPr id="416" name="文本框 415">
            <a:extLst>
              <a:ext uri="{FF2B5EF4-FFF2-40B4-BE49-F238E27FC236}">
                <a16:creationId xmlns:a16="http://schemas.microsoft.com/office/drawing/2014/main" id="{78EB9320-D4B5-68B1-DFF7-C1CC5574A2E3}"/>
              </a:ext>
            </a:extLst>
          </p:cNvPr>
          <p:cNvSpPr txBox="1"/>
          <p:nvPr/>
        </p:nvSpPr>
        <p:spPr>
          <a:xfrm>
            <a:off x="25039126" y="24178710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RARα</a:t>
            </a:r>
            <a:endParaRPr lang="zh-CN" altLang="en-US" sz="3200" b="1" dirty="0"/>
          </a:p>
        </p:txBody>
      </p:sp>
      <p:pic>
        <p:nvPicPr>
          <p:cNvPr id="418" name="图片 417">
            <a:extLst>
              <a:ext uri="{FF2B5EF4-FFF2-40B4-BE49-F238E27FC236}">
                <a16:creationId xmlns:a16="http://schemas.microsoft.com/office/drawing/2014/main" id="{05C80425-57F6-4E8C-F36F-7A4DE8CB41A1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280" t="6364" r="4568" b="20356"/>
          <a:stretch/>
        </p:blipFill>
        <p:spPr>
          <a:xfrm>
            <a:off x="26715585" y="23526432"/>
            <a:ext cx="1394354" cy="624674"/>
          </a:xfrm>
          <a:prstGeom prst="roundRect">
            <a:avLst>
              <a:gd name="adj" fmla="val 50000"/>
            </a:avLst>
          </a:prstGeom>
        </p:spPr>
      </p:pic>
      <p:sp>
        <p:nvSpPr>
          <p:cNvPr id="419" name="文本框 418">
            <a:extLst>
              <a:ext uri="{FF2B5EF4-FFF2-40B4-BE49-F238E27FC236}">
                <a16:creationId xmlns:a16="http://schemas.microsoft.com/office/drawing/2014/main" id="{6D24F98E-E286-C1DD-37D9-3DBC7F170662}"/>
              </a:ext>
            </a:extLst>
          </p:cNvPr>
          <p:cNvSpPr txBox="1"/>
          <p:nvPr/>
        </p:nvSpPr>
        <p:spPr>
          <a:xfrm>
            <a:off x="26605060" y="23443233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TFF1</a:t>
            </a:r>
            <a:endParaRPr lang="zh-CN" altLang="en-US" sz="3200" b="1" dirty="0"/>
          </a:p>
        </p:txBody>
      </p:sp>
      <p:pic>
        <p:nvPicPr>
          <p:cNvPr id="420" name="图片 419">
            <a:extLst>
              <a:ext uri="{FF2B5EF4-FFF2-40B4-BE49-F238E27FC236}">
                <a16:creationId xmlns:a16="http://schemas.microsoft.com/office/drawing/2014/main" id="{4C76A480-2AF2-BC53-6600-FD7EADBCC13F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5280" t="6364" r="4568" b="20356"/>
          <a:stretch/>
        </p:blipFill>
        <p:spPr>
          <a:xfrm>
            <a:off x="26759280" y="24250895"/>
            <a:ext cx="1394354" cy="624674"/>
          </a:xfrm>
          <a:prstGeom prst="roundRect">
            <a:avLst>
              <a:gd name="adj" fmla="val 50000"/>
            </a:avLst>
          </a:prstGeom>
        </p:spPr>
      </p:pic>
      <p:sp>
        <p:nvSpPr>
          <p:cNvPr id="421" name="文本框 420">
            <a:extLst>
              <a:ext uri="{FF2B5EF4-FFF2-40B4-BE49-F238E27FC236}">
                <a16:creationId xmlns:a16="http://schemas.microsoft.com/office/drawing/2014/main" id="{831E2FA3-770E-D05F-9659-BB92E3254418}"/>
              </a:ext>
            </a:extLst>
          </p:cNvPr>
          <p:cNvSpPr txBox="1"/>
          <p:nvPr/>
        </p:nvSpPr>
        <p:spPr>
          <a:xfrm>
            <a:off x="26605372" y="24191757"/>
            <a:ext cx="1651944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PGR</a:t>
            </a:r>
            <a:endParaRPr lang="zh-CN" altLang="en-US" sz="3200" b="1" dirty="0"/>
          </a:p>
        </p:txBody>
      </p:sp>
      <p:sp>
        <p:nvSpPr>
          <p:cNvPr id="422" name="弧形 421">
            <a:extLst>
              <a:ext uri="{FF2B5EF4-FFF2-40B4-BE49-F238E27FC236}">
                <a16:creationId xmlns:a16="http://schemas.microsoft.com/office/drawing/2014/main" id="{B13CED08-DD1E-8FBE-132B-1D0FA60386E8}"/>
              </a:ext>
            </a:extLst>
          </p:cNvPr>
          <p:cNvSpPr/>
          <p:nvPr/>
        </p:nvSpPr>
        <p:spPr>
          <a:xfrm>
            <a:off x="24136335" y="21451872"/>
            <a:ext cx="2500455" cy="1480015"/>
          </a:xfrm>
          <a:prstGeom prst="arc">
            <a:avLst>
              <a:gd name="adj1" fmla="val 15829821"/>
              <a:gd name="adj2" fmla="val 21257964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4" name="组合 423">
            <a:extLst>
              <a:ext uri="{FF2B5EF4-FFF2-40B4-BE49-F238E27FC236}">
                <a16:creationId xmlns:a16="http://schemas.microsoft.com/office/drawing/2014/main" id="{4F402507-6D38-94CF-842F-E839AFF24EC0}"/>
              </a:ext>
            </a:extLst>
          </p:cNvPr>
          <p:cNvGrpSpPr/>
          <p:nvPr/>
        </p:nvGrpSpPr>
        <p:grpSpPr>
          <a:xfrm>
            <a:off x="26012819" y="6464414"/>
            <a:ext cx="1746987" cy="1298909"/>
            <a:chOff x="4241592" y="6418635"/>
            <a:chExt cx="1746987" cy="1298909"/>
          </a:xfrm>
        </p:grpSpPr>
        <p:pic>
          <p:nvPicPr>
            <p:cNvPr id="425" name="图片 424">
              <a:extLst>
                <a:ext uri="{FF2B5EF4-FFF2-40B4-BE49-F238E27FC236}">
                  <a16:creationId xmlns:a16="http://schemas.microsoft.com/office/drawing/2014/main" id="{4C933A60-B704-0189-74DA-04C5E6217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256701" y="6418635"/>
              <a:ext cx="1731878" cy="1298909"/>
            </a:xfrm>
            <a:prstGeom prst="rect">
              <a:avLst/>
            </a:prstGeom>
          </p:spPr>
        </p:pic>
        <p:sp>
          <p:nvSpPr>
            <p:cNvPr id="426" name="文本框 425">
              <a:extLst>
                <a:ext uri="{FF2B5EF4-FFF2-40B4-BE49-F238E27FC236}">
                  <a16:creationId xmlns:a16="http://schemas.microsoft.com/office/drawing/2014/main" id="{5283B816-CF07-C2D9-D481-4F34530B3400}"/>
                </a:ext>
              </a:extLst>
            </p:cNvPr>
            <p:cNvSpPr txBox="1"/>
            <p:nvPr/>
          </p:nvSpPr>
          <p:spPr>
            <a:xfrm>
              <a:off x="4241592" y="6762096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c-</a:t>
              </a:r>
              <a:r>
                <a:rPr lang="en-US" altLang="zh-CN" sz="3200" b="1" dirty="0" err="1"/>
                <a:t>Src</a:t>
              </a:r>
              <a:endParaRPr lang="zh-CN" altLang="en-US" sz="3600" b="1" dirty="0"/>
            </a:p>
          </p:txBody>
        </p:sp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734F623-4900-2A0B-66F8-7714ABBC6EDD}"/>
              </a:ext>
            </a:extLst>
          </p:cNvPr>
          <p:cNvCxnSpPr>
            <a:cxnSpLocks/>
          </p:cNvCxnSpPr>
          <p:nvPr/>
        </p:nvCxnSpPr>
        <p:spPr>
          <a:xfrm>
            <a:off x="5045428" y="5792370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任意多边形: 形状 427">
            <a:extLst>
              <a:ext uri="{FF2B5EF4-FFF2-40B4-BE49-F238E27FC236}">
                <a16:creationId xmlns:a16="http://schemas.microsoft.com/office/drawing/2014/main" id="{0066AD20-99C4-0AB8-6648-F0CFF4C38794}"/>
              </a:ext>
            </a:extLst>
          </p:cNvPr>
          <p:cNvSpPr/>
          <p:nvPr/>
        </p:nvSpPr>
        <p:spPr>
          <a:xfrm>
            <a:off x="26463149" y="2606282"/>
            <a:ext cx="845542" cy="4034545"/>
          </a:xfrm>
          <a:custGeom>
            <a:avLst/>
            <a:gdLst>
              <a:gd name="connsiteX0" fmla="*/ 0 w 1019940"/>
              <a:gd name="connsiteY0" fmla="*/ 0 h 4403558"/>
              <a:gd name="connsiteX1" fmla="*/ 1010653 w 1019940"/>
              <a:gd name="connsiteY1" fmla="*/ 1925053 h 4403558"/>
              <a:gd name="connsiteX2" fmla="*/ 529389 w 1019940"/>
              <a:gd name="connsiteY2" fmla="*/ 4403558 h 4403558"/>
              <a:gd name="connsiteX3" fmla="*/ 529389 w 1019940"/>
              <a:gd name="connsiteY3" fmla="*/ 4403558 h 44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40" h="4403558">
                <a:moveTo>
                  <a:pt x="0" y="0"/>
                </a:moveTo>
                <a:cubicBezTo>
                  <a:pt x="461211" y="595563"/>
                  <a:pt x="922422" y="1191127"/>
                  <a:pt x="1010653" y="1925053"/>
                </a:cubicBezTo>
                <a:cubicBezTo>
                  <a:pt x="1098884" y="2658979"/>
                  <a:pt x="529389" y="4403558"/>
                  <a:pt x="529389" y="4403558"/>
                </a:cubicBezTo>
                <a:lnTo>
                  <a:pt x="529389" y="4403558"/>
                </a:lnTo>
              </a:path>
            </a:pathLst>
          </a:custGeom>
          <a:noFill/>
          <a:ln w="76200">
            <a:solidFill>
              <a:srgbClr val="009900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0" name="组合 429">
            <a:extLst>
              <a:ext uri="{FF2B5EF4-FFF2-40B4-BE49-F238E27FC236}">
                <a16:creationId xmlns:a16="http://schemas.microsoft.com/office/drawing/2014/main" id="{A12DFB7B-E481-6BF1-BBE9-DA8AB45A084C}"/>
              </a:ext>
            </a:extLst>
          </p:cNvPr>
          <p:cNvGrpSpPr/>
          <p:nvPr/>
        </p:nvGrpSpPr>
        <p:grpSpPr>
          <a:xfrm>
            <a:off x="25634873" y="8458313"/>
            <a:ext cx="1566111" cy="934013"/>
            <a:chOff x="18437019" y="7346871"/>
            <a:chExt cx="1566111" cy="934013"/>
          </a:xfrm>
        </p:grpSpPr>
        <p:pic>
          <p:nvPicPr>
            <p:cNvPr id="431" name="图片 430">
              <a:extLst>
                <a:ext uri="{FF2B5EF4-FFF2-40B4-BE49-F238E27FC236}">
                  <a16:creationId xmlns:a16="http://schemas.microsoft.com/office/drawing/2014/main" id="{E9C8B733-314E-B141-752E-1BC7EEA1B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8528295" y="7346871"/>
              <a:ext cx="1474835" cy="934013"/>
            </a:xfrm>
            <a:prstGeom prst="rect">
              <a:avLst/>
            </a:prstGeom>
          </p:spPr>
        </p:pic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C4FDF07B-9CF1-8D83-563F-E205D134C9BA}"/>
                </a:ext>
              </a:extLst>
            </p:cNvPr>
            <p:cNvSpPr txBox="1"/>
            <p:nvPr/>
          </p:nvSpPr>
          <p:spPr>
            <a:xfrm>
              <a:off x="18437019" y="7615273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 err="1"/>
                <a:t>Gs</a:t>
              </a:r>
              <a:endParaRPr lang="zh-CN" altLang="en-US" sz="3600" b="1" dirty="0"/>
            </a:p>
          </p:txBody>
        </p:sp>
      </p:grpSp>
      <p:cxnSp>
        <p:nvCxnSpPr>
          <p:cNvPr id="433" name="直接箭头连接符 432">
            <a:extLst>
              <a:ext uri="{FF2B5EF4-FFF2-40B4-BE49-F238E27FC236}">
                <a16:creationId xmlns:a16="http://schemas.microsoft.com/office/drawing/2014/main" id="{4DECADDF-2DB7-8716-230E-DC5536612012}"/>
              </a:ext>
            </a:extLst>
          </p:cNvPr>
          <p:cNvCxnSpPr>
            <a:cxnSpLocks/>
          </p:cNvCxnSpPr>
          <p:nvPr/>
        </p:nvCxnSpPr>
        <p:spPr>
          <a:xfrm flipV="1">
            <a:off x="26653629" y="7568004"/>
            <a:ext cx="205499" cy="108332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任意多边形: 形状 434">
            <a:extLst>
              <a:ext uri="{FF2B5EF4-FFF2-40B4-BE49-F238E27FC236}">
                <a16:creationId xmlns:a16="http://schemas.microsoft.com/office/drawing/2014/main" id="{8F40945B-88A9-BE45-B196-1CF56C04B613}"/>
              </a:ext>
            </a:extLst>
          </p:cNvPr>
          <p:cNvSpPr/>
          <p:nvPr/>
        </p:nvSpPr>
        <p:spPr>
          <a:xfrm rot="19909986">
            <a:off x="24455152" y="4972165"/>
            <a:ext cx="1325927" cy="3898911"/>
          </a:xfrm>
          <a:custGeom>
            <a:avLst/>
            <a:gdLst>
              <a:gd name="connsiteX0" fmla="*/ 0 w 1019940"/>
              <a:gd name="connsiteY0" fmla="*/ 0 h 4403558"/>
              <a:gd name="connsiteX1" fmla="*/ 1010653 w 1019940"/>
              <a:gd name="connsiteY1" fmla="*/ 1925053 h 4403558"/>
              <a:gd name="connsiteX2" fmla="*/ 529389 w 1019940"/>
              <a:gd name="connsiteY2" fmla="*/ 4403558 h 4403558"/>
              <a:gd name="connsiteX3" fmla="*/ 529389 w 1019940"/>
              <a:gd name="connsiteY3" fmla="*/ 4403558 h 440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40" h="4403558">
                <a:moveTo>
                  <a:pt x="0" y="0"/>
                </a:moveTo>
                <a:cubicBezTo>
                  <a:pt x="461211" y="595563"/>
                  <a:pt x="922422" y="1191127"/>
                  <a:pt x="1010653" y="1925053"/>
                </a:cubicBezTo>
                <a:cubicBezTo>
                  <a:pt x="1098884" y="2658979"/>
                  <a:pt x="529389" y="4403558"/>
                  <a:pt x="529389" y="4403558"/>
                </a:cubicBezTo>
                <a:lnTo>
                  <a:pt x="529389" y="4403558"/>
                </a:lnTo>
              </a:path>
            </a:pathLst>
          </a:custGeom>
          <a:noFill/>
          <a:ln w="76200">
            <a:solidFill>
              <a:srgbClr val="009900"/>
            </a:solidFill>
            <a:head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7" name="椭圆 436">
            <a:extLst>
              <a:ext uri="{FF2B5EF4-FFF2-40B4-BE49-F238E27FC236}">
                <a16:creationId xmlns:a16="http://schemas.microsoft.com/office/drawing/2014/main" id="{2100581D-DFAF-0912-C06D-514DD7289993}"/>
              </a:ext>
            </a:extLst>
          </p:cNvPr>
          <p:cNvSpPr/>
          <p:nvPr/>
        </p:nvSpPr>
        <p:spPr>
          <a:xfrm>
            <a:off x="25997450" y="11130234"/>
            <a:ext cx="4395794" cy="2566622"/>
          </a:xfrm>
          <a:prstGeom prst="ellipse">
            <a:avLst/>
          </a:prstGeom>
          <a:gradFill flip="none" rotWithShape="1">
            <a:gsLst>
              <a:gs pos="81000">
                <a:srgbClr val="9DE3E0"/>
              </a:gs>
              <a:gs pos="50000">
                <a:srgbClr val="D0F4EE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 w="203200">
            <a:solidFill>
              <a:srgbClr val="66D4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38" name="图片 437">
            <a:extLst>
              <a:ext uri="{FF2B5EF4-FFF2-40B4-BE49-F238E27FC236}">
                <a16:creationId xmlns:a16="http://schemas.microsoft.com/office/drawing/2014/main" id="{57752A5E-9DF0-F450-1AF0-161B4D65D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9572" t="15787" r="18681" b="18854"/>
          <a:stretch/>
        </p:blipFill>
        <p:spPr>
          <a:xfrm>
            <a:off x="27409182" y="10484576"/>
            <a:ext cx="1144899" cy="1219327"/>
          </a:xfrm>
          <a:prstGeom prst="roundRect">
            <a:avLst>
              <a:gd name="adj" fmla="val 50000"/>
            </a:avLst>
          </a:prstGeom>
        </p:spPr>
      </p:pic>
      <p:sp>
        <p:nvSpPr>
          <p:cNvPr id="439" name="文本框 438">
            <a:extLst>
              <a:ext uri="{FF2B5EF4-FFF2-40B4-BE49-F238E27FC236}">
                <a16:creationId xmlns:a16="http://schemas.microsoft.com/office/drawing/2014/main" id="{85A77BEC-2A23-9ED8-9196-9FFD288BD3C4}"/>
              </a:ext>
            </a:extLst>
          </p:cNvPr>
          <p:cNvSpPr txBox="1"/>
          <p:nvPr/>
        </p:nvSpPr>
        <p:spPr>
          <a:xfrm>
            <a:off x="27275698" y="10640118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GPER</a:t>
            </a:r>
            <a:endParaRPr lang="zh-CN" altLang="en-US" sz="3200" b="1" dirty="0"/>
          </a:p>
        </p:txBody>
      </p:sp>
      <p:sp>
        <p:nvSpPr>
          <p:cNvPr id="440" name="文本框 439">
            <a:extLst>
              <a:ext uri="{FF2B5EF4-FFF2-40B4-BE49-F238E27FC236}">
                <a16:creationId xmlns:a16="http://schemas.microsoft.com/office/drawing/2014/main" id="{A582DD5E-FB51-9D65-2297-5ACABC734758}"/>
              </a:ext>
            </a:extLst>
          </p:cNvPr>
          <p:cNvSpPr txBox="1"/>
          <p:nvPr/>
        </p:nvSpPr>
        <p:spPr>
          <a:xfrm>
            <a:off x="27998019" y="12294495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35087B29-BE4B-A914-B9A7-316F284787FB}"/>
              </a:ext>
            </a:extLst>
          </p:cNvPr>
          <p:cNvSpPr txBox="1"/>
          <p:nvPr/>
        </p:nvSpPr>
        <p:spPr>
          <a:xfrm>
            <a:off x="28009144" y="9454238"/>
            <a:ext cx="39459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Membrane-initiated steroid signaling</a:t>
            </a:r>
            <a:endParaRPr lang="zh-CN" altLang="en-US" sz="3200" b="1" dirty="0"/>
          </a:p>
        </p:txBody>
      </p: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32912C39-9FB6-C4C6-E3B3-22329F9DB093}"/>
              </a:ext>
            </a:extLst>
          </p:cNvPr>
          <p:cNvCxnSpPr>
            <a:cxnSpLocks/>
            <a:endCxn id="438" idx="0"/>
          </p:cNvCxnSpPr>
          <p:nvPr/>
        </p:nvCxnSpPr>
        <p:spPr>
          <a:xfrm flipH="1">
            <a:off x="27981632" y="8621367"/>
            <a:ext cx="507081" cy="1863209"/>
          </a:xfrm>
          <a:prstGeom prst="straightConnector1">
            <a:avLst/>
          </a:prstGeom>
          <a:ln w="1016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ADACEEA-5F89-7240-BE07-976F913E575B}"/>
              </a:ext>
            </a:extLst>
          </p:cNvPr>
          <p:cNvCxnSpPr>
            <a:cxnSpLocks/>
          </p:cNvCxnSpPr>
          <p:nvPr/>
        </p:nvCxnSpPr>
        <p:spPr>
          <a:xfrm flipH="1" flipV="1">
            <a:off x="26711560" y="9308222"/>
            <a:ext cx="922799" cy="1205929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文本框 446">
            <a:extLst>
              <a:ext uri="{FF2B5EF4-FFF2-40B4-BE49-F238E27FC236}">
                <a16:creationId xmlns:a16="http://schemas.microsoft.com/office/drawing/2014/main" id="{BE1F08A4-20F5-FB79-3699-DB65FDF56487}"/>
              </a:ext>
            </a:extLst>
          </p:cNvPr>
          <p:cNvSpPr txBox="1"/>
          <p:nvPr/>
        </p:nvSpPr>
        <p:spPr>
          <a:xfrm>
            <a:off x="26479816" y="774522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</a:t>
            </a:r>
            <a:r>
              <a:rPr lang="el-GR" altLang="zh-CN" sz="3200" b="1" dirty="0"/>
              <a:t>βγ</a:t>
            </a:r>
            <a:endParaRPr lang="zh-CN" altLang="en-US" sz="3200" b="1" dirty="0"/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A08D36AD-A3DA-4687-C96B-D5FA38540E6C}"/>
              </a:ext>
            </a:extLst>
          </p:cNvPr>
          <p:cNvSpPr txBox="1"/>
          <p:nvPr/>
        </p:nvSpPr>
        <p:spPr>
          <a:xfrm>
            <a:off x="24927066" y="7461781"/>
            <a:ext cx="1551851" cy="822305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Gα</a:t>
            </a:r>
            <a:endParaRPr lang="zh-CN" altLang="en-US" sz="3200" b="1" dirty="0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DD1F86AE-D616-77B2-B0B3-317B5C52A0C4}"/>
              </a:ext>
            </a:extLst>
          </p:cNvPr>
          <p:cNvSpPr txBox="1"/>
          <p:nvPr/>
        </p:nvSpPr>
        <p:spPr>
          <a:xfrm>
            <a:off x="29615422" y="13548685"/>
            <a:ext cx="1551851" cy="666254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ER</a:t>
            </a:r>
            <a:endParaRPr lang="zh-CN" altLang="en-US" sz="3200" b="1" dirty="0"/>
          </a:p>
        </p:txBody>
      </p:sp>
      <p:cxnSp>
        <p:nvCxnSpPr>
          <p:cNvPr id="451" name="直接箭头连接符 450">
            <a:extLst>
              <a:ext uri="{FF2B5EF4-FFF2-40B4-BE49-F238E27FC236}">
                <a16:creationId xmlns:a16="http://schemas.microsoft.com/office/drawing/2014/main" id="{477FCFDE-BB34-B2D5-FCD5-66133A923B1D}"/>
              </a:ext>
            </a:extLst>
          </p:cNvPr>
          <p:cNvCxnSpPr>
            <a:cxnSpLocks/>
          </p:cNvCxnSpPr>
          <p:nvPr/>
        </p:nvCxnSpPr>
        <p:spPr>
          <a:xfrm>
            <a:off x="30411520" y="14490016"/>
            <a:ext cx="10808" cy="531280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5" name="图片 454">
            <a:extLst>
              <a:ext uri="{FF2B5EF4-FFF2-40B4-BE49-F238E27FC236}">
                <a16:creationId xmlns:a16="http://schemas.microsoft.com/office/drawing/2014/main" id="{5920B3E3-5617-DCE1-A861-03D50B0F11F6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l="3902" b="2898"/>
          <a:stretch/>
        </p:blipFill>
        <p:spPr>
          <a:xfrm>
            <a:off x="25673777" y="14300863"/>
            <a:ext cx="2435484" cy="2985381"/>
          </a:xfrm>
          <a:prstGeom prst="roundRect">
            <a:avLst>
              <a:gd name="adj" fmla="val 29960"/>
            </a:avLst>
          </a:prstGeom>
        </p:spPr>
      </p:pic>
      <p:sp>
        <p:nvSpPr>
          <p:cNvPr id="457" name="文本框 456">
            <a:extLst>
              <a:ext uri="{FF2B5EF4-FFF2-40B4-BE49-F238E27FC236}">
                <a16:creationId xmlns:a16="http://schemas.microsoft.com/office/drawing/2014/main" id="{EE329999-2607-4849-6361-0852E63F8BF3}"/>
              </a:ext>
            </a:extLst>
          </p:cNvPr>
          <p:cNvSpPr txBox="1"/>
          <p:nvPr/>
        </p:nvSpPr>
        <p:spPr>
          <a:xfrm>
            <a:off x="26070961" y="14729509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Hsp90</a:t>
            </a:r>
            <a:endParaRPr lang="zh-CN" altLang="en-US" sz="3600" b="1" dirty="0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801CB152-A038-5D8E-7C59-EE047751BEE5}"/>
              </a:ext>
            </a:extLst>
          </p:cNvPr>
          <p:cNvSpPr txBox="1"/>
          <p:nvPr/>
        </p:nvSpPr>
        <p:spPr>
          <a:xfrm>
            <a:off x="26145123" y="15626693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FKBP52</a:t>
            </a:r>
            <a:endParaRPr lang="zh-CN" altLang="en-US" sz="3600" b="1" dirty="0"/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A2A5C03C-917B-5944-818D-05BFE1614ECC}"/>
              </a:ext>
            </a:extLst>
          </p:cNvPr>
          <p:cNvSpPr txBox="1"/>
          <p:nvPr/>
        </p:nvSpPr>
        <p:spPr>
          <a:xfrm>
            <a:off x="26105106" y="16356761"/>
            <a:ext cx="15518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HAP70</a:t>
            </a:r>
            <a:endParaRPr lang="zh-CN" altLang="en-US" sz="3600" b="1" dirty="0"/>
          </a:p>
        </p:txBody>
      </p:sp>
      <p:sp>
        <p:nvSpPr>
          <p:cNvPr id="460" name="任意多边形: 形状 459">
            <a:extLst>
              <a:ext uri="{FF2B5EF4-FFF2-40B4-BE49-F238E27FC236}">
                <a16:creationId xmlns:a16="http://schemas.microsoft.com/office/drawing/2014/main" id="{C7BB6F18-85FF-A0E0-F1D7-D28B5F43B854}"/>
              </a:ext>
            </a:extLst>
          </p:cNvPr>
          <p:cNvSpPr/>
          <p:nvPr/>
        </p:nvSpPr>
        <p:spPr>
          <a:xfrm>
            <a:off x="27937326" y="14693718"/>
            <a:ext cx="2358550" cy="3389628"/>
          </a:xfrm>
          <a:custGeom>
            <a:avLst/>
            <a:gdLst>
              <a:gd name="connsiteX0" fmla="*/ 0 w 2358550"/>
              <a:gd name="connsiteY0" fmla="*/ 369819 h 3389628"/>
              <a:gd name="connsiteX1" fmla="*/ 1155032 w 2358550"/>
              <a:gd name="connsiteY1" fmla="*/ 225440 h 3389628"/>
              <a:gd name="connsiteX2" fmla="*/ 2358190 w 2358550"/>
              <a:gd name="connsiteY2" fmla="*/ 3016766 h 3389628"/>
              <a:gd name="connsiteX3" fmla="*/ 1275348 w 2358550"/>
              <a:gd name="connsiteY3" fmla="*/ 3161145 h 3389628"/>
              <a:gd name="connsiteX4" fmla="*/ 673769 w 2358550"/>
              <a:gd name="connsiteY4" fmla="*/ 1163903 h 3389628"/>
              <a:gd name="connsiteX5" fmla="*/ 0 w 2358550"/>
              <a:gd name="connsiteY5" fmla="*/ 1163903 h 3389628"/>
              <a:gd name="connsiteX6" fmla="*/ 0 w 2358550"/>
              <a:gd name="connsiteY6" fmla="*/ 1163903 h 338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58550" h="3389628">
                <a:moveTo>
                  <a:pt x="0" y="369819"/>
                </a:moveTo>
                <a:cubicBezTo>
                  <a:pt x="381000" y="77050"/>
                  <a:pt x="762000" y="-215718"/>
                  <a:pt x="1155032" y="225440"/>
                </a:cubicBezTo>
                <a:cubicBezTo>
                  <a:pt x="1548064" y="666598"/>
                  <a:pt x="2338137" y="2527482"/>
                  <a:pt x="2358190" y="3016766"/>
                </a:cubicBezTo>
                <a:cubicBezTo>
                  <a:pt x="2378243" y="3506050"/>
                  <a:pt x="1556085" y="3469956"/>
                  <a:pt x="1275348" y="3161145"/>
                </a:cubicBezTo>
                <a:cubicBezTo>
                  <a:pt x="994611" y="2852335"/>
                  <a:pt x="886327" y="1496777"/>
                  <a:pt x="673769" y="1163903"/>
                </a:cubicBezTo>
                <a:cubicBezTo>
                  <a:pt x="461211" y="831029"/>
                  <a:pt x="0" y="1163903"/>
                  <a:pt x="0" y="1163903"/>
                </a:cubicBezTo>
                <a:lnTo>
                  <a:pt x="0" y="1163903"/>
                </a:lnTo>
              </a:path>
            </a:pathLst>
          </a:custGeom>
          <a:noFill/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5312C5F4-8F80-419F-8A95-7045C58C491A}"/>
              </a:ext>
            </a:extLst>
          </p:cNvPr>
          <p:cNvSpPr txBox="1"/>
          <p:nvPr/>
        </p:nvSpPr>
        <p:spPr>
          <a:xfrm>
            <a:off x="30394873" y="15415924"/>
            <a:ext cx="1591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Nuclear-</a:t>
            </a:r>
          </a:p>
          <a:p>
            <a:pPr algn="ctr"/>
            <a:r>
              <a:rPr lang="en-US" altLang="zh-CN" sz="2800" b="1" dirty="0"/>
              <a:t>initiated </a:t>
            </a:r>
          </a:p>
          <a:p>
            <a:pPr algn="ctr"/>
            <a:r>
              <a:rPr lang="en-US" altLang="zh-CN" sz="2800" b="1" dirty="0"/>
              <a:t>steroid </a:t>
            </a:r>
          </a:p>
          <a:p>
            <a:pPr algn="ctr"/>
            <a:r>
              <a:rPr lang="en-US" altLang="zh-CN" sz="2800" b="1" dirty="0"/>
              <a:t>signaling</a:t>
            </a:r>
            <a:endParaRPr lang="zh-CN" altLang="en-US" sz="3200" b="1" dirty="0"/>
          </a:p>
        </p:txBody>
      </p:sp>
      <p:sp>
        <p:nvSpPr>
          <p:cNvPr id="463" name="矩形: 圆角 462">
            <a:extLst>
              <a:ext uri="{FF2B5EF4-FFF2-40B4-BE49-F238E27FC236}">
                <a16:creationId xmlns:a16="http://schemas.microsoft.com/office/drawing/2014/main" id="{E41AB838-4FFA-2D8A-90C2-411DA5B52524}"/>
              </a:ext>
            </a:extLst>
          </p:cNvPr>
          <p:cNvSpPr/>
          <p:nvPr/>
        </p:nvSpPr>
        <p:spPr>
          <a:xfrm>
            <a:off x="4450489" y="6659396"/>
            <a:ext cx="1299112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5" name="椭圆 464">
            <a:extLst>
              <a:ext uri="{FF2B5EF4-FFF2-40B4-BE49-F238E27FC236}">
                <a16:creationId xmlns:a16="http://schemas.microsoft.com/office/drawing/2014/main" id="{B9EA18B0-0D57-8AE7-22DD-2A6D58AB8773}"/>
              </a:ext>
            </a:extLst>
          </p:cNvPr>
          <p:cNvSpPr/>
          <p:nvPr/>
        </p:nvSpPr>
        <p:spPr>
          <a:xfrm>
            <a:off x="4580211" y="4623268"/>
            <a:ext cx="904617" cy="1143936"/>
          </a:xfrm>
          <a:prstGeom prst="ellipse">
            <a:avLst/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矩形: 圆角 466">
            <a:extLst>
              <a:ext uri="{FF2B5EF4-FFF2-40B4-BE49-F238E27FC236}">
                <a16:creationId xmlns:a16="http://schemas.microsoft.com/office/drawing/2014/main" id="{111D6FE9-19BF-57DD-7226-CA3070DF03F6}"/>
              </a:ext>
            </a:extLst>
          </p:cNvPr>
          <p:cNvSpPr/>
          <p:nvPr/>
        </p:nvSpPr>
        <p:spPr>
          <a:xfrm>
            <a:off x="407487" y="12942400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7D8E13ED-D6BD-65F4-77E0-E7387988DE24}"/>
              </a:ext>
            </a:extLst>
          </p:cNvPr>
          <p:cNvCxnSpPr>
            <a:cxnSpLocks/>
          </p:cNvCxnSpPr>
          <p:nvPr/>
        </p:nvCxnSpPr>
        <p:spPr>
          <a:xfrm>
            <a:off x="1138849" y="13888484"/>
            <a:ext cx="12692" cy="130112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0530D1A2-E963-7048-0824-56938B77942A}"/>
              </a:ext>
            </a:extLst>
          </p:cNvPr>
          <p:cNvCxnSpPr>
            <a:cxnSpLocks/>
          </p:cNvCxnSpPr>
          <p:nvPr/>
        </p:nvCxnSpPr>
        <p:spPr>
          <a:xfrm>
            <a:off x="5059178" y="7621561"/>
            <a:ext cx="0" cy="798685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接箭头连接符 472">
            <a:extLst>
              <a:ext uri="{FF2B5EF4-FFF2-40B4-BE49-F238E27FC236}">
                <a16:creationId xmlns:a16="http://schemas.microsoft.com/office/drawing/2014/main" id="{3297FCDC-FED5-8065-874D-DAB513EB05BD}"/>
              </a:ext>
            </a:extLst>
          </p:cNvPr>
          <p:cNvCxnSpPr>
            <a:cxnSpLocks/>
          </p:cNvCxnSpPr>
          <p:nvPr/>
        </p:nvCxnSpPr>
        <p:spPr>
          <a:xfrm>
            <a:off x="5134385" y="10737271"/>
            <a:ext cx="0" cy="864913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接箭头连接符 473">
            <a:extLst>
              <a:ext uri="{FF2B5EF4-FFF2-40B4-BE49-F238E27FC236}">
                <a16:creationId xmlns:a16="http://schemas.microsoft.com/office/drawing/2014/main" id="{CD21B417-6757-5CE0-211D-183A2A58BD1C}"/>
              </a:ext>
            </a:extLst>
          </p:cNvPr>
          <p:cNvCxnSpPr>
            <a:cxnSpLocks/>
          </p:cNvCxnSpPr>
          <p:nvPr/>
        </p:nvCxnSpPr>
        <p:spPr>
          <a:xfrm flipH="1" flipV="1">
            <a:off x="5727766" y="12155305"/>
            <a:ext cx="818701" cy="58187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矩形: 圆角 475">
            <a:extLst>
              <a:ext uri="{FF2B5EF4-FFF2-40B4-BE49-F238E27FC236}">
                <a16:creationId xmlns:a16="http://schemas.microsoft.com/office/drawing/2014/main" id="{8A41B18D-9CB0-0723-D223-CE0C494509C4}"/>
              </a:ext>
            </a:extLst>
          </p:cNvPr>
          <p:cNvSpPr/>
          <p:nvPr/>
        </p:nvSpPr>
        <p:spPr>
          <a:xfrm>
            <a:off x="11734232" y="7472880"/>
            <a:ext cx="1155234" cy="68887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7" name="直接箭头连接符 476">
            <a:extLst>
              <a:ext uri="{FF2B5EF4-FFF2-40B4-BE49-F238E27FC236}">
                <a16:creationId xmlns:a16="http://schemas.microsoft.com/office/drawing/2014/main" id="{31996333-6A3C-FC07-0EFF-31BEE97F20B0}"/>
              </a:ext>
            </a:extLst>
          </p:cNvPr>
          <p:cNvCxnSpPr>
            <a:cxnSpLocks/>
          </p:cNvCxnSpPr>
          <p:nvPr/>
        </p:nvCxnSpPr>
        <p:spPr>
          <a:xfrm>
            <a:off x="12115597" y="6527715"/>
            <a:ext cx="84102" cy="919006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C1977CEE-A8AF-7723-22BB-6CBEFB386131}"/>
              </a:ext>
            </a:extLst>
          </p:cNvPr>
          <p:cNvGrpSpPr/>
          <p:nvPr/>
        </p:nvGrpSpPr>
        <p:grpSpPr>
          <a:xfrm>
            <a:off x="21113502" y="9926582"/>
            <a:ext cx="1602576" cy="1032628"/>
            <a:chOff x="293523" y="8525562"/>
            <a:chExt cx="1602576" cy="1032628"/>
          </a:xfrm>
        </p:grpSpPr>
        <p:pic>
          <p:nvPicPr>
            <p:cNvPr id="485" name="图片 484">
              <a:extLst>
                <a:ext uri="{FF2B5EF4-FFF2-40B4-BE49-F238E27FC236}">
                  <a16:creationId xmlns:a16="http://schemas.microsoft.com/office/drawing/2014/main" id="{17F38E83-2AAF-D128-C172-FBD9D1557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9572" t="15787" r="18681" b="18854"/>
            <a:stretch/>
          </p:blipFill>
          <p:spPr>
            <a:xfrm>
              <a:off x="363712" y="8525562"/>
              <a:ext cx="1532387" cy="1032628"/>
            </a:xfrm>
            <a:prstGeom prst="roundRect">
              <a:avLst>
                <a:gd name="adj" fmla="val 50000"/>
              </a:avLst>
            </a:prstGeom>
          </p:spPr>
        </p:pic>
        <p:sp>
          <p:nvSpPr>
            <p:cNvPr id="486" name="文本框 485">
              <a:extLst>
                <a:ext uri="{FF2B5EF4-FFF2-40B4-BE49-F238E27FC236}">
                  <a16:creationId xmlns:a16="http://schemas.microsoft.com/office/drawing/2014/main" id="{1EE2D9A7-A28B-0C0D-A141-D27F51DCD9E2}"/>
                </a:ext>
              </a:extLst>
            </p:cNvPr>
            <p:cNvSpPr txBox="1"/>
            <p:nvPr/>
          </p:nvSpPr>
          <p:spPr>
            <a:xfrm>
              <a:off x="293523" y="8749488"/>
              <a:ext cx="15518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200" b="1" dirty="0"/>
                <a:t>Ras</a:t>
              </a:r>
              <a:endParaRPr lang="zh-CN" altLang="en-US" sz="3600" b="1" dirty="0"/>
            </a:p>
          </p:txBody>
        </p:sp>
      </p:grpSp>
      <p:cxnSp>
        <p:nvCxnSpPr>
          <p:cNvPr id="490" name="直接箭头连接符 489">
            <a:extLst>
              <a:ext uri="{FF2B5EF4-FFF2-40B4-BE49-F238E27FC236}">
                <a16:creationId xmlns:a16="http://schemas.microsoft.com/office/drawing/2014/main" id="{2EA91CE9-5A4E-8A04-4F98-BEB5E37A041E}"/>
              </a:ext>
            </a:extLst>
          </p:cNvPr>
          <p:cNvCxnSpPr>
            <a:cxnSpLocks/>
          </p:cNvCxnSpPr>
          <p:nvPr/>
        </p:nvCxnSpPr>
        <p:spPr>
          <a:xfrm>
            <a:off x="22368249" y="10907978"/>
            <a:ext cx="237360" cy="577774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矩形: 圆角 496">
            <a:extLst>
              <a:ext uri="{FF2B5EF4-FFF2-40B4-BE49-F238E27FC236}">
                <a16:creationId xmlns:a16="http://schemas.microsoft.com/office/drawing/2014/main" id="{10125705-657A-6767-F479-CB3E76A5E573}"/>
              </a:ext>
            </a:extLst>
          </p:cNvPr>
          <p:cNvSpPr/>
          <p:nvPr/>
        </p:nvSpPr>
        <p:spPr>
          <a:xfrm>
            <a:off x="19095210" y="12679216"/>
            <a:ext cx="1551851" cy="76513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: 圆角 498">
            <a:extLst>
              <a:ext uri="{FF2B5EF4-FFF2-40B4-BE49-F238E27FC236}">
                <a16:creationId xmlns:a16="http://schemas.microsoft.com/office/drawing/2014/main" id="{559BB0EC-ECCA-F642-3FF6-0E0E9545120C}"/>
              </a:ext>
            </a:extLst>
          </p:cNvPr>
          <p:cNvSpPr/>
          <p:nvPr/>
        </p:nvSpPr>
        <p:spPr>
          <a:xfrm>
            <a:off x="22409068" y="13499433"/>
            <a:ext cx="1441645" cy="972126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: 圆角 503">
            <a:extLst>
              <a:ext uri="{FF2B5EF4-FFF2-40B4-BE49-F238E27FC236}">
                <a16:creationId xmlns:a16="http://schemas.microsoft.com/office/drawing/2014/main" id="{C6390874-BC4D-8733-C3C2-645F49DC7171}"/>
              </a:ext>
            </a:extLst>
          </p:cNvPr>
          <p:cNvSpPr/>
          <p:nvPr/>
        </p:nvSpPr>
        <p:spPr>
          <a:xfrm>
            <a:off x="23358725" y="7884002"/>
            <a:ext cx="1155234" cy="688875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: 圆角 505">
            <a:extLst>
              <a:ext uri="{FF2B5EF4-FFF2-40B4-BE49-F238E27FC236}">
                <a16:creationId xmlns:a16="http://schemas.microsoft.com/office/drawing/2014/main" id="{E10A2909-985D-7ED4-5058-EDE495C30460}"/>
              </a:ext>
            </a:extLst>
          </p:cNvPr>
          <p:cNvSpPr/>
          <p:nvPr/>
        </p:nvSpPr>
        <p:spPr>
          <a:xfrm>
            <a:off x="26156988" y="6677227"/>
            <a:ext cx="1299112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7" name="矩形: 圆角 506">
            <a:extLst>
              <a:ext uri="{FF2B5EF4-FFF2-40B4-BE49-F238E27FC236}">
                <a16:creationId xmlns:a16="http://schemas.microsoft.com/office/drawing/2014/main" id="{06589E63-C948-7F70-FB5E-81BFA2528F18}"/>
              </a:ext>
            </a:extLst>
          </p:cNvPr>
          <p:cNvSpPr/>
          <p:nvPr/>
        </p:nvSpPr>
        <p:spPr>
          <a:xfrm>
            <a:off x="25177407" y="1708916"/>
            <a:ext cx="1275176" cy="944011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: 圆角 507">
            <a:extLst>
              <a:ext uri="{FF2B5EF4-FFF2-40B4-BE49-F238E27FC236}">
                <a16:creationId xmlns:a16="http://schemas.microsoft.com/office/drawing/2014/main" id="{F9B72317-332D-2395-C915-7035DCB6B1A4}"/>
              </a:ext>
            </a:extLst>
          </p:cNvPr>
          <p:cNvSpPr/>
          <p:nvPr/>
        </p:nvSpPr>
        <p:spPr>
          <a:xfrm>
            <a:off x="29866570" y="13518374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9" name="矩形: 圆角 508">
            <a:extLst>
              <a:ext uri="{FF2B5EF4-FFF2-40B4-BE49-F238E27FC236}">
                <a16:creationId xmlns:a16="http://schemas.microsoft.com/office/drawing/2014/main" id="{8B4F82AF-588A-9443-6A9B-1577F6E445DB}"/>
              </a:ext>
            </a:extLst>
          </p:cNvPr>
          <p:cNvSpPr/>
          <p:nvPr/>
        </p:nvSpPr>
        <p:spPr>
          <a:xfrm>
            <a:off x="29824970" y="19901066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1" name="矩形: 圆角 510">
            <a:extLst>
              <a:ext uri="{FF2B5EF4-FFF2-40B4-BE49-F238E27FC236}">
                <a16:creationId xmlns:a16="http://schemas.microsoft.com/office/drawing/2014/main" id="{D3D89ECE-EC14-D72B-491F-F16B5BFC6CFE}"/>
              </a:ext>
            </a:extLst>
          </p:cNvPr>
          <p:cNvSpPr/>
          <p:nvPr/>
        </p:nvSpPr>
        <p:spPr>
          <a:xfrm>
            <a:off x="26111660" y="19899672"/>
            <a:ext cx="921346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2" name="矩形: 圆角 511">
            <a:extLst>
              <a:ext uri="{FF2B5EF4-FFF2-40B4-BE49-F238E27FC236}">
                <a16:creationId xmlns:a16="http://schemas.microsoft.com/office/drawing/2014/main" id="{B0D8907D-68E1-52E6-295E-FD0C93542039}"/>
              </a:ext>
            </a:extLst>
          </p:cNvPr>
          <p:cNvSpPr/>
          <p:nvPr/>
        </p:nvSpPr>
        <p:spPr>
          <a:xfrm>
            <a:off x="25795079" y="14583388"/>
            <a:ext cx="2100835" cy="814918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4" name="矩形: 圆角 513">
            <a:extLst>
              <a:ext uri="{FF2B5EF4-FFF2-40B4-BE49-F238E27FC236}">
                <a16:creationId xmlns:a16="http://schemas.microsoft.com/office/drawing/2014/main" id="{78E10FAC-F5FD-91C4-D9CC-C20BB2BA5777}"/>
              </a:ext>
            </a:extLst>
          </p:cNvPr>
          <p:cNvSpPr/>
          <p:nvPr/>
        </p:nvSpPr>
        <p:spPr>
          <a:xfrm>
            <a:off x="25148136" y="24299072"/>
            <a:ext cx="1315013" cy="601441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5" name="矩形: 圆角 514">
            <a:extLst>
              <a:ext uri="{FF2B5EF4-FFF2-40B4-BE49-F238E27FC236}">
                <a16:creationId xmlns:a16="http://schemas.microsoft.com/office/drawing/2014/main" id="{2D6D4051-72D3-C04C-331E-CD7B4BB0D632}"/>
              </a:ext>
            </a:extLst>
          </p:cNvPr>
          <p:cNvSpPr/>
          <p:nvPr/>
        </p:nvSpPr>
        <p:spPr>
          <a:xfrm>
            <a:off x="21084456" y="7149007"/>
            <a:ext cx="1269162" cy="671379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8" name="直接箭头连接符 517">
            <a:extLst>
              <a:ext uri="{FF2B5EF4-FFF2-40B4-BE49-F238E27FC236}">
                <a16:creationId xmlns:a16="http://schemas.microsoft.com/office/drawing/2014/main" id="{121A27B1-9C31-7693-0A5B-DF5AFE8C2801}"/>
              </a:ext>
            </a:extLst>
          </p:cNvPr>
          <p:cNvCxnSpPr>
            <a:cxnSpLocks/>
          </p:cNvCxnSpPr>
          <p:nvPr/>
        </p:nvCxnSpPr>
        <p:spPr>
          <a:xfrm>
            <a:off x="26818869" y="22858874"/>
            <a:ext cx="508849" cy="654511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箭头连接符 520">
            <a:extLst>
              <a:ext uri="{FF2B5EF4-FFF2-40B4-BE49-F238E27FC236}">
                <a16:creationId xmlns:a16="http://schemas.microsoft.com/office/drawing/2014/main" id="{FC5A3816-35E8-FBAA-C851-C7CFDB3B881C}"/>
              </a:ext>
            </a:extLst>
          </p:cNvPr>
          <p:cNvCxnSpPr>
            <a:cxnSpLocks/>
            <a:stCxn id="23" idx="3"/>
            <a:endCxn id="419" idx="7"/>
          </p:cNvCxnSpPr>
          <p:nvPr/>
        </p:nvCxnSpPr>
        <p:spPr>
          <a:xfrm flipH="1">
            <a:off x="28015082" y="22776197"/>
            <a:ext cx="2278086" cy="787460"/>
          </a:xfrm>
          <a:prstGeom prst="straightConnector1">
            <a:avLst/>
          </a:prstGeom>
          <a:ln w="76200">
            <a:solidFill>
              <a:srgbClr val="00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文本框 525">
            <a:extLst>
              <a:ext uri="{FF2B5EF4-FFF2-40B4-BE49-F238E27FC236}">
                <a16:creationId xmlns:a16="http://schemas.microsoft.com/office/drawing/2014/main" id="{A26877A7-B299-7841-56C8-BABFFC7AAAD7}"/>
              </a:ext>
            </a:extLst>
          </p:cNvPr>
          <p:cNvSpPr txBox="1"/>
          <p:nvPr/>
        </p:nvSpPr>
        <p:spPr>
          <a:xfrm>
            <a:off x="30659946" y="936647"/>
            <a:ext cx="3469418" cy="1400175"/>
          </a:xfrm>
          <a:prstGeom prst="roundRect">
            <a:avLst>
              <a:gd name="adj" fmla="val 40188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/>
              <a:t>Ovarian</a:t>
            </a:r>
          </a:p>
          <a:p>
            <a:pPr algn="ctr"/>
            <a:r>
              <a:rPr lang="en-US" altLang="zh-CN" sz="3200" b="1" dirty="0"/>
              <a:t>steroidogenesis</a:t>
            </a:r>
            <a:endParaRPr lang="zh-CN" altLang="en-US" sz="3200" b="1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220D613-FA59-66A7-FF76-C7F529232D75}"/>
              </a:ext>
            </a:extLst>
          </p:cNvPr>
          <p:cNvSpPr/>
          <p:nvPr/>
        </p:nvSpPr>
        <p:spPr>
          <a:xfrm>
            <a:off x="4345780" y="9924470"/>
            <a:ext cx="1441645" cy="870783"/>
          </a:xfrm>
          <a:prstGeom prst="roundRect">
            <a:avLst>
              <a:gd name="adj" fmla="val 50000"/>
            </a:avLst>
          </a:prstGeom>
          <a:noFill/>
          <a:ln w="203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ACCD481-758A-6F0A-F2CB-C613E59CD4D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5028356" y="9162991"/>
            <a:ext cx="38247" cy="761479"/>
          </a:xfrm>
          <a:prstGeom prst="straightConnector1">
            <a:avLst/>
          </a:prstGeom>
          <a:ln w="76200">
            <a:solidFill>
              <a:srgbClr val="0099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7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5BF8D-D055-65C3-44EB-34D3EB41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D8D5-1204-0D0A-5997-57088FC1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8A99FD-4461-01E9-80D0-E4265A42B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8085" y="2117557"/>
            <a:ext cx="36571854" cy="20579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23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5BF8D-D055-65C3-44EB-34D3EB41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27D8D5-1204-0D0A-5997-57088FC10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06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738</TotalTime>
  <Words>813</Words>
  <Application>Microsoft Office PowerPoint</Application>
  <PresentationFormat>自定义</PresentationFormat>
  <Paragraphs>540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Xie Ji</dc:creator>
  <cp:lastModifiedBy>Ji Xie</cp:lastModifiedBy>
  <cp:revision>17</cp:revision>
  <dcterms:created xsi:type="dcterms:W3CDTF">2023-05-07T02:39:58Z</dcterms:created>
  <dcterms:modified xsi:type="dcterms:W3CDTF">2024-07-22T14:43:45Z</dcterms:modified>
</cp:coreProperties>
</file>