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7" r:id="rId9"/>
    <p:sldId id="261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5827"/>
  </p:normalViewPr>
  <p:slideViewPr>
    <p:cSldViewPr snapToGrid="0">
      <p:cViewPr varScale="1">
        <p:scale>
          <a:sx n="112" d="100"/>
          <a:sy n="112" d="100"/>
        </p:scale>
        <p:origin x="584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1CA9-6105-8B42-A810-C7C8F45E2263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0B4AC-1B71-8641-B519-DFB85DEE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Hello, I am Amy </a:t>
            </a:r>
            <a:r>
              <a:rPr lang="en-US" sz="1400" dirty="0" err="1"/>
              <a:t>Adyanthaya</a:t>
            </a:r>
            <a:r>
              <a:rPr lang="en-US" sz="1400" dirty="0"/>
              <a:t> and I will be discussing my findings for Case study 2, which will be looking at the factors that impact employee attrition.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Looking at Age and Total Working years combined, there appears to be a direct relationship on Job Role.</a:t>
            </a:r>
          </a:p>
          <a:p>
            <a:endParaRPr lang="en-US" sz="1400" dirty="0"/>
          </a:p>
          <a:p>
            <a:r>
              <a:rPr lang="en-US" sz="1400" dirty="0"/>
              <a:t>Leadership roles, such as Sales Executives &amp; Research Directors, tend to have older employees with higher total working years.  Lower-level job roles, such as HR or Sales representatives  tend to have younger employees with fewer working years.</a:t>
            </a:r>
          </a:p>
          <a:p>
            <a:endParaRPr lang="en-US" sz="1400" dirty="0"/>
          </a:p>
          <a:p>
            <a:r>
              <a:rPr lang="en-US" sz="1400" dirty="0"/>
              <a:t>Individually, Age and Total Working Years, showed overwhelming evidence that they were associated with Job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The impact of Education on Job Roles was the last relationship examined.  There was strong evidence that Education had an impact on the Job Role, with a significant p-value for the Pearson's Chi-squared test</a:t>
            </a:r>
          </a:p>
          <a:p>
            <a:endParaRPr lang="en-US" sz="1400" dirty="0"/>
          </a:p>
          <a:p>
            <a:r>
              <a:rPr lang="en-US" sz="1400" dirty="0"/>
              <a:t>Details on the grading of the Education levels were not explained in the data however it be assumed that the grades 1 through 5 implies lowest to highest education levels.  </a:t>
            </a:r>
          </a:p>
          <a:p>
            <a:endParaRPr lang="en-US" sz="1400" dirty="0"/>
          </a:p>
          <a:p>
            <a:r>
              <a:rPr lang="en-US" sz="1400" dirty="0"/>
              <a:t>The job roles with the higher education levels were Sales Executives, Research Scientists and Lab Technicians.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In conclusion,</a:t>
            </a:r>
          </a:p>
          <a:p>
            <a:pPr lvl="1"/>
            <a:r>
              <a:rPr lang="en-US" sz="1200" dirty="0"/>
              <a:t>The top three factors identified were found to be significantly associated with employee attrition.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Using nine employee variables in the data, the Naïve Bayes model was able to predict employee attrition with 85% accuracy, 88% sensitivity and 62% specificity.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The variables age, total working years, attrition and education were each found to be significantly associated with employee job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That concludes the presentation.  </a:t>
            </a:r>
          </a:p>
          <a:p>
            <a:r>
              <a:rPr lang="en-US" sz="1400" dirty="0"/>
              <a:t>Thank you for your time.  Please let me know if you have 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3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Some general demographics about the employees:</a:t>
            </a:r>
          </a:p>
          <a:p>
            <a:r>
              <a:rPr lang="en-US" sz="1400" dirty="0"/>
              <a:t>Currently there are 870 employees at the company</a:t>
            </a:r>
          </a:p>
          <a:p>
            <a:r>
              <a:rPr lang="en-US" sz="1400" dirty="0"/>
              <a:t>There are nine departments reporting attrition data</a:t>
            </a:r>
          </a:p>
          <a:p>
            <a:r>
              <a:rPr lang="en-US" sz="1400" dirty="0"/>
              <a:t>The median age of the employees is 35 years</a:t>
            </a:r>
          </a:p>
          <a:p>
            <a:r>
              <a:rPr lang="en-US" sz="1400" dirty="0"/>
              <a:t>The median number of years employed is 10</a:t>
            </a:r>
          </a:p>
          <a:p>
            <a:r>
              <a:rPr lang="en-US" sz="1400" dirty="0"/>
              <a:t>And the overall attrition rate is 16%.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The top three factors identified to impact employee attrition at the company are</a:t>
            </a:r>
          </a:p>
          <a:p>
            <a:r>
              <a:rPr lang="en-US" sz="1400" dirty="0"/>
              <a:t>The total number of employee working years</a:t>
            </a:r>
          </a:p>
          <a:p>
            <a:r>
              <a:rPr lang="en-US" sz="1400" dirty="0"/>
              <a:t>The employee monthly income</a:t>
            </a:r>
          </a:p>
          <a:p>
            <a:r>
              <a:rPr lang="en-US" sz="1400" dirty="0"/>
              <a:t>And The employee job involvement</a:t>
            </a:r>
          </a:p>
          <a:p>
            <a:endParaRPr lang="en-US" dirty="0"/>
          </a:p>
          <a:p>
            <a:r>
              <a:rPr lang="en-US" dirty="0"/>
              <a:t>Want r shiny to show combos of top three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 The total number of working years had an overwhelming impact on employee attrition, with a significant p-value for a Kruskal-Wallis chi-squared test.</a:t>
            </a:r>
          </a:p>
          <a:p>
            <a:endParaRPr lang="en-US" sz="1400" dirty="0"/>
          </a:p>
          <a:p>
            <a:r>
              <a:rPr lang="en-US" sz="1400" dirty="0"/>
              <a:t>33.6 percent of employee attrition occurred within the first five years of employment and by ten years the attrition rate occurred for nearly half of the employees.  </a:t>
            </a:r>
          </a:p>
          <a:p>
            <a:endParaRPr lang="en-US" sz="1400" dirty="0"/>
          </a:p>
          <a:p>
            <a:r>
              <a:rPr lang="en-US" sz="1400" dirty="0"/>
              <a:t>After the 10 years of working the rate of attrition decreases, reflecting a non-normal distribution, skewing to the right.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 employee monthly income had an overwhelming impact on employee attrition, with a significant p-value for a Kruskal-Wallis chi-squared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 reported median monthly income is 24% lower for employees with attrition as compared to non-attrition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 median Monthly income does not reflect a normal distribution, as variation in the standard deviations occurs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Job Involvement also had an overwhelming impact on the employee attrition rate, with a significant p-value for the Pearson's Chi-squared test</a:t>
            </a:r>
          </a:p>
          <a:p>
            <a:endParaRPr lang="en-US" sz="1400" dirty="0"/>
          </a:p>
          <a:p>
            <a:r>
              <a:rPr lang="en-US" sz="1400" dirty="0"/>
              <a:t>The data did not explain the grading level of the job involvement however, it may be assumed, that as the grade level increases, so does the employee job involvement.  </a:t>
            </a:r>
          </a:p>
          <a:p>
            <a:endParaRPr lang="en-US" sz="1400" dirty="0"/>
          </a:p>
          <a:p>
            <a:r>
              <a:rPr lang="en-US" sz="1400" dirty="0"/>
              <a:t>Employees with a grade level 1 represent nearly half of the employee attrition, however grade level 1 reflects the least number of employees in the company</a:t>
            </a:r>
          </a:p>
          <a:p>
            <a:endParaRPr lang="en-US" sz="1400" dirty="0"/>
          </a:p>
          <a:p>
            <a:r>
              <a:rPr lang="en-US" sz="1400" dirty="0"/>
              <a:t>Job Involvement reflects a non-normal distribution, with skewing to the left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Naive Bayes was used in modeling to predict employee attrition.  </a:t>
            </a:r>
          </a:p>
          <a:p>
            <a:r>
              <a:rPr lang="en-US" sz="1400" dirty="0"/>
              <a:t>Nine variables were identified to have an impact on the prediction of attrition, including “Total Working Years”, “Monthly Income” and “ Job Involvement”.</a:t>
            </a:r>
          </a:p>
          <a:p>
            <a:r>
              <a:rPr lang="en-US" sz="1400" dirty="0"/>
              <a:t>The modeling was performed 100 times with a training set of 75% defined.</a:t>
            </a:r>
          </a:p>
          <a:p>
            <a:r>
              <a:rPr lang="en-US" sz="1400" dirty="0"/>
              <a:t>The mean accuracy of the model was calculated to be 85.4%.  This reflects the number of correctly classified observations.</a:t>
            </a:r>
          </a:p>
          <a:p>
            <a:r>
              <a:rPr lang="en-US" sz="1400" dirty="0"/>
              <a:t>The mean sensitivity of the model was calculated to be 87,5%.  This reflects the number of correctly identified attritions that are truly employee attritions.</a:t>
            </a:r>
          </a:p>
          <a:p>
            <a:r>
              <a:rPr lang="en-US" sz="1400" dirty="0"/>
              <a:t>The mean specificity of the model was calculated to be 61.7%.  This reflects the number of correctly identified non-attritions that are truly employee non-attritions.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Some of the employee factors were examined to determine if there was a trend on job roles.  These were Attrition, Age, Total Working Yeas and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It was identified that the employee job role had an overwhelming impact on the employee attrition rate, with a significant p-value for the Pearson's Chi-squared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It should be noted that although the Job role had an individual impact on employee attrition,  it was determined that the job role was not affective for the overall attrition model.</a:t>
            </a:r>
          </a:p>
          <a:p>
            <a:endParaRPr lang="en-US" sz="1400" dirty="0"/>
          </a:p>
          <a:p>
            <a:r>
              <a:rPr lang="en-US" sz="1400" dirty="0"/>
              <a:t>The job roles with high attrition rates were sales representatives, human resources and then lab technicians.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0B4AC-1B71-8641-B519-DFB85DEE4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0174-3E34-F260-0813-D1D1598B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9430-F47F-7DA6-21ED-832C7343C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51F7-DC7A-2006-A263-963992B2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A8B0-95A7-5DF2-92D9-E2646A5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301D-D2C1-02C1-0AC3-5FF1989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99F3-5DCD-DAD3-78E7-21D8C3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E543-8C73-802C-F951-BF618DF1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4E2E-07BD-FC7F-E4A8-18958263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580E-1E6C-1743-2BD4-3D05D8DA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8B20-4CFD-4B6C-7302-0AD0C74A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53223-B7A5-6DF1-EA73-F898DBED5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F8C26-A9DB-10E3-0BA8-DCBD39287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ADE7-3B79-EBB0-6995-1D9761CF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ED84-1AC6-8067-1E02-C486CCA7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B0A2-14CB-CB62-284A-1FC01FC8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3A73-1C8B-25B6-7D4C-0E33E053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DADB-BDF6-AAF5-3F42-9108ECC6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1DB2-C78C-7285-CBFA-85EA8979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625D-81CE-FCA3-49A6-AD64F0DC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4873-E8E8-01ED-1087-6C1D29F2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58B9-D8A5-1D3D-3A6B-EA6A748D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E956-EF1C-3184-9C32-C78B2779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63FF-EE2C-B754-F77F-A3F2DE99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8D3D-C089-FE3D-1C7E-748E210C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352A-C087-A3E1-A011-FEA10A9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C0E-76FB-7F0D-D130-CD17E338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930B-CF71-F496-29D1-242597C09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749E1-27FD-C392-3323-53CFC4A8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355B8-A011-B1AE-66F3-E8949DC4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991C-6CFE-953E-38DB-AB3C3908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A456-55D9-4FC5-BE06-5DA7E4BB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46E-C8FD-580A-6EEF-0503C5FA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605F-69A6-11C8-D629-62010C92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A8FF-F5A7-8F74-9E85-EAD797E6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9963-5518-90BC-18C9-C184A6AE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A1345-EBAC-A9EB-1128-88C77E2D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BF00E-1D4B-CC00-662F-DAC49DA3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1044F-344C-BA23-1527-28528157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C92C0-6D3D-EBC5-23A1-7DE3650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4F32-C73C-AE90-439A-530F19F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2EE19-ADC0-560E-92B9-093ADDD5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230A8-87B0-8BC9-0487-791B8AF9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C8BB4-9CD4-9BF2-B9D8-63E76FBF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03F1-0DBA-DB7A-1546-99E9FA76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F08A-B94C-B97A-4AF1-90FD595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5520-5C94-1507-23DA-153EE59D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69DC-DDAE-EBCD-F45E-E18C2373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C371-CF3C-576E-5495-F2CC8373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C072-E094-3F21-EB70-9DAF578E1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0565-7317-FF5B-1E7A-7ACB3429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7A72-F785-5FE6-02D0-41633F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A026-B388-2A6A-A639-9AA3B65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099-B089-D765-B6EF-36E7ADDA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210CC-BA3F-BC0B-C5E9-0C920C593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CBDDE-E0D9-7999-D250-1E53EA7D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8C13-D04E-72AB-4064-376B851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29B0-0211-B25C-7EFB-3751BC06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9E32-A951-AAE9-97D5-307F08DE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75C8E-A127-BD3E-2F3B-65967D18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84D7-64EB-E53C-B777-95ADF992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BC46-360F-A876-E089-813DD7A1A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7A54-5D46-5241-8B30-3FEE62A6C19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B722-8F86-D166-340F-AE7246CF1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B06B-D136-190B-1B36-29989F2C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D48D-9D40-2E40-8E72-02DDBDD4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8A50F6-696E-758B-E62C-95D5F4CCF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 dirty="0"/>
              <a:t>Case Study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8D28F6-C842-4D65-0E92-F2B9E918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Amy </a:t>
            </a:r>
            <a:r>
              <a:rPr lang="en-US" dirty="0" err="1"/>
              <a:t>Adyanthaya</a:t>
            </a:r>
            <a:endParaRPr lang="en-US" dirty="0"/>
          </a:p>
          <a:p>
            <a:r>
              <a:rPr lang="en-US" dirty="0"/>
              <a:t>2022-12-11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0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EE21-579D-7AE0-A4B7-147CFF84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3" y="557784"/>
            <a:ext cx="4275116" cy="1693803"/>
          </a:xfrm>
        </p:spPr>
        <p:txBody>
          <a:bodyPr>
            <a:noAutofit/>
          </a:bodyPr>
          <a:lstStyle/>
          <a:p>
            <a:r>
              <a:rPr lang="en-US" sz="4000" dirty="0"/>
              <a:t>Job Role, Age &amp; Total Working Years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E8E8-133B-7F0A-65B3-2864CE3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8400"/>
            <a:ext cx="4639056" cy="3974275"/>
          </a:xfrm>
        </p:spPr>
        <p:txBody>
          <a:bodyPr>
            <a:normAutofit/>
          </a:bodyPr>
          <a:lstStyle/>
          <a:p>
            <a:r>
              <a:rPr lang="en-US" sz="1700" dirty="0"/>
              <a:t>Direct relationship between Age and Total Working Years on Job Role</a:t>
            </a:r>
          </a:p>
          <a:p>
            <a:r>
              <a:rPr lang="en-US" sz="1700" dirty="0"/>
              <a:t>Leadership Job Roles tend to have</a:t>
            </a:r>
          </a:p>
          <a:p>
            <a:pPr lvl="1"/>
            <a:r>
              <a:rPr lang="en-US" sz="1700" dirty="0"/>
              <a:t>Employees older in Age</a:t>
            </a:r>
          </a:p>
          <a:p>
            <a:pPr lvl="1"/>
            <a:r>
              <a:rPr lang="en-US" sz="1700" dirty="0"/>
              <a:t>Employees with higher Total Working Years</a:t>
            </a:r>
          </a:p>
          <a:p>
            <a:r>
              <a:rPr lang="en-US" sz="1700" dirty="0"/>
              <a:t>Individually there is overwhelming evidence that each variable is associated with Job Role</a:t>
            </a:r>
          </a:p>
          <a:p>
            <a:pPr lvl="1"/>
            <a:r>
              <a:rPr lang="en-US" sz="1700" dirty="0"/>
              <a:t>Age p-value = 2.2x10</a:t>
            </a:r>
            <a:r>
              <a:rPr lang="en-US" sz="1700" baseline="30000" dirty="0"/>
              <a:t>-16</a:t>
            </a:r>
            <a:endParaRPr lang="en-US" sz="1700" dirty="0"/>
          </a:p>
          <a:p>
            <a:pPr lvl="1"/>
            <a:r>
              <a:rPr lang="en-US" sz="1700" dirty="0"/>
              <a:t>Total Working Years p-value = 2.2x10</a:t>
            </a:r>
            <a:r>
              <a:rPr lang="en-US" sz="1700" baseline="30000" dirty="0"/>
              <a:t>-16</a:t>
            </a:r>
            <a:endParaRPr lang="en-US" sz="1700" dirty="0"/>
          </a:p>
          <a:p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7E73D-7205-36B0-CE63-05908A90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06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17AA-D4FD-2611-A56C-E3D8C354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629266"/>
            <a:ext cx="4506892" cy="1622321"/>
          </a:xfrm>
        </p:spPr>
        <p:txBody>
          <a:bodyPr>
            <a:normAutofit/>
          </a:bodyPr>
          <a:lstStyle/>
          <a:p>
            <a:r>
              <a:rPr lang="en-US" sz="4000" dirty="0"/>
              <a:t>Job Role &amp;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A00F-4FBF-1670-78FD-35F7F884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8400"/>
            <a:ext cx="4637521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Strong evidence Education has an impact on Job Role</a:t>
            </a:r>
          </a:p>
          <a:p>
            <a:pPr lvl="1"/>
            <a:r>
              <a:rPr lang="en-US" sz="1800" dirty="0"/>
              <a:t>P-value = 0.000804</a:t>
            </a:r>
          </a:p>
          <a:p>
            <a:r>
              <a:rPr lang="en-US" sz="1800" dirty="0"/>
              <a:t>Education levels provided without explanation</a:t>
            </a:r>
          </a:p>
          <a:p>
            <a:pPr lvl="1"/>
            <a:r>
              <a:rPr lang="en-US" sz="1800" dirty="0"/>
              <a:t>Assumed grades 1- 5 implies lowest Education level to highest</a:t>
            </a:r>
          </a:p>
          <a:p>
            <a:r>
              <a:rPr lang="en-US" sz="1800" dirty="0"/>
              <a:t>Job Roles with higher Education levels</a:t>
            </a:r>
          </a:p>
          <a:p>
            <a:pPr lvl="1"/>
            <a:r>
              <a:rPr lang="en-US" sz="1800" dirty="0"/>
              <a:t>Sales Executive</a:t>
            </a:r>
          </a:p>
          <a:p>
            <a:pPr lvl="1"/>
            <a:r>
              <a:rPr lang="en-US" sz="1800" dirty="0"/>
              <a:t>Research Scientist</a:t>
            </a:r>
          </a:p>
          <a:p>
            <a:pPr lvl="1"/>
            <a:r>
              <a:rPr lang="en-US" sz="1800" dirty="0"/>
              <a:t>Laboratory Technician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68289-BFA6-FFC1-7916-92D20E5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4" y="1568907"/>
            <a:ext cx="6550006" cy="40446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1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31726-F455-9A0B-C3E3-3363F7E8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766E-B460-DA5B-8AFB-A70582D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1400" dirty="0"/>
              <a:t>Attrition</a:t>
            </a:r>
          </a:p>
          <a:p>
            <a:pPr lvl="1"/>
            <a:r>
              <a:rPr lang="en-US" sz="1400" dirty="0"/>
              <a:t>The top three factors identified were each found to be significantly associated with employee attrition  </a:t>
            </a:r>
          </a:p>
          <a:p>
            <a:pPr lvl="2"/>
            <a:r>
              <a:rPr lang="en-US" sz="1400" dirty="0"/>
              <a:t>Total Working Years</a:t>
            </a:r>
          </a:p>
          <a:p>
            <a:pPr lvl="2"/>
            <a:r>
              <a:rPr lang="en-US" sz="1400" dirty="0"/>
              <a:t>Monthly Income</a:t>
            </a:r>
          </a:p>
          <a:p>
            <a:pPr lvl="2"/>
            <a:r>
              <a:rPr lang="en-US" sz="1400" dirty="0"/>
              <a:t>Job Involvement</a:t>
            </a:r>
          </a:p>
          <a:p>
            <a:pPr lvl="1"/>
            <a:r>
              <a:rPr lang="en-US" sz="1400" dirty="0"/>
              <a:t>The Naïve Bayes model was able to predict an attrition model with 85% accuracy, 88% sensitivity and 62% specificity</a:t>
            </a:r>
          </a:p>
          <a:p>
            <a:r>
              <a:rPr lang="en-US" sz="1400" dirty="0"/>
              <a:t>Job Role</a:t>
            </a:r>
          </a:p>
          <a:p>
            <a:pPr lvl="1"/>
            <a:r>
              <a:rPr lang="en-US" sz="1400" dirty="0"/>
              <a:t>A combination of Age and Total Working Years were associated with the employee job roles</a:t>
            </a:r>
          </a:p>
          <a:p>
            <a:pPr lvl="2"/>
            <a:r>
              <a:rPr lang="en-US" sz="1400" dirty="0"/>
              <a:t>Individually, both were significantly associated with employee job roles</a:t>
            </a:r>
          </a:p>
          <a:p>
            <a:pPr lvl="1"/>
            <a:r>
              <a:rPr lang="en-US" sz="1400" dirty="0"/>
              <a:t>Employee Attrition and Education were each found to be significantly associated with employee job roles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70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62BA1-D635-4B14-CF86-6D29C5FB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2DCD-E67C-12D6-36F8-98E8843C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Amy Adyanthaya: aadyanthaya@mail.smu.edu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03C83-BF9B-6F65-A159-7B525BEB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General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CB34-DB86-8870-0C57-7E27C371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Number of Employees: 870</a:t>
            </a:r>
          </a:p>
          <a:p>
            <a:r>
              <a:rPr lang="en-US" sz="2000" dirty="0"/>
              <a:t>Number of Departments: 9 </a:t>
            </a:r>
          </a:p>
          <a:p>
            <a:r>
              <a:rPr lang="en-US" sz="2000" dirty="0"/>
              <a:t>Median Employee Age: 35 years</a:t>
            </a:r>
          </a:p>
          <a:p>
            <a:r>
              <a:rPr lang="en-US" sz="2000" dirty="0"/>
              <a:t>Median Years Employed: 10</a:t>
            </a:r>
          </a:p>
          <a:p>
            <a:r>
              <a:rPr lang="en-US" sz="2000" dirty="0"/>
              <a:t>Overall Attrition Rate: 16%</a:t>
            </a:r>
          </a:p>
        </p:txBody>
      </p:sp>
    </p:spTree>
    <p:extLst>
      <p:ext uri="{BB962C8B-B14F-4D97-AF65-F5344CB8AC3E}">
        <p14:creationId xmlns:p14="http://schemas.microsoft.com/office/powerpoint/2010/main" val="42259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8BEBDC-0775-3321-BE48-B1941234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Top Three Attrition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8DD15-AA30-86F4-A690-71210F7B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Measured the Impact on Employee Attrition</a:t>
            </a:r>
          </a:p>
          <a:p>
            <a:pPr lvl="1"/>
            <a:r>
              <a:rPr lang="en-US" sz="2000" dirty="0"/>
              <a:t>Total Working Years </a:t>
            </a:r>
          </a:p>
          <a:p>
            <a:pPr lvl="1"/>
            <a:r>
              <a:rPr lang="en-US" sz="2000" dirty="0"/>
              <a:t>Monthly Income </a:t>
            </a:r>
          </a:p>
          <a:p>
            <a:pPr lvl="1"/>
            <a:r>
              <a:rPr lang="en-US" sz="2000" dirty="0"/>
              <a:t>Job Involvement</a:t>
            </a:r>
          </a:p>
        </p:txBody>
      </p:sp>
    </p:spTree>
    <p:extLst>
      <p:ext uri="{BB962C8B-B14F-4D97-AF65-F5344CB8AC3E}">
        <p14:creationId xmlns:p14="http://schemas.microsoft.com/office/powerpoint/2010/main" val="3046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F9EC-ECF0-B162-B244-3D76728F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5" y="629266"/>
            <a:ext cx="4334494" cy="1622321"/>
          </a:xfrm>
        </p:spPr>
        <p:txBody>
          <a:bodyPr>
            <a:normAutofit/>
          </a:bodyPr>
          <a:lstStyle/>
          <a:p>
            <a:r>
              <a:rPr lang="en-US" sz="4000" dirty="0"/>
              <a:t>Total Working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998C-DB40-706B-5E17-DCB34F6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8" y="2438400"/>
            <a:ext cx="4532178" cy="3785419"/>
          </a:xfrm>
        </p:spPr>
        <p:txBody>
          <a:bodyPr>
            <a:normAutofit/>
          </a:bodyPr>
          <a:lstStyle/>
          <a:p>
            <a:r>
              <a:rPr lang="en-US" sz="1800" dirty="0"/>
              <a:t>Has an overwhelming impact on Attrition</a:t>
            </a:r>
          </a:p>
          <a:p>
            <a:pPr lvl="1"/>
            <a:r>
              <a:rPr lang="en-US" sz="1800" dirty="0"/>
              <a:t>P-value &lt; 4.038x10</a:t>
            </a:r>
            <a:r>
              <a:rPr lang="en-US" sz="1800" baseline="30000" dirty="0"/>
              <a:t>-9</a:t>
            </a:r>
            <a:endParaRPr lang="en-US" sz="1800" dirty="0"/>
          </a:p>
          <a:p>
            <a:r>
              <a:rPr lang="en-US" sz="1800" dirty="0"/>
              <a:t>Timing of Attrition</a:t>
            </a:r>
          </a:p>
          <a:p>
            <a:pPr lvl="1"/>
            <a:r>
              <a:rPr lang="en-US" sz="1800" dirty="0"/>
              <a:t>33.6% occur within the first five years of employment</a:t>
            </a:r>
          </a:p>
          <a:p>
            <a:pPr lvl="1"/>
            <a:r>
              <a:rPr lang="en-US" sz="1800" dirty="0"/>
              <a:t>49.6% occur within the first 10 years of employment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18069B63-8869-C4E0-4C21-EF0538D9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1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07F9-4CC9-4A62-251B-B83E784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629266"/>
            <a:ext cx="4213959" cy="1622321"/>
          </a:xfrm>
        </p:spPr>
        <p:txBody>
          <a:bodyPr>
            <a:normAutofit/>
          </a:bodyPr>
          <a:lstStyle/>
          <a:p>
            <a:r>
              <a:rPr lang="en-US" sz="4000" dirty="0"/>
              <a:t>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BDBB-3E7F-3550-3D9A-C70BD42D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2438400"/>
            <a:ext cx="4496552" cy="3785419"/>
          </a:xfrm>
        </p:spPr>
        <p:txBody>
          <a:bodyPr>
            <a:normAutofit/>
          </a:bodyPr>
          <a:lstStyle/>
          <a:p>
            <a:r>
              <a:rPr lang="en-US" sz="1800" dirty="0"/>
              <a:t>Has an overwhelming impact on Attrition</a:t>
            </a:r>
          </a:p>
          <a:p>
            <a:pPr lvl="1"/>
            <a:r>
              <a:rPr lang="en-US" sz="1800" dirty="0"/>
              <a:t>P-value &lt; 4.69x10</a:t>
            </a:r>
            <a:r>
              <a:rPr lang="en-US" sz="1800" baseline="30000" dirty="0"/>
              <a:t>-9</a:t>
            </a:r>
          </a:p>
          <a:p>
            <a:r>
              <a:rPr lang="en-US" sz="1800" dirty="0"/>
              <a:t>Median monthly income</a:t>
            </a:r>
          </a:p>
          <a:p>
            <a:pPr lvl="1"/>
            <a:r>
              <a:rPr lang="en-US" sz="1800" dirty="0"/>
              <a:t>Attrition = $3171</a:t>
            </a:r>
          </a:p>
          <a:p>
            <a:pPr lvl="1"/>
            <a:r>
              <a:rPr lang="en-US" sz="1800" dirty="0"/>
              <a:t>Non-Attrition = $5209</a:t>
            </a:r>
          </a:p>
          <a:p>
            <a:r>
              <a:rPr lang="en-US" sz="1800" dirty="0"/>
              <a:t>The median monthly income does not reflect being normally distributed</a:t>
            </a:r>
          </a:p>
          <a:p>
            <a:pPr lvl="1"/>
            <a:r>
              <a:rPr lang="en-US" sz="1800" dirty="0"/>
              <a:t>Variation in the standard deviations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AE49-8404-951F-50A1-557CAA6F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59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91E3-1C29-E38A-985C-FBFE8724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3" y="629266"/>
            <a:ext cx="4263240" cy="1622321"/>
          </a:xfrm>
        </p:spPr>
        <p:txBody>
          <a:bodyPr>
            <a:normAutofit/>
          </a:bodyPr>
          <a:lstStyle/>
          <a:p>
            <a:r>
              <a:rPr lang="en-US" sz="4000" dirty="0"/>
              <a:t>Job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CD49-23D0-C939-5213-E8483E47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2" y="2438400"/>
            <a:ext cx="4437174" cy="3785419"/>
          </a:xfrm>
        </p:spPr>
        <p:txBody>
          <a:bodyPr>
            <a:normAutofit/>
          </a:bodyPr>
          <a:lstStyle/>
          <a:p>
            <a:r>
              <a:rPr lang="en-US" sz="1700" dirty="0"/>
              <a:t>Has an overwhelming impact on Attrition</a:t>
            </a:r>
          </a:p>
          <a:p>
            <a:pPr lvl="1"/>
            <a:r>
              <a:rPr lang="en-US" sz="1700" dirty="0"/>
              <a:t>P-value &lt; 5.211x10</a:t>
            </a:r>
            <a:r>
              <a:rPr lang="en-US" sz="1700" baseline="30000" dirty="0"/>
              <a:t>-9</a:t>
            </a:r>
          </a:p>
          <a:p>
            <a:r>
              <a:rPr lang="en-US" sz="1700" dirty="0"/>
              <a:t>Grading of Job Involvement  provided in data without explanation</a:t>
            </a:r>
          </a:p>
          <a:p>
            <a:pPr lvl="1"/>
            <a:r>
              <a:rPr lang="en-US" sz="1700" dirty="0"/>
              <a:t>Grade 1 attrition rate is 46.8%</a:t>
            </a:r>
          </a:p>
          <a:p>
            <a:pPr lvl="1"/>
            <a:r>
              <a:rPr lang="en-US" sz="1700" dirty="0"/>
              <a:t>Grade 2 attrition rate is 19.3%</a:t>
            </a:r>
          </a:p>
          <a:p>
            <a:pPr lvl="1"/>
            <a:r>
              <a:rPr lang="en-US" sz="1700" dirty="0"/>
              <a:t>Grade 3 attrition rate is 13%</a:t>
            </a:r>
          </a:p>
          <a:p>
            <a:pPr lvl="1"/>
            <a:r>
              <a:rPr lang="en-US" sz="1700" dirty="0"/>
              <a:t>Grade 4 attrition rate is 8.6%</a:t>
            </a:r>
          </a:p>
          <a:p>
            <a:pPr lvl="1"/>
            <a:endParaRPr lang="en-US" sz="1700" dirty="0"/>
          </a:p>
          <a:p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B06E-9BA6-57BF-83FE-3808E2FC4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15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0E78-9622-9229-C5E4-F61C8620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3" y="142875"/>
            <a:ext cx="9891713" cy="957263"/>
          </a:xfrm>
        </p:spPr>
        <p:txBody>
          <a:bodyPr/>
          <a:lstStyle/>
          <a:p>
            <a:r>
              <a:rPr lang="en-US" dirty="0"/>
              <a:t>Naïve Bayes Prediction Model of Attrition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D4F5BC3-3786-4BA4-A44B-9EC6EAC0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1" y="1100138"/>
            <a:ext cx="11352177" cy="243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Variables used in final model to predict Attrition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E96F32-D037-3BAF-4815-3FDDC40B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" y="3310036"/>
            <a:ext cx="3716354" cy="22925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98C40F-4EF7-D72C-9E9C-3287B01FE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20" y="3310036"/>
            <a:ext cx="3716356" cy="2292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997DE-60C3-C87E-AE87-AB68CFA94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09" y="3310034"/>
            <a:ext cx="3716357" cy="2292558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F2A8E48-5E6D-AE6D-E8AD-E17726F86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2864"/>
              </p:ext>
            </p:extLst>
          </p:nvPr>
        </p:nvGraphicFramePr>
        <p:xfrm>
          <a:off x="866773" y="1542475"/>
          <a:ext cx="8949447" cy="10298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83149">
                  <a:extLst>
                    <a:ext uri="{9D8B030D-6E8A-4147-A177-3AD203B41FA5}">
                      <a16:colId xmlns:a16="http://schemas.microsoft.com/office/drawing/2014/main" val="4201709125"/>
                    </a:ext>
                  </a:extLst>
                </a:gridCol>
                <a:gridCol w="2983149">
                  <a:extLst>
                    <a:ext uri="{9D8B030D-6E8A-4147-A177-3AD203B41FA5}">
                      <a16:colId xmlns:a16="http://schemas.microsoft.com/office/drawing/2014/main" val="2186270335"/>
                    </a:ext>
                  </a:extLst>
                </a:gridCol>
                <a:gridCol w="2983149">
                  <a:extLst>
                    <a:ext uri="{9D8B030D-6E8A-4147-A177-3AD203B41FA5}">
                      <a16:colId xmlns:a16="http://schemas.microsoft.com/office/drawing/2014/main" val="3933897082"/>
                    </a:ext>
                  </a:extLst>
                </a:gridCol>
              </a:tblGrid>
              <a:tr h="34328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Total Working Years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Monthly Income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Job Involvement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929397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Performance Rating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Overtime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981313"/>
                  </a:ext>
                </a:extLst>
              </a:tr>
              <a:tr h="34328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Relationship Satisfaction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itchFamily="2" charset="2"/>
                        <a:buChar char=""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Years Since Last Promotion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Business Travel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253126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37F24E-0118-FCD2-B406-CB849DED228D}"/>
              </a:ext>
            </a:extLst>
          </p:cNvPr>
          <p:cNvSpPr txBox="1">
            <a:spLocks/>
          </p:cNvSpPr>
          <p:nvPr/>
        </p:nvSpPr>
        <p:spPr>
          <a:xfrm>
            <a:off x="496757" y="2611952"/>
            <a:ext cx="10515600" cy="559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Model Iterations = 100</a:t>
            </a:r>
          </a:p>
          <a:p>
            <a:r>
              <a:rPr lang="en-US" sz="1700" dirty="0"/>
              <a:t>Train/Test Sets  = 75%/25%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77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6A6B6-C7C3-C71F-C9BD-0CC8459D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Trends in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3518-A2BA-22C7-21C4-2CD620F6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Employee Factors</a:t>
            </a:r>
          </a:p>
          <a:p>
            <a:pPr lvl="1"/>
            <a:r>
              <a:rPr lang="en-US" sz="2000" dirty="0"/>
              <a:t>Attrition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Total Working Years</a:t>
            </a:r>
          </a:p>
          <a:p>
            <a:pPr lvl="1"/>
            <a:r>
              <a:rPr lang="en-US" sz="2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348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026-E6A4-C920-5C95-9E645F35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6" y="629266"/>
            <a:ext cx="4478777" cy="1622321"/>
          </a:xfrm>
        </p:spPr>
        <p:txBody>
          <a:bodyPr>
            <a:normAutofit/>
          </a:bodyPr>
          <a:lstStyle/>
          <a:p>
            <a:r>
              <a:rPr lang="en-US" sz="4000" dirty="0"/>
              <a:t>Job Role &amp;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B088-7CEB-DAD9-00CD-CEA71AE5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2438400"/>
            <a:ext cx="429886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Overwhelming impact on Attrition</a:t>
            </a:r>
          </a:p>
          <a:p>
            <a:pPr lvl="1"/>
            <a:r>
              <a:rPr lang="en-US" sz="1800" dirty="0"/>
              <a:t>P-value &lt; 3.647x10</a:t>
            </a:r>
            <a:r>
              <a:rPr lang="en-US" sz="1800" baseline="30000" dirty="0"/>
              <a:t>-9</a:t>
            </a:r>
          </a:p>
          <a:p>
            <a:r>
              <a:rPr lang="en-US" sz="1800" dirty="0"/>
              <a:t>Top job roles with Attrition</a:t>
            </a:r>
          </a:p>
          <a:p>
            <a:pPr lvl="1"/>
            <a:r>
              <a:rPr lang="en-US" sz="1800" dirty="0"/>
              <a:t>Sales Representative: 45.3%</a:t>
            </a:r>
          </a:p>
          <a:p>
            <a:pPr lvl="1"/>
            <a:r>
              <a:rPr lang="en-US" sz="1800" dirty="0"/>
              <a:t>Human Resources: 22.2%</a:t>
            </a:r>
          </a:p>
          <a:p>
            <a:pPr lvl="1"/>
            <a:r>
              <a:rPr lang="en-US" sz="1800" dirty="0"/>
              <a:t>Laboratory Technician: 19.6%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DD24D75-A196-8689-D92F-405E01B6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568908"/>
            <a:ext cx="6019331" cy="3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8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1317</Words>
  <Application>Microsoft Macintosh PowerPoint</Application>
  <PresentationFormat>Widescreen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Case Study 2</vt:lpstr>
      <vt:lpstr>General Demographics</vt:lpstr>
      <vt:lpstr>Top Three Attrition Factors</vt:lpstr>
      <vt:lpstr>Total Working Years</vt:lpstr>
      <vt:lpstr>Monthly Income</vt:lpstr>
      <vt:lpstr>Job Involvement</vt:lpstr>
      <vt:lpstr>Naïve Bayes Prediction Model of Attrition</vt:lpstr>
      <vt:lpstr>Trends in Job Roles</vt:lpstr>
      <vt:lpstr>Job Role &amp; Attrition</vt:lpstr>
      <vt:lpstr>Job Role, Age &amp; Total Working Years </vt:lpstr>
      <vt:lpstr>Job Role &amp; Education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Adyanthaya, Amy</dc:creator>
  <cp:lastModifiedBy>Adyanthaya, Amy</cp:lastModifiedBy>
  <cp:revision>6</cp:revision>
  <cp:lastPrinted>2022-12-11T21:05:30Z</cp:lastPrinted>
  <dcterms:created xsi:type="dcterms:W3CDTF">2022-12-11T04:32:58Z</dcterms:created>
  <dcterms:modified xsi:type="dcterms:W3CDTF">2022-12-12T00:58:16Z</dcterms:modified>
</cp:coreProperties>
</file>