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62" r:id="rId5"/>
    <p:sldId id="260" r:id="rId6"/>
    <p:sldId id="264" r:id="rId7"/>
    <p:sldId id="267" r:id="rId8"/>
    <p:sldId id="265" r:id="rId9"/>
    <p:sldId id="269" r:id="rId10"/>
    <p:sldId id="272" r:id="rId11"/>
    <p:sldId id="2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1152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5A357C-B881-438A-AE61-F9E3005B554C}" type="datetimeFigureOut">
              <a:rPr lang="en-IN" smtClean="0"/>
              <a:pPr/>
              <a:t>25/07/2015</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05D69E8-B42C-4053-AEF1-3FAAA87B0F15}"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5A357C-B881-438A-AE61-F9E3005B554C}" type="datetimeFigureOut">
              <a:rPr lang="en-IN" smtClean="0"/>
              <a:pPr/>
              <a:t>25/07/2015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D69E8-B42C-4053-AEF1-3FAAA87B0F1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5A357C-B881-438A-AE61-F9E3005B554C}" type="datetimeFigureOut">
              <a:rPr lang="en-IN" smtClean="0"/>
              <a:pPr/>
              <a:t>25/07/2015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D69E8-B42C-4053-AEF1-3FAAA87B0F1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5A357C-B881-438A-AE61-F9E3005B554C}" type="datetimeFigureOut">
              <a:rPr lang="en-IN" smtClean="0"/>
              <a:pPr/>
              <a:t>25/07/2015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D69E8-B42C-4053-AEF1-3FAAA87B0F15}"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5A357C-B881-438A-AE61-F9E3005B554C}" type="datetimeFigureOut">
              <a:rPr lang="en-IN" smtClean="0"/>
              <a:pPr/>
              <a:t>25/07/2015</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05D69E8-B42C-4053-AEF1-3FAAA87B0F1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5A357C-B881-438A-AE61-F9E3005B554C}" type="datetimeFigureOut">
              <a:rPr lang="en-IN" smtClean="0"/>
              <a:pPr/>
              <a:t>25/07/2015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5D69E8-B42C-4053-AEF1-3FAAA87B0F15}"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5A357C-B881-438A-AE61-F9E3005B554C}" type="datetimeFigureOut">
              <a:rPr lang="en-IN" smtClean="0"/>
              <a:pPr/>
              <a:t>25/07/2015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5D69E8-B42C-4053-AEF1-3FAAA87B0F15}"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5A357C-B881-438A-AE61-F9E3005B554C}" type="datetimeFigureOut">
              <a:rPr lang="en-IN" smtClean="0"/>
              <a:pPr/>
              <a:t>25/07/2015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5D69E8-B42C-4053-AEF1-3FAAA87B0F1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5A357C-B881-438A-AE61-F9E3005B554C}" type="datetimeFigureOut">
              <a:rPr lang="en-IN" smtClean="0"/>
              <a:pPr/>
              <a:t>25/07/2015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5D69E8-B42C-4053-AEF1-3FAAA87B0F1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5A357C-B881-438A-AE61-F9E3005B554C}" type="datetimeFigureOut">
              <a:rPr lang="en-IN" smtClean="0"/>
              <a:pPr/>
              <a:t>25/07/2015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5D69E8-B42C-4053-AEF1-3FAAA87B0F15}"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5A357C-B881-438A-AE61-F9E3005B554C}" type="datetimeFigureOut">
              <a:rPr lang="en-IN" smtClean="0"/>
              <a:pPr/>
              <a:t>25/07/2015</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305D69E8-B42C-4053-AEF1-3FAAA87B0F15}"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65A357C-B881-438A-AE61-F9E3005B554C}" type="datetimeFigureOut">
              <a:rPr lang="en-IN" smtClean="0"/>
              <a:pPr/>
              <a:t>25/07/2015</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05D69E8-B42C-4053-AEF1-3FAAA87B0F1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rticle09_pic1.jpg"/>
          <p:cNvPicPr>
            <a:picLocks noChangeAspect="1"/>
          </p:cNvPicPr>
          <p:nvPr/>
        </p:nvPicPr>
        <p:blipFill>
          <a:blip r:embed="rId2" cstate="print"/>
          <a:stretch>
            <a:fillRect/>
          </a:stretch>
        </p:blipFill>
        <p:spPr>
          <a:xfrm>
            <a:off x="1705345" y="1628800"/>
            <a:ext cx="6104783" cy="4608512"/>
          </a:xfrm>
          <a:prstGeom prst="rect">
            <a:avLst/>
          </a:prstGeom>
        </p:spPr>
      </p:pic>
      <p:sp>
        <p:nvSpPr>
          <p:cNvPr id="5" name="Rectangle 4"/>
          <p:cNvSpPr/>
          <p:nvPr/>
        </p:nvSpPr>
        <p:spPr>
          <a:xfrm>
            <a:off x="-612576" y="332656"/>
            <a:ext cx="9937104" cy="830997"/>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8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Top </a:t>
            </a:r>
            <a:r>
              <a:rPr lang="en-US" sz="4800" b="1" cap="all" spc="0"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mba</a:t>
            </a:r>
            <a:r>
              <a:rPr lang="en-US" sz="48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colleges in </a:t>
            </a:r>
            <a:r>
              <a:rPr lang="en-US" sz="4800" b="1" cap="all" spc="0"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india</a:t>
            </a:r>
            <a:endParaRPr lang="en-US" sz="48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6" name="Rectangle 5"/>
          <p:cNvSpPr/>
          <p:nvPr/>
        </p:nvSpPr>
        <p:spPr>
          <a:xfrm>
            <a:off x="539552" y="1268760"/>
            <a:ext cx="7920880" cy="707886"/>
          </a:xfrm>
          <a:prstGeom prst="rect">
            <a:avLst/>
          </a:prstGeom>
          <a:noFill/>
        </p:spPr>
        <p:txBody>
          <a:bodyPr wrap="square" lIns="91440" tIns="45720" rIns="91440" bIns="45720">
            <a:spAutoFit/>
          </a:bodyPr>
          <a:lstStyle/>
          <a:p>
            <a:pPr algn="ctr"/>
            <a:r>
              <a:rPr lang="en-US" sz="2800" b="1" i="1" dirty="0" smtClean="0">
                <a:ln w="1905">
                  <a:solidFill>
                    <a:srgbClr val="00B0F0"/>
                  </a:solidFill>
                </a:ln>
                <a:solidFill>
                  <a:schemeClr val="tx2">
                    <a:lumMod val="40000"/>
                    <a:lumOff val="60000"/>
                  </a:schemeClr>
                </a:solidFill>
                <a:effectLst>
                  <a:glow rad="63500">
                    <a:schemeClr val="accent5">
                      <a:satMod val="175000"/>
                      <a:alpha val="40000"/>
                    </a:schemeClr>
                  </a:glow>
                  <a:innerShdw blurRad="69850" dist="43180" dir="5400000">
                    <a:srgbClr val="000000">
                      <a:alpha val="65000"/>
                    </a:srgbClr>
                  </a:innerShdw>
                  <a:reflection blurRad="6350" stA="55000" endA="300" endPos="45500" dir="5400000" sy="-100000" algn="bl" rotWithShape="0"/>
                </a:effectLst>
                <a:latin typeface="Edwardian Script ITC" pitchFamily="66" charset="0"/>
              </a:rPr>
              <a:t> </a:t>
            </a:r>
            <a:r>
              <a:rPr lang="en-US" sz="4000" dirty="0" smtClean="0">
                <a:ln w="1905">
                  <a:solidFill>
                    <a:srgbClr val="00B0F0"/>
                  </a:solidFill>
                </a:ln>
                <a:solidFill>
                  <a:schemeClr val="tx2">
                    <a:lumMod val="40000"/>
                    <a:lumOff val="60000"/>
                  </a:schemeClr>
                </a:solidFill>
                <a:effectLst>
                  <a:glow rad="63500">
                    <a:schemeClr val="accent5">
                      <a:satMod val="175000"/>
                      <a:alpha val="40000"/>
                    </a:schemeClr>
                  </a:glow>
                  <a:innerShdw blurRad="69850" dist="43180" dir="5400000">
                    <a:srgbClr val="000000">
                      <a:alpha val="65000"/>
                    </a:srgbClr>
                  </a:innerShdw>
                  <a:reflection blurRad="6350" stA="55000" endA="300" endPos="45500" dir="5400000" sy="-100000" algn="bl" rotWithShape="0"/>
                </a:effectLst>
                <a:latin typeface="Monotype Corsiva" pitchFamily="66" charset="0"/>
              </a:rPr>
              <a:t>a comparative </a:t>
            </a:r>
            <a:r>
              <a:rPr lang="en-US" sz="4000" dirty="0" err="1" smtClean="0">
                <a:ln w="1905">
                  <a:solidFill>
                    <a:srgbClr val="00B0F0"/>
                  </a:solidFill>
                </a:ln>
                <a:solidFill>
                  <a:schemeClr val="tx2">
                    <a:lumMod val="40000"/>
                    <a:lumOff val="60000"/>
                  </a:schemeClr>
                </a:solidFill>
                <a:effectLst>
                  <a:glow rad="63500">
                    <a:schemeClr val="accent5">
                      <a:satMod val="175000"/>
                      <a:alpha val="40000"/>
                    </a:schemeClr>
                  </a:glow>
                  <a:innerShdw blurRad="69850" dist="43180" dir="5400000">
                    <a:srgbClr val="000000">
                      <a:alpha val="65000"/>
                    </a:srgbClr>
                  </a:innerShdw>
                  <a:reflection blurRad="6350" stA="55000" endA="300" endPos="45500" dir="5400000" sy="-100000" algn="bl" rotWithShape="0"/>
                </a:effectLst>
                <a:latin typeface="Monotype Corsiva" pitchFamily="66" charset="0"/>
              </a:rPr>
              <a:t>analitycal</a:t>
            </a:r>
            <a:r>
              <a:rPr lang="en-US" sz="4000" dirty="0" smtClean="0">
                <a:ln w="1905">
                  <a:solidFill>
                    <a:srgbClr val="00B0F0"/>
                  </a:solidFill>
                </a:ln>
                <a:solidFill>
                  <a:schemeClr val="tx2">
                    <a:lumMod val="40000"/>
                    <a:lumOff val="60000"/>
                  </a:schemeClr>
                </a:solidFill>
                <a:effectLst>
                  <a:glow rad="63500">
                    <a:schemeClr val="accent5">
                      <a:satMod val="175000"/>
                      <a:alpha val="40000"/>
                    </a:schemeClr>
                  </a:glow>
                  <a:innerShdw blurRad="69850" dist="43180" dir="5400000">
                    <a:srgbClr val="000000">
                      <a:alpha val="65000"/>
                    </a:srgbClr>
                  </a:innerShdw>
                  <a:reflection blurRad="6350" stA="55000" endA="300" endPos="45500" dir="5400000" sy="-100000" algn="bl" rotWithShape="0"/>
                </a:effectLst>
                <a:latin typeface="Monotype Corsiva" pitchFamily="66" charset="0"/>
              </a:rPr>
              <a:t> study…</a:t>
            </a:r>
            <a:endParaRPr lang="en-US" sz="4000" dirty="0">
              <a:ln w="1905">
                <a:solidFill>
                  <a:srgbClr val="00B0F0"/>
                </a:solidFill>
              </a:ln>
              <a:solidFill>
                <a:schemeClr val="tx2">
                  <a:lumMod val="40000"/>
                  <a:lumOff val="60000"/>
                </a:schemeClr>
              </a:solidFill>
              <a:effectLst>
                <a:glow rad="63500">
                  <a:schemeClr val="accent5">
                    <a:satMod val="175000"/>
                    <a:alpha val="40000"/>
                  </a:schemeClr>
                </a:glow>
                <a:innerShdw blurRad="69850" dist="43180" dir="5400000">
                  <a:srgbClr val="000000">
                    <a:alpha val="65000"/>
                  </a:srgbClr>
                </a:innerShdw>
                <a:reflection blurRad="6350" stA="55000" endA="300" endPos="45500" dir="5400000" sy="-100000" algn="bl" rotWithShape="0"/>
              </a:effectLst>
              <a:latin typeface="Monotype Corsiva" pitchFamily="66" charset="0"/>
            </a:endParaRPr>
          </a:p>
        </p:txBody>
      </p:sp>
      <p:sp>
        <p:nvSpPr>
          <p:cNvPr id="7" name="Rectangle 6"/>
          <p:cNvSpPr/>
          <p:nvPr/>
        </p:nvSpPr>
        <p:spPr>
          <a:xfrm>
            <a:off x="3275856" y="5877272"/>
            <a:ext cx="3012298" cy="523220"/>
          </a:xfrm>
          <a:prstGeom prst="rect">
            <a:avLst/>
          </a:prstGeom>
          <a:noFill/>
        </p:spPr>
        <p:txBody>
          <a:bodyPr wrap="none" lIns="91440" tIns="45720" rIns="91440" bIns="45720">
            <a:spAutoFit/>
          </a:bodyPr>
          <a:lstStyle/>
          <a:p>
            <a:pPr algn="ctr"/>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By </a:t>
            </a:r>
            <a:r>
              <a:rPr lang="en-US" sz="28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Ameesha</a:t>
            </a:r>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28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Mittal</a:t>
            </a:r>
            <a:endParaRPr lang="en-US"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dirty="0" smtClean="0"/>
              <a:t>CONCLUSIONS</a:t>
            </a:r>
            <a:endParaRPr lang="en-IN" dirty="0"/>
          </a:p>
        </p:txBody>
      </p:sp>
      <p:sp>
        <p:nvSpPr>
          <p:cNvPr id="3" name="Content Placeholder 2"/>
          <p:cNvSpPr>
            <a:spLocks noGrp="1"/>
          </p:cNvSpPr>
          <p:nvPr>
            <p:ph sz="quarter" idx="1"/>
          </p:nvPr>
        </p:nvSpPr>
        <p:spPr>
          <a:xfrm>
            <a:off x="0" y="908720"/>
            <a:ext cx="9144000" cy="4525963"/>
          </a:xfrm>
        </p:spPr>
        <p:txBody>
          <a:bodyPr>
            <a:noAutofit/>
          </a:bodyPr>
          <a:lstStyle/>
          <a:p>
            <a:r>
              <a:rPr lang="en-IN" sz="1600" dirty="0"/>
              <a:t>MBA is one of the most prestigious courses in India. Various management colleges have been setup in the country to provide this course. Thus it is important for the candidates to know which one is better than others. </a:t>
            </a:r>
            <a:r>
              <a:rPr lang="en-IN" sz="1600" dirty="0" smtClean="0"/>
              <a:t> </a:t>
            </a:r>
            <a:r>
              <a:rPr lang="en-IN" sz="1600" dirty="0"/>
              <a:t>According to the statistical study </a:t>
            </a:r>
            <a:r>
              <a:rPr lang="en-IN" sz="1600" dirty="0" smtClean="0"/>
              <a:t>presented, </a:t>
            </a:r>
            <a:r>
              <a:rPr lang="en-IN" sz="1600" dirty="0"/>
              <a:t>various conclusions can be drawn.</a:t>
            </a:r>
          </a:p>
          <a:p>
            <a:pPr lvl="0"/>
            <a:r>
              <a:rPr lang="en-IN" sz="1600" dirty="0" smtClean="0"/>
              <a:t>Ranking </a:t>
            </a:r>
            <a:r>
              <a:rPr lang="en-IN" sz="1600" dirty="0"/>
              <a:t>of colleges is highly dependent on various parameters like number of faculty, number of courses offered, average salary offered during placements and many more. As per the results of regression analysis the given rankings of colleges is quite accurate with IIM Ahmadabad as the best MBA college in the state followed by IIM Calcutta and </a:t>
            </a:r>
            <a:r>
              <a:rPr lang="en-IN" sz="1600" dirty="0" err="1"/>
              <a:t>Xaviers</a:t>
            </a:r>
            <a:r>
              <a:rPr lang="en-IN" sz="1600" dirty="0"/>
              <a:t> Labour Institute.</a:t>
            </a:r>
          </a:p>
          <a:p>
            <a:pPr lvl="0"/>
            <a:r>
              <a:rPr lang="en-IN" sz="1600" dirty="0" smtClean="0"/>
              <a:t>Approach </a:t>
            </a:r>
            <a:r>
              <a:rPr lang="en-IN" sz="1600" dirty="0"/>
              <a:t>of normalization, categorization and weighted mean </a:t>
            </a:r>
            <a:r>
              <a:rPr lang="en-IN" sz="1600" dirty="0" smtClean="0"/>
              <a:t>for </a:t>
            </a:r>
            <a:r>
              <a:rPr lang="en-IN" sz="1600" dirty="0"/>
              <a:t>predictive modelling suggests that the ranking of courses is closely related to quality calculated with few differences. Indian Institute of management, Calcutta (ranked 2) provide best quality of education while Indian Institute of management (ranked 1) stands third in terms of quality that has been evaluated here.</a:t>
            </a:r>
          </a:p>
          <a:p>
            <a:pPr lvl="0"/>
            <a:r>
              <a:rPr lang="en-IN" sz="1600" dirty="0" smtClean="0"/>
              <a:t>Value </a:t>
            </a:r>
            <a:r>
              <a:rPr lang="en-IN" sz="1600" dirty="0"/>
              <a:t>for money calculation represents the almost direct relationship between fees and quality of program with few exceptions. Faculty of management, Delhi takes extremely low fees which take it up the ladder to the top of “value for money” queue in spite of it being 11</a:t>
            </a:r>
            <a:r>
              <a:rPr lang="en-IN" sz="1600" baseline="30000" dirty="0"/>
              <a:t>th</a:t>
            </a:r>
            <a:r>
              <a:rPr lang="en-IN" sz="1600" dirty="0"/>
              <a:t> in terms of quality due to its low fees.</a:t>
            </a:r>
          </a:p>
          <a:p>
            <a:r>
              <a:rPr lang="en-IN" sz="1600" dirty="0" smtClean="0"/>
              <a:t>For </a:t>
            </a:r>
            <a:r>
              <a:rPr lang="en-IN" sz="1600" dirty="0"/>
              <a:t>clustering, two techniques were adopted both suggesting that the colleges can be clustered mainly in two groups first one comprising of IIM A, S.P. Jain Institute of Management and Research, Management Development Institute, </a:t>
            </a:r>
            <a:r>
              <a:rPr lang="en-IN" sz="1600" dirty="0" err="1"/>
              <a:t>Gurgaon</a:t>
            </a:r>
            <a:r>
              <a:rPr lang="en-IN" sz="1600" dirty="0"/>
              <a:t> and International Management Institute, Delhi and IIM Calcutta and the second containing all others. This clusters can further be divided with nest suitable clustering coming up at 5 clusters. As we increase the </a:t>
            </a:r>
            <a:r>
              <a:rPr lang="en-IN" sz="1600" dirty="0" err="1"/>
              <a:t>the</a:t>
            </a:r>
            <a:r>
              <a:rPr lang="en-IN" sz="1600" dirty="0"/>
              <a:t> number of clusters our graphs become more and more structurally diversified.  </a:t>
            </a:r>
          </a:p>
          <a:p>
            <a:r>
              <a:rPr lang="en-IN" sz="1600" dirty="0"/>
              <a:t>There is no certified solution to the problem statement. The more we play with our variables and draw careful conclusions the more we tend towards better analytical models.</a:t>
            </a:r>
            <a:r>
              <a:rPr lang="en-IN" sz="1600" dirty="0" smtClean="0"/>
              <a:t> </a:t>
            </a:r>
            <a:r>
              <a:rPr lang="en-IN" sz="1600" dirty="0"/>
              <a:t> </a:t>
            </a:r>
          </a:p>
          <a:p>
            <a:pPr>
              <a:buNone/>
            </a:pPr>
            <a:endParaRPr lang="en-IN"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2536" y="0"/>
            <a:ext cx="9869585"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sz="quarter" idx="1"/>
          </p:nvPr>
        </p:nvSpPr>
        <p:spPr/>
        <p:txBody>
          <a:bodyPr/>
          <a:lstStyle/>
          <a:p>
            <a:r>
              <a:rPr lang="en-IN" dirty="0" smtClean="0"/>
              <a:t>Collecting data and </a:t>
            </a:r>
            <a:r>
              <a:rPr lang="en-IN" dirty="0" err="1" smtClean="0"/>
              <a:t>rankingfor</a:t>
            </a:r>
            <a:r>
              <a:rPr lang="en-IN" dirty="0" smtClean="0"/>
              <a:t> top MBA courses in India</a:t>
            </a:r>
          </a:p>
          <a:p>
            <a:r>
              <a:rPr lang="en-IN" dirty="0" smtClean="0"/>
              <a:t>Evaluating the accuracy of given rankings.</a:t>
            </a:r>
          </a:p>
          <a:p>
            <a:r>
              <a:rPr lang="en-IN" dirty="0" smtClean="0"/>
              <a:t>Creating predictive models to suggest quality of course and value for money</a:t>
            </a:r>
          </a:p>
          <a:p>
            <a:r>
              <a:rPr lang="en-IN" dirty="0" smtClean="0"/>
              <a:t>Creating clusters of colleges.</a:t>
            </a:r>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776864" cy="634082"/>
          </a:xfrm>
        </p:spPr>
        <p:txBody>
          <a:bodyPr>
            <a:normAutofit fontScale="90000"/>
          </a:bodyPr>
          <a:lstStyle/>
          <a:p>
            <a:r>
              <a:rPr lang="en-IN" dirty="0" smtClean="0"/>
              <a:t>Top 20 MBA </a:t>
            </a:r>
            <a:r>
              <a:rPr lang="en-IN" dirty="0" err="1" smtClean="0"/>
              <a:t>collges</a:t>
            </a:r>
            <a:r>
              <a:rPr lang="en-IN" dirty="0" smtClean="0"/>
              <a:t> in India:</a:t>
            </a:r>
            <a:endParaRPr lang="en-IN" dirty="0"/>
          </a:p>
        </p:txBody>
      </p:sp>
      <p:sp>
        <p:nvSpPr>
          <p:cNvPr id="3" name="Content Placeholder 2"/>
          <p:cNvSpPr>
            <a:spLocks noGrp="1"/>
          </p:cNvSpPr>
          <p:nvPr>
            <p:ph sz="quarter" idx="1"/>
          </p:nvPr>
        </p:nvSpPr>
        <p:spPr>
          <a:xfrm>
            <a:off x="323528" y="908720"/>
            <a:ext cx="8820472" cy="5589240"/>
          </a:xfrm>
        </p:spPr>
        <p:txBody>
          <a:bodyPr>
            <a:normAutofit fontScale="62500" lnSpcReduction="20000"/>
          </a:bodyPr>
          <a:lstStyle/>
          <a:p>
            <a:pPr marL="514350" indent="-514350">
              <a:buFont typeface="+mj-lt"/>
              <a:buAutoNum type="arabicParenR"/>
            </a:pPr>
            <a:r>
              <a:rPr lang="en-IN" dirty="0">
                <a:solidFill>
                  <a:srgbClr val="000000"/>
                </a:solidFill>
              </a:rPr>
              <a:t>Indian Institute of Management, IIM A</a:t>
            </a:r>
            <a:r>
              <a:rPr lang="en-IN" dirty="0" smtClean="0"/>
              <a:t> </a:t>
            </a:r>
          </a:p>
          <a:p>
            <a:pPr marL="514350" indent="-514350">
              <a:buFont typeface="+mj-lt"/>
              <a:buAutoNum type="arabicParenR"/>
            </a:pPr>
            <a:r>
              <a:rPr lang="en-IN" dirty="0" smtClean="0">
                <a:solidFill>
                  <a:srgbClr val="000000"/>
                </a:solidFill>
              </a:rPr>
              <a:t>Indian </a:t>
            </a:r>
            <a:r>
              <a:rPr lang="en-IN" dirty="0">
                <a:solidFill>
                  <a:srgbClr val="000000"/>
                </a:solidFill>
              </a:rPr>
              <a:t>Institute of Management</a:t>
            </a:r>
            <a:r>
              <a:rPr lang="en-IN" dirty="0" smtClean="0">
                <a:solidFill>
                  <a:srgbClr val="000000"/>
                </a:solidFill>
              </a:rPr>
              <a:t>, Calcutta</a:t>
            </a:r>
            <a:r>
              <a:rPr lang="en-IN" dirty="0" smtClean="0"/>
              <a:t> </a:t>
            </a:r>
          </a:p>
          <a:p>
            <a:pPr marL="514350" indent="-514350">
              <a:buFont typeface="+mj-lt"/>
              <a:buAutoNum type="arabicParenR"/>
            </a:pPr>
            <a:r>
              <a:rPr lang="en-IN" dirty="0" smtClean="0">
                <a:solidFill>
                  <a:srgbClr val="000000"/>
                </a:solidFill>
              </a:rPr>
              <a:t>Xavier </a:t>
            </a:r>
            <a:r>
              <a:rPr lang="en-IN" dirty="0">
                <a:solidFill>
                  <a:srgbClr val="000000"/>
                </a:solidFill>
              </a:rPr>
              <a:t>Labour Relations Institute</a:t>
            </a:r>
            <a:r>
              <a:rPr lang="en-IN" dirty="0" smtClean="0"/>
              <a:t> </a:t>
            </a:r>
          </a:p>
          <a:p>
            <a:pPr marL="514350" indent="-514350">
              <a:buFont typeface="+mj-lt"/>
              <a:buAutoNum type="arabicParenR"/>
            </a:pPr>
            <a:r>
              <a:rPr lang="en-IN" dirty="0" smtClean="0">
                <a:solidFill>
                  <a:srgbClr val="000000"/>
                </a:solidFill>
              </a:rPr>
              <a:t>Faculty </a:t>
            </a:r>
            <a:r>
              <a:rPr lang="en-IN" dirty="0">
                <a:solidFill>
                  <a:srgbClr val="000000"/>
                </a:solidFill>
              </a:rPr>
              <a:t>of Management Studies (FMS)</a:t>
            </a:r>
            <a:r>
              <a:rPr lang="en-IN" dirty="0" smtClean="0"/>
              <a:t> </a:t>
            </a:r>
          </a:p>
          <a:p>
            <a:pPr marL="514350" indent="-514350">
              <a:buFont typeface="+mj-lt"/>
              <a:buAutoNum type="arabicParenR"/>
            </a:pPr>
            <a:r>
              <a:rPr lang="en-IN" dirty="0" smtClean="0">
                <a:solidFill>
                  <a:srgbClr val="000000"/>
                </a:solidFill>
              </a:rPr>
              <a:t>S.P</a:t>
            </a:r>
            <a:r>
              <a:rPr lang="en-IN" dirty="0">
                <a:solidFill>
                  <a:srgbClr val="000000"/>
                </a:solidFill>
              </a:rPr>
              <a:t>. Jain Institute of Management and Research</a:t>
            </a:r>
            <a:r>
              <a:rPr lang="en-IN" dirty="0" smtClean="0"/>
              <a:t> </a:t>
            </a:r>
          </a:p>
          <a:p>
            <a:pPr marL="514350" indent="-514350">
              <a:buFont typeface="+mj-lt"/>
              <a:buAutoNum type="arabicParenR"/>
            </a:pPr>
            <a:r>
              <a:rPr lang="en-IN" dirty="0" smtClean="0">
                <a:solidFill>
                  <a:srgbClr val="000000"/>
                </a:solidFill>
              </a:rPr>
              <a:t>Management </a:t>
            </a:r>
            <a:r>
              <a:rPr lang="en-IN" dirty="0">
                <a:solidFill>
                  <a:srgbClr val="000000"/>
                </a:solidFill>
              </a:rPr>
              <a:t>Development Institute, </a:t>
            </a:r>
            <a:r>
              <a:rPr lang="en-IN" dirty="0" err="1">
                <a:solidFill>
                  <a:srgbClr val="000000"/>
                </a:solidFill>
              </a:rPr>
              <a:t>Gurgaon</a:t>
            </a:r>
            <a:r>
              <a:rPr lang="en-IN" dirty="0" smtClean="0"/>
              <a:t> </a:t>
            </a:r>
          </a:p>
          <a:p>
            <a:pPr marL="514350" indent="-514350">
              <a:buFont typeface="+mj-lt"/>
              <a:buAutoNum type="arabicParenR"/>
            </a:pPr>
            <a:r>
              <a:rPr lang="en-IN" dirty="0" smtClean="0">
                <a:solidFill>
                  <a:srgbClr val="000000"/>
                </a:solidFill>
              </a:rPr>
              <a:t>Indian </a:t>
            </a:r>
            <a:r>
              <a:rPr lang="en-IN" dirty="0">
                <a:solidFill>
                  <a:srgbClr val="000000"/>
                </a:solidFill>
              </a:rPr>
              <a:t>Institute of Management, Kozhikode</a:t>
            </a:r>
            <a:r>
              <a:rPr lang="en-IN" dirty="0" smtClean="0"/>
              <a:t> </a:t>
            </a:r>
          </a:p>
          <a:p>
            <a:pPr marL="514350" indent="-514350">
              <a:buFont typeface="+mj-lt"/>
              <a:buAutoNum type="arabicParenR"/>
            </a:pPr>
            <a:r>
              <a:rPr lang="en-IN" dirty="0" smtClean="0">
                <a:solidFill>
                  <a:srgbClr val="000000"/>
                </a:solidFill>
              </a:rPr>
              <a:t>Indian </a:t>
            </a:r>
            <a:r>
              <a:rPr lang="en-IN" dirty="0">
                <a:solidFill>
                  <a:srgbClr val="000000"/>
                </a:solidFill>
              </a:rPr>
              <a:t>Institute of Management, Indore</a:t>
            </a:r>
            <a:r>
              <a:rPr lang="en-IN" dirty="0" smtClean="0"/>
              <a:t> </a:t>
            </a:r>
          </a:p>
          <a:p>
            <a:pPr marL="514350" indent="-514350">
              <a:buFont typeface="+mj-lt"/>
              <a:buAutoNum type="arabicParenR"/>
            </a:pPr>
            <a:r>
              <a:rPr lang="en-IN" dirty="0" smtClean="0">
                <a:solidFill>
                  <a:srgbClr val="000000"/>
                </a:solidFill>
              </a:rPr>
              <a:t>International </a:t>
            </a:r>
            <a:r>
              <a:rPr lang="en-IN" dirty="0">
                <a:solidFill>
                  <a:srgbClr val="000000"/>
                </a:solidFill>
              </a:rPr>
              <a:t>Management Institute, Delhi</a:t>
            </a:r>
            <a:r>
              <a:rPr lang="en-IN" dirty="0" smtClean="0"/>
              <a:t> </a:t>
            </a:r>
          </a:p>
          <a:p>
            <a:pPr marL="514350" indent="-514350">
              <a:buFont typeface="+mj-lt"/>
              <a:buAutoNum type="arabicParenR"/>
            </a:pPr>
            <a:r>
              <a:rPr lang="en-IN" dirty="0" smtClean="0">
                <a:solidFill>
                  <a:srgbClr val="000000"/>
                </a:solidFill>
              </a:rPr>
              <a:t>Indian </a:t>
            </a:r>
            <a:r>
              <a:rPr lang="en-IN" dirty="0">
                <a:solidFill>
                  <a:srgbClr val="000000"/>
                </a:solidFill>
              </a:rPr>
              <a:t>Institute of Foreign Trade</a:t>
            </a:r>
            <a:r>
              <a:rPr lang="en-IN" dirty="0" smtClean="0"/>
              <a:t> </a:t>
            </a:r>
          </a:p>
          <a:p>
            <a:pPr marL="514350" indent="-514350">
              <a:buFont typeface="+mj-lt"/>
              <a:buAutoNum type="arabicParenR"/>
            </a:pPr>
            <a:r>
              <a:rPr lang="en-IN" dirty="0" smtClean="0">
                <a:solidFill>
                  <a:srgbClr val="000000"/>
                </a:solidFill>
              </a:rPr>
              <a:t>NMIMS</a:t>
            </a:r>
            <a:r>
              <a:rPr lang="en-IN" dirty="0">
                <a:solidFill>
                  <a:srgbClr val="000000"/>
                </a:solidFill>
              </a:rPr>
              <a:t>, </a:t>
            </a:r>
            <a:r>
              <a:rPr lang="en-IN" dirty="0" err="1">
                <a:solidFill>
                  <a:srgbClr val="000000"/>
                </a:solidFill>
              </a:rPr>
              <a:t>mumabi</a:t>
            </a:r>
            <a:r>
              <a:rPr lang="en-IN" dirty="0" smtClean="0"/>
              <a:t> </a:t>
            </a:r>
          </a:p>
          <a:p>
            <a:pPr marL="514350" indent="-514350">
              <a:buFont typeface="+mj-lt"/>
              <a:buAutoNum type="arabicParenR"/>
            </a:pPr>
            <a:r>
              <a:rPr lang="en-IN" dirty="0" smtClean="0">
                <a:solidFill>
                  <a:srgbClr val="000000"/>
                </a:solidFill>
              </a:rPr>
              <a:t>National </a:t>
            </a:r>
            <a:r>
              <a:rPr lang="en-IN" dirty="0">
                <a:solidFill>
                  <a:srgbClr val="000000"/>
                </a:solidFill>
              </a:rPr>
              <a:t>Institute of Industrial Engineering</a:t>
            </a:r>
            <a:r>
              <a:rPr lang="en-IN" dirty="0" smtClean="0"/>
              <a:t> </a:t>
            </a:r>
          </a:p>
          <a:p>
            <a:pPr marL="514350" indent="-514350">
              <a:buFont typeface="+mj-lt"/>
              <a:buAutoNum type="arabicParenR"/>
            </a:pPr>
            <a:r>
              <a:rPr lang="en-IN" dirty="0" smtClean="0">
                <a:solidFill>
                  <a:srgbClr val="000000"/>
                </a:solidFill>
              </a:rPr>
              <a:t>Xavier </a:t>
            </a:r>
            <a:r>
              <a:rPr lang="en-IN" dirty="0">
                <a:solidFill>
                  <a:srgbClr val="000000"/>
                </a:solidFill>
              </a:rPr>
              <a:t>Institute of Management, Bhubaneswar</a:t>
            </a:r>
            <a:r>
              <a:rPr lang="en-IN" dirty="0" smtClean="0"/>
              <a:t> </a:t>
            </a:r>
          </a:p>
          <a:p>
            <a:pPr marL="514350" indent="-514350">
              <a:buFont typeface="+mj-lt"/>
              <a:buAutoNum type="arabicParenR"/>
            </a:pPr>
            <a:r>
              <a:rPr lang="en-IN" dirty="0" smtClean="0">
                <a:solidFill>
                  <a:srgbClr val="000000"/>
                </a:solidFill>
              </a:rPr>
              <a:t>Symbiosis </a:t>
            </a:r>
            <a:r>
              <a:rPr lang="en-IN" dirty="0">
                <a:solidFill>
                  <a:srgbClr val="000000"/>
                </a:solidFill>
              </a:rPr>
              <a:t>Institute of Business Management</a:t>
            </a:r>
            <a:r>
              <a:rPr lang="en-IN" dirty="0" smtClean="0"/>
              <a:t> </a:t>
            </a:r>
          </a:p>
          <a:p>
            <a:pPr marL="514350" indent="-514350">
              <a:buFont typeface="+mj-lt"/>
              <a:buAutoNum type="arabicParenR"/>
            </a:pPr>
            <a:r>
              <a:rPr lang="en-IN" dirty="0" smtClean="0">
                <a:solidFill>
                  <a:srgbClr val="000000"/>
                </a:solidFill>
              </a:rPr>
              <a:t>Department </a:t>
            </a:r>
            <a:r>
              <a:rPr lang="en-IN" dirty="0">
                <a:solidFill>
                  <a:srgbClr val="000000"/>
                </a:solidFill>
              </a:rPr>
              <a:t>of Management Studies, IITD</a:t>
            </a:r>
            <a:r>
              <a:rPr lang="en-IN" dirty="0" smtClean="0"/>
              <a:t> </a:t>
            </a:r>
          </a:p>
          <a:p>
            <a:pPr marL="514350" indent="-514350">
              <a:buFont typeface="+mj-lt"/>
              <a:buAutoNum type="arabicParenR"/>
            </a:pPr>
            <a:r>
              <a:rPr lang="en-IN" dirty="0" err="1" smtClean="0">
                <a:solidFill>
                  <a:srgbClr val="000000"/>
                </a:solidFill>
              </a:rPr>
              <a:t>Jamnalal</a:t>
            </a:r>
            <a:r>
              <a:rPr lang="en-IN" dirty="0" smtClean="0">
                <a:solidFill>
                  <a:srgbClr val="000000"/>
                </a:solidFill>
              </a:rPr>
              <a:t> </a:t>
            </a:r>
            <a:r>
              <a:rPr lang="en-IN" dirty="0">
                <a:solidFill>
                  <a:srgbClr val="000000"/>
                </a:solidFill>
              </a:rPr>
              <a:t>Bajaj Institute of Management Studies</a:t>
            </a:r>
            <a:r>
              <a:rPr lang="en-IN" dirty="0" smtClean="0"/>
              <a:t> </a:t>
            </a:r>
          </a:p>
          <a:p>
            <a:pPr marL="514350" indent="-514350">
              <a:buFont typeface="+mj-lt"/>
              <a:buAutoNum type="arabicParenR"/>
            </a:pPr>
            <a:r>
              <a:rPr lang="en-IN" dirty="0" err="1" smtClean="0">
                <a:solidFill>
                  <a:srgbClr val="000000"/>
                </a:solidFill>
              </a:rPr>
              <a:t>Vinod</a:t>
            </a:r>
            <a:r>
              <a:rPr lang="en-IN" dirty="0" smtClean="0">
                <a:solidFill>
                  <a:srgbClr val="000000"/>
                </a:solidFill>
              </a:rPr>
              <a:t> </a:t>
            </a:r>
            <a:r>
              <a:rPr lang="en-IN" dirty="0">
                <a:solidFill>
                  <a:srgbClr val="000000"/>
                </a:solidFill>
              </a:rPr>
              <a:t>Gupta School of Management (IIT </a:t>
            </a:r>
            <a:r>
              <a:rPr lang="en-IN" dirty="0" err="1">
                <a:solidFill>
                  <a:srgbClr val="000000"/>
                </a:solidFill>
              </a:rPr>
              <a:t>Kharagpur</a:t>
            </a:r>
            <a:r>
              <a:rPr lang="en-IN" dirty="0">
                <a:solidFill>
                  <a:srgbClr val="000000"/>
                </a:solidFill>
              </a:rPr>
              <a:t>)</a:t>
            </a:r>
            <a:r>
              <a:rPr lang="en-IN" dirty="0" smtClean="0"/>
              <a:t> </a:t>
            </a:r>
          </a:p>
          <a:p>
            <a:pPr marL="514350" indent="-514350">
              <a:buFont typeface="+mj-lt"/>
              <a:buAutoNum type="arabicParenR"/>
            </a:pPr>
            <a:r>
              <a:rPr lang="en-IN" dirty="0" smtClean="0">
                <a:solidFill>
                  <a:srgbClr val="000000"/>
                </a:solidFill>
              </a:rPr>
              <a:t>T</a:t>
            </a:r>
            <a:r>
              <a:rPr lang="en-IN" dirty="0">
                <a:solidFill>
                  <a:srgbClr val="000000"/>
                </a:solidFill>
              </a:rPr>
              <a:t>. A. </a:t>
            </a:r>
            <a:r>
              <a:rPr lang="en-IN" dirty="0" err="1">
                <a:solidFill>
                  <a:srgbClr val="000000"/>
                </a:solidFill>
              </a:rPr>
              <a:t>Pai</a:t>
            </a:r>
            <a:r>
              <a:rPr lang="en-IN" dirty="0">
                <a:solidFill>
                  <a:srgbClr val="000000"/>
                </a:solidFill>
              </a:rPr>
              <a:t> Management Institute</a:t>
            </a:r>
            <a:r>
              <a:rPr lang="en-IN" dirty="0" smtClean="0"/>
              <a:t> </a:t>
            </a:r>
          </a:p>
          <a:p>
            <a:pPr marL="514350" indent="-514350">
              <a:buFont typeface="+mj-lt"/>
              <a:buAutoNum type="arabicParenR"/>
            </a:pPr>
            <a:r>
              <a:rPr lang="en-IN" dirty="0" err="1" smtClean="0">
                <a:solidFill>
                  <a:srgbClr val="000000"/>
                </a:solidFill>
              </a:rPr>
              <a:t>Shailesh</a:t>
            </a:r>
            <a:r>
              <a:rPr lang="en-IN" dirty="0" smtClean="0">
                <a:solidFill>
                  <a:srgbClr val="000000"/>
                </a:solidFill>
              </a:rPr>
              <a:t> </a:t>
            </a:r>
            <a:r>
              <a:rPr lang="en-IN" dirty="0">
                <a:solidFill>
                  <a:srgbClr val="000000"/>
                </a:solidFill>
              </a:rPr>
              <a:t>J. Mehta School of Management</a:t>
            </a:r>
            <a:r>
              <a:rPr lang="en-IN" dirty="0" smtClean="0"/>
              <a:t> </a:t>
            </a:r>
          </a:p>
          <a:p>
            <a:pPr marL="514350" indent="-514350">
              <a:buFont typeface="+mj-lt"/>
              <a:buAutoNum type="arabicParenR"/>
            </a:pPr>
            <a:r>
              <a:rPr lang="en-IN" dirty="0" smtClean="0">
                <a:solidFill>
                  <a:srgbClr val="000000"/>
                </a:solidFill>
              </a:rPr>
              <a:t>Birla </a:t>
            </a:r>
            <a:r>
              <a:rPr lang="en-IN" dirty="0">
                <a:solidFill>
                  <a:srgbClr val="000000"/>
                </a:solidFill>
              </a:rPr>
              <a:t>Institute of Management Technology</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188640"/>
            <a:ext cx="8219256" cy="778098"/>
          </a:xfrm>
        </p:spPr>
        <p:txBody>
          <a:bodyPr>
            <a:normAutofit/>
          </a:bodyPr>
          <a:lstStyle/>
          <a:p>
            <a:r>
              <a:rPr lang="en-IN" dirty="0" smtClean="0"/>
              <a:t>Accuracy of given rankings.</a:t>
            </a:r>
            <a:endParaRPr lang="en-IN" dirty="0"/>
          </a:p>
        </p:txBody>
      </p:sp>
      <p:sp>
        <p:nvSpPr>
          <p:cNvPr id="3" name="Content Placeholder 2"/>
          <p:cNvSpPr>
            <a:spLocks noGrp="1"/>
          </p:cNvSpPr>
          <p:nvPr>
            <p:ph sz="quarter" idx="1"/>
          </p:nvPr>
        </p:nvSpPr>
        <p:spPr>
          <a:xfrm>
            <a:off x="0" y="1196752"/>
            <a:ext cx="8686800" cy="5661248"/>
          </a:xfrm>
        </p:spPr>
        <p:txBody>
          <a:bodyPr>
            <a:normAutofit fontScale="40000" lnSpcReduction="20000"/>
          </a:bodyPr>
          <a:lstStyle/>
          <a:p>
            <a:r>
              <a:rPr lang="en-IN" sz="4200" dirty="0" smtClean="0"/>
              <a:t>Accuracy of given rankings has been </a:t>
            </a:r>
            <a:r>
              <a:rPr lang="en-IN" sz="4200" dirty="0" err="1" smtClean="0"/>
              <a:t>evealuated</a:t>
            </a:r>
            <a:r>
              <a:rPr lang="en-IN" sz="4200" dirty="0" smtClean="0"/>
              <a:t> using multiple regression</a:t>
            </a:r>
          </a:p>
          <a:p>
            <a:r>
              <a:rPr lang="en-IN" sz="4200" b="1" dirty="0" smtClean="0"/>
              <a:t>Parameters used for evaluating:</a:t>
            </a:r>
          </a:p>
          <a:p>
            <a:pPr marL="571500" indent="-571500">
              <a:buFont typeface="+mj-lt"/>
              <a:buAutoNum type="romanLcPeriod"/>
            </a:pPr>
            <a:r>
              <a:rPr lang="en-IN" sz="4000" dirty="0"/>
              <a:t>Ranking: our dependent variable</a:t>
            </a:r>
          </a:p>
          <a:p>
            <a:pPr marL="571500" indent="-571500">
              <a:buFont typeface="+mj-lt"/>
              <a:buAutoNum type="romanLcPeriod"/>
            </a:pPr>
            <a:r>
              <a:rPr lang="en-IN" sz="4000" dirty="0"/>
              <a:t>Cat </a:t>
            </a:r>
            <a:r>
              <a:rPr lang="en-IN" sz="4000" dirty="0" err="1"/>
              <a:t>cutoff</a:t>
            </a:r>
            <a:r>
              <a:rPr lang="en-IN" sz="4000" dirty="0"/>
              <a:t>: since most of these colleges take admissions through CAT, CAT </a:t>
            </a:r>
            <a:r>
              <a:rPr lang="en-IN" sz="4000" dirty="0" err="1"/>
              <a:t>Cutoff</a:t>
            </a:r>
            <a:r>
              <a:rPr lang="en-IN" sz="4000" dirty="0"/>
              <a:t> seems o be a relevant parameters to judge the college’s reputation in the society</a:t>
            </a:r>
          </a:p>
          <a:p>
            <a:pPr marL="571500" indent="-571500">
              <a:buFont typeface="+mj-lt"/>
              <a:buAutoNum type="romanLcPeriod"/>
            </a:pPr>
            <a:r>
              <a:rPr lang="en-IN" sz="4000" dirty="0" err="1"/>
              <a:t>Avg</a:t>
            </a:r>
            <a:r>
              <a:rPr lang="en-IN" sz="4000" dirty="0"/>
              <a:t> Salary: An important parameter since final aim of the student taking admission is to earn a decent package at the end to the course</a:t>
            </a:r>
          </a:p>
          <a:p>
            <a:pPr marL="571500" indent="-571500">
              <a:buFont typeface="+mj-lt"/>
              <a:buAutoNum type="romanLcPeriod"/>
            </a:pPr>
            <a:r>
              <a:rPr lang="en-IN" sz="4000" dirty="0"/>
              <a:t>Fees:  Inverse relation to the ranking. Low fees (with good facilities) makes a room for more people belonging to financially weaker section of the society</a:t>
            </a:r>
          </a:p>
          <a:p>
            <a:pPr marL="571500" indent="-571500">
              <a:buFont typeface="+mj-lt"/>
              <a:buAutoNum type="romanLcPeriod"/>
            </a:pPr>
            <a:r>
              <a:rPr lang="en-IN" sz="4000" dirty="0"/>
              <a:t>No. of permanent faculty: More the faculty, more the guidance and diversity.</a:t>
            </a:r>
          </a:p>
          <a:p>
            <a:pPr marL="571500" indent="-571500">
              <a:buFont typeface="+mj-lt"/>
              <a:buAutoNum type="romanLcPeriod"/>
            </a:pPr>
            <a:r>
              <a:rPr lang="en-IN" sz="4000" dirty="0"/>
              <a:t>No. of MDPs: Good colleges shall provide more number of courses</a:t>
            </a:r>
          </a:p>
          <a:p>
            <a:pPr marL="571500" indent="-571500">
              <a:buFont typeface="+mj-lt"/>
              <a:buAutoNum type="romanLcPeriod"/>
            </a:pPr>
            <a:r>
              <a:rPr lang="en-IN" sz="4000" dirty="0"/>
              <a:t>Sex ratio: Since the admission procedure for all colleges is same sex ratio will help us determine which colleges are preferred for girls i.e. </a:t>
            </a:r>
            <a:r>
              <a:rPr lang="en-IN" sz="4000" dirty="0" smtClean="0"/>
              <a:t>which </a:t>
            </a:r>
            <a:r>
              <a:rPr lang="en-IN" sz="4000" dirty="0"/>
              <a:t>college maintains the best co-ed atmosphere</a:t>
            </a:r>
          </a:p>
          <a:p>
            <a:pPr marL="571500" indent="-571500">
              <a:buFont typeface="+mj-lt"/>
              <a:buAutoNum type="romanLcPeriod"/>
            </a:pPr>
            <a:r>
              <a:rPr lang="en-IN" sz="4000" dirty="0"/>
              <a:t>No. of international faculty and no. of guest speakers: These parameters project the reputation of the colleges amongst other scholars of the world.</a:t>
            </a:r>
          </a:p>
          <a:p>
            <a:pPr marL="571500" indent="-571500">
              <a:buFont typeface="+mj-lt"/>
              <a:buAutoNum type="romanLcPeriod"/>
            </a:pPr>
            <a:r>
              <a:rPr lang="en-IN" sz="4000" dirty="0"/>
              <a:t>No. of student exchange programs: Shows the amount of exposure given to students</a:t>
            </a:r>
          </a:p>
          <a:p>
            <a:pPr marL="571500" indent="-571500">
              <a:buFont typeface="+mj-lt"/>
              <a:buAutoNum type="romanLcPeriod"/>
            </a:pPr>
            <a:r>
              <a:rPr lang="en-IN" sz="4000" dirty="0"/>
              <a:t>No. of companies: More companies shall visit the college that produces better qualified students</a:t>
            </a:r>
          </a:p>
          <a:p>
            <a:pPr marL="571500" indent="-571500">
              <a:buFont typeface="+mj-lt"/>
              <a:buAutoNum type="romanLcPeriod"/>
            </a:pPr>
            <a:r>
              <a:rPr lang="en-IN" sz="4000" dirty="0"/>
              <a:t>Placement percentage:  Students take admission with a purpose of getting placed in a good company at the end of the course. Thus this parameters shows how much that purpose is fulfilled.</a:t>
            </a:r>
          </a:p>
          <a:p>
            <a:pPr marL="571500" indent="-571500">
              <a:buFont typeface="+mj-lt"/>
              <a:buAutoNum type="romanLcPeriod"/>
            </a:pPr>
            <a:r>
              <a:rPr lang="en-IN" sz="4000" dirty="0"/>
              <a:t>Note: number of students is not used because more number of students allowed in a batch does not imply better teaching facilities. Good college wont be the one who takes more admissions. It will be the one who train those it takes well. </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012113" cy="1052513"/>
          </a:xfrm>
        </p:spPr>
        <p:txBody>
          <a:bodyPr>
            <a:normAutofit fontScale="90000"/>
          </a:bodyPr>
          <a:lstStyle/>
          <a:p>
            <a:r>
              <a:rPr lang="en-IN" b="1" dirty="0" smtClean="0"/>
              <a:t>Graphs obtained by regression analysis</a:t>
            </a:r>
            <a:endParaRPr lang="en-IN" b="1" dirty="0"/>
          </a:p>
        </p:txBody>
      </p:sp>
      <p:pic>
        <p:nvPicPr>
          <p:cNvPr id="13" name="Picture 12" descr="resvsfit.png"/>
          <p:cNvPicPr>
            <a:picLocks noChangeAspect="1"/>
          </p:cNvPicPr>
          <p:nvPr/>
        </p:nvPicPr>
        <p:blipFill>
          <a:blip r:embed="rId2" cstate="print"/>
          <a:stretch>
            <a:fillRect/>
          </a:stretch>
        </p:blipFill>
        <p:spPr>
          <a:xfrm>
            <a:off x="467544" y="1412776"/>
            <a:ext cx="3966911" cy="2004915"/>
          </a:xfrm>
          <a:prstGeom prst="rect">
            <a:avLst/>
          </a:prstGeom>
        </p:spPr>
      </p:pic>
      <p:pic>
        <p:nvPicPr>
          <p:cNvPr id="14" name="Picture 13" descr="resvslev.png"/>
          <p:cNvPicPr>
            <a:picLocks noChangeAspect="1"/>
          </p:cNvPicPr>
          <p:nvPr/>
        </p:nvPicPr>
        <p:blipFill>
          <a:blip r:embed="rId3" cstate="print"/>
          <a:stretch>
            <a:fillRect/>
          </a:stretch>
        </p:blipFill>
        <p:spPr>
          <a:xfrm>
            <a:off x="4644008" y="1268760"/>
            <a:ext cx="4109386" cy="2076923"/>
          </a:xfrm>
          <a:prstGeom prst="rect">
            <a:avLst/>
          </a:prstGeom>
        </p:spPr>
      </p:pic>
      <p:pic>
        <p:nvPicPr>
          <p:cNvPr id="15" name="Picture 14" descr="resvsqq.png"/>
          <p:cNvPicPr>
            <a:picLocks noChangeAspect="1"/>
          </p:cNvPicPr>
          <p:nvPr/>
        </p:nvPicPr>
        <p:blipFill>
          <a:blip r:embed="rId4" cstate="print"/>
          <a:stretch>
            <a:fillRect/>
          </a:stretch>
        </p:blipFill>
        <p:spPr>
          <a:xfrm>
            <a:off x="467544" y="3645024"/>
            <a:ext cx="4109386" cy="2076923"/>
          </a:xfrm>
          <a:prstGeom prst="rect">
            <a:avLst/>
          </a:prstGeom>
        </p:spPr>
      </p:pic>
      <p:pic>
        <p:nvPicPr>
          <p:cNvPr id="16" name="Picture 15" descr="resvssl.png"/>
          <p:cNvPicPr>
            <a:picLocks noChangeAspect="1"/>
          </p:cNvPicPr>
          <p:nvPr/>
        </p:nvPicPr>
        <p:blipFill>
          <a:blip r:embed="rId5" cstate="print"/>
          <a:stretch>
            <a:fillRect/>
          </a:stretch>
        </p:blipFill>
        <p:spPr>
          <a:xfrm>
            <a:off x="4788024" y="3573016"/>
            <a:ext cx="3965370" cy="2004136"/>
          </a:xfrm>
          <a:prstGeom prst="rect">
            <a:avLst/>
          </a:prstGeom>
        </p:spPr>
      </p:pic>
      <p:sp>
        <p:nvSpPr>
          <p:cNvPr id="17" name="TextBox 16"/>
          <p:cNvSpPr txBox="1"/>
          <p:nvPr/>
        </p:nvSpPr>
        <p:spPr>
          <a:xfrm>
            <a:off x="611560" y="5877272"/>
            <a:ext cx="7704856" cy="1200329"/>
          </a:xfrm>
          <a:prstGeom prst="rect">
            <a:avLst/>
          </a:prstGeom>
          <a:noFill/>
        </p:spPr>
        <p:txBody>
          <a:bodyPr wrap="square" rtlCol="0">
            <a:spAutoFit/>
          </a:bodyPr>
          <a:lstStyle/>
          <a:p>
            <a:r>
              <a:rPr lang="en-IN" sz="2400" dirty="0" smtClean="0"/>
              <a:t>A p-value of </a:t>
            </a:r>
            <a:r>
              <a:rPr lang="en-IN" sz="2400" dirty="0"/>
              <a:t>0.0007528</a:t>
            </a:r>
            <a:r>
              <a:rPr lang="en-IN" sz="2400" dirty="0" smtClean="0"/>
              <a:t> </a:t>
            </a:r>
            <a:r>
              <a:rPr lang="en-IN" sz="2400" dirty="0"/>
              <a:t> </a:t>
            </a:r>
            <a:r>
              <a:rPr lang="en-IN" sz="2400" dirty="0" smtClean="0"/>
              <a:t>was obtained suggesting that the given rankings is fairly accurate</a:t>
            </a:r>
            <a:endParaRPr lang="en-IN" sz="2400" dirty="0"/>
          </a:p>
          <a:p>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Quality Evaluation and Value for money</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Quality has been evaluated by categorizing the parameters under following headings and adding them up:</a:t>
            </a:r>
          </a:p>
          <a:p>
            <a:pPr marL="514350" indent="-514350">
              <a:buFont typeface="+mj-lt"/>
              <a:buAutoNum type="arabicPeriod"/>
            </a:pPr>
            <a:r>
              <a:rPr lang="en-IN" dirty="0" smtClean="0"/>
              <a:t>Placements and salary</a:t>
            </a:r>
            <a:endParaRPr lang="en-IN" dirty="0"/>
          </a:p>
          <a:p>
            <a:pPr marL="514350" indent="-514350">
              <a:buFont typeface="+mj-lt"/>
              <a:buAutoNum type="arabicPeriod"/>
            </a:pPr>
            <a:r>
              <a:rPr lang="en-IN" dirty="0" smtClean="0"/>
              <a:t>Personality Development</a:t>
            </a:r>
          </a:p>
          <a:p>
            <a:pPr marL="514350" indent="-514350">
              <a:buFont typeface="+mj-lt"/>
              <a:buAutoNum type="arabicPeriod"/>
            </a:pPr>
            <a:r>
              <a:rPr lang="en-IN" dirty="0" smtClean="0"/>
              <a:t>International Exposure</a:t>
            </a:r>
          </a:p>
          <a:p>
            <a:pPr marL="514350" indent="-514350">
              <a:buFont typeface="+mj-lt"/>
              <a:buAutoNum type="arabicPeriod"/>
            </a:pPr>
            <a:r>
              <a:rPr lang="en-IN" dirty="0" smtClean="0"/>
              <a:t>Academics</a:t>
            </a:r>
          </a:p>
          <a:p>
            <a:pPr marL="514350" indent="-514350"/>
            <a:r>
              <a:rPr lang="en-IN" dirty="0" smtClean="0"/>
              <a:t>N </a:t>
            </a:r>
            <a:r>
              <a:rPr lang="en-IN" dirty="0" err="1" smtClean="0"/>
              <a:t>additonal</a:t>
            </a:r>
            <a:r>
              <a:rPr lang="en-IN" dirty="0" smtClean="0"/>
              <a:t> parameter added to the evaluated quality provides with value for money</a:t>
            </a:r>
          </a:p>
          <a:p>
            <a:pPr marL="514350" indent="-514350">
              <a:buNone/>
            </a:pPr>
            <a:r>
              <a:rPr lang="en-IN" dirty="0" smtClean="0"/>
              <a:t>        Thus,</a:t>
            </a:r>
          </a:p>
          <a:p>
            <a:pPr marL="514350" indent="-514350">
              <a:buNone/>
            </a:pPr>
            <a:r>
              <a:rPr lang="en-IN" dirty="0"/>
              <a:t> </a:t>
            </a:r>
            <a:r>
              <a:rPr lang="en-IN" dirty="0" smtClean="0"/>
              <a:t>                            VFM=Fees/Quality</a:t>
            </a:r>
          </a:p>
          <a:p>
            <a:pPr marL="514350" indent="-514350">
              <a:buNone/>
            </a:pPr>
            <a:endParaRPr lang="en-I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73050"/>
            <a:ext cx="7931224" cy="1143000"/>
          </a:xfrm>
        </p:spPr>
        <p:txBody>
          <a:bodyPr/>
          <a:lstStyle/>
          <a:p>
            <a:r>
              <a:rPr lang="en-IN" dirty="0" smtClean="0"/>
              <a:t>Observations:</a:t>
            </a:r>
            <a:endParaRPr lang="en-IN" dirty="0"/>
          </a:p>
        </p:txBody>
      </p:sp>
      <p:sp>
        <p:nvSpPr>
          <p:cNvPr id="4" name="Text Placeholder 3"/>
          <p:cNvSpPr>
            <a:spLocks noGrp="1"/>
          </p:cNvSpPr>
          <p:nvPr>
            <p:ph type="body" idx="2"/>
          </p:nvPr>
        </p:nvSpPr>
        <p:spPr>
          <a:xfrm>
            <a:off x="683568" y="1412776"/>
            <a:ext cx="2736304" cy="4683224"/>
          </a:xfrm>
        </p:spPr>
        <p:txBody>
          <a:bodyPr>
            <a:noAutofit/>
          </a:bodyPr>
          <a:lstStyle/>
          <a:p>
            <a:pPr>
              <a:buFont typeface="Arial" pitchFamily="34" charset="0"/>
              <a:buChar char="•"/>
            </a:pPr>
            <a:r>
              <a:rPr lang="en-IN" sz="1800" dirty="0"/>
              <a:t>It has been observer that Indian Institute of management, Calcutta (ranked 2) provide best quality of education while Indian Institute of management (ranked 1) stands third in terms of quality that has been evaluated here.  Whole result can be seen in the files </a:t>
            </a:r>
            <a:r>
              <a:rPr lang="en-IN" sz="1800" dirty="0" smtClean="0"/>
              <a:t>attached</a:t>
            </a:r>
          </a:p>
          <a:p>
            <a:r>
              <a:rPr lang="en-IN" sz="1800" dirty="0" smtClean="0"/>
              <a:t>We </a:t>
            </a:r>
            <a:r>
              <a:rPr lang="en-IN" sz="1800" dirty="0"/>
              <a:t>observe that Faculty of management, Delhi provides best value for money in spite of being 11</a:t>
            </a:r>
            <a:r>
              <a:rPr lang="en-IN" sz="1800" baseline="30000" dirty="0"/>
              <a:t>th</a:t>
            </a:r>
            <a:r>
              <a:rPr lang="en-IN" sz="1800" dirty="0"/>
              <a:t> in terms of quality due to its low fees.</a:t>
            </a:r>
          </a:p>
          <a:p>
            <a:r>
              <a:rPr lang="en-IN" sz="1800" dirty="0"/>
              <a:t> </a:t>
            </a:r>
          </a:p>
          <a:p>
            <a:pPr>
              <a:buFont typeface="Arial" pitchFamily="34" charset="0"/>
              <a:buChar char="•"/>
            </a:pPr>
            <a:endParaRPr lang="en-IN" sz="1800" dirty="0"/>
          </a:p>
        </p:txBody>
      </p:sp>
      <p:pic>
        <p:nvPicPr>
          <p:cNvPr id="5" name="Content Placeholder 4" descr="correlation.png"/>
          <p:cNvPicPr>
            <a:picLocks noGrp="1"/>
          </p:cNvPicPr>
          <p:nvPr>
            <p:ph sz="quarter" idx="1"/>
          </p:nvPr>
        </p:nvPicPr>
        <p:blipFill>
          <a:blip r:embed="rId2" cstate="print"/>
          <a:stretch>
            <a:fillRect/>
          </a:stretch>
        </p:blipFill>
        <p:spPr>
          <a:xfrm>
            <a:off x="3689336" y="1340768"/>
            <a:ext cx="4627080" cy="475523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Cluster Analysis</a:t>
            </a:r>
            <a:endParaRPr lang="en-IN" dirty="0"/>
          </a:p>
        </p:txBody>
      </p:sp>
      <p:sp>
        <p:nvSpPr>
          <p:cNvPr id="3" name="Content Placeholder 2"/>
          <p:cNvSpPr>
            <a:spLocks noGrp="1"/>
          </p:cNvSpPr>
          <p:nvPr>
            <p:ph sz="quarter" idx="1"/>
          </p:nvPr>
        </p:nvSpPr>
        <p:spPr/>
        <p:txBody>
          <a:bodyPr>
            <a:noAutofit/>
          </a:bodyPr>
          <a:lstStyle/>
          <a:p>
            <a:r>
              <a:rPr lang="en-IN" sz="1800" dirty="0"/>
              <a:t>Much of the history of cluster analysis is concerned with developing algorithms that were not too computer intensive, since early computers were not nearly as powerful as they are today. Accordingly, computational shortcuts have traditionally been used in many cluster analysis algorithms. These algorithms have proven to be very useful, and can be found in most computer software</a:t>
            </a:r>
            <a:r>
              <a:rPr lang="en-IN" sz="1800" dirty="0" smtClean="0"/>
              <a:t>.</a:t>
            </a:r>
          </a:p>
          <a:p>
            <a:r>
              <a:rPr lang="en-IN" sz="1800" dirty="0" smtClean="0"/>
              <a:t>Here two clustering techniques are applied:</a:t>
            </a:r>
          </a:p>
          <a:p>
            <a:pPr marL="514350" indent="-514350">
              <a:buFont typeface="+mj-lt"/>
              <a:buAutoNum type="arabicPeriod"/>
            </a:pPr>
            <a:r>
              <a:rPr lang="en-IN" sz="1800" dirty="0" smtClean="0"/>
              <a:t>Hierarchical clustering: </a:t>
            </a:r>
            <a:r>
              <a:rPr lang="en-IN" sz="1800" dirty="0"/>
              <a:t>For the </a:t>
            </a:r>
            <a:r>
              <a:rPr lang="en-IN" sz="1800" dirty="0" err="1"/>
              <a:t>hierarchial</a:t>
            </a:r>
            <a:r>
              <a:rPr lang="en-IN" sz="1800" dirty="0"/>
              <a:t> clustering methods, the </a:t>
            </a:r>
            <a:r>
              <a:rPr lang="en-IN" sz="1800" dirty="0" err="1"/>
              <a:t>dendogram</a:t>
            </a:r>
            <a:r>
              <a:rPr lang="en-IN" sz="1800" dirty="0"/>
              <a:t> is the main graphical tool for getting insight into a cluster solution</a:t>
            </a:r>
            <a:r>
              <a:rPr lang="en-IN" sz="1800" dirty="0" smtClean="0"/>
              <a:t>.</a:t>
            </a:r>
          </a:p>
          <a:p>
            <a:pPr marL="514350" indent="-514350">
              <a:buFont typeface="+mj-lt"/>
              <a:buAutoNum type="arabicPeriod"/>
            </a:pPr>
            <a:r>
              <a:rPr lang="en-IN" sz="1800" dirty="0"/>
              <a:t>PAM: Partitioning Around </a:t>
            </a:r>
            <a:r>
              <a:rPr lang="en-IN" sz="1800" dirty="0" err="1" smtClean="0"/>
              <a:t>Medoids</a:t>
            </a:r>
            <a:r>
              <a:rPr lang="en-IN" sz="1800" dirty="0" smtClean="0"/>
              <a:t> </a:t>
            </a:r>
            <a:r>
              <a:rPr lang="en-IN" sz="1800" b="1" dirty="0" smtClean="0"/>
              <a:t>: </a:t>
            </a:r>
            <a:r>
              <a:rPr lang="en-IN" sz="1800" dirty="0"/>
              <a:t>Unlike the hierarchical clustering methods, techniques like k-means cluster analysis (available through the </a:t>
            </a:r>
            <a:r>
              <a:rPr lang="en-IN" sz="1800" dirty="0" err="1"/>
              <a:t>kmeans</a:t>
            </a:r>
            <a:r>
              <a:rPr lang="en-IN" sz="1800" dirty="0"/>
              <a:t> function) or partitioning around </a:t>
            </a:r>
            <a:r>
              <a:rPr lang="en-IN" sz="1800" dirty="0" err="1"/>
              <a:t>mediods</a:t>
            </a:r>
            <a:r>
              <a:rPr lang="en-IN" sz="1800" dirty="0"/>
              <a:t> (</a:t>
            </a:r>
            <a:r>
              <a:rPr lang="en-IN" sz="1800" dirty="0" err="1"/>
              <a:t>avaiable</a:t>
            </a:r>
            <a:r>
              <a:rPr lang="en-IN" sz="1800" dirty="0"/>
              <a:t> through the </a:t>
            </a:r>
            <a:r>
              <a:rPr lang="en-IN" sz="1800" dirty="0" err="1"/>
              <a:t>pam</a:t>
            </a:r>
            <a:r>
              <a:rPr lang="en-IN" sz="1800" dirty="0"/>
              <a:t> function in the </a:t>
            </a:r>
            <a:r>
              <a:rPr lang="en-IN" sz="1800" dirty="0" err="1"/>
              <a:t>clusterlibrary</a:t>
            </a:r>
            <a:r>
              <a:rPr lang="en-IN" sz="1800" dirty="0"/>
              <a:t>) require that we specify the number of clusters that will be formed in advance. </a:t>
            </a:r>
            <a:r>
              <a:rPr lang="en-IN" sz="1800" dirty="0" err="1"/>
              <a:t>pam</a:t>
            </a:r>
            <a:r>
              <a:rPr lang="en-IN" sz="1800" dirty="0"/>
              <a:t> offers some additional diagnostic information about a clustering solution, and provides a nice example of an alternative technique to hierarchical clustering. </a:t>
            </a:r>
            <a:r>
              <a:rPr lang="en-IN" sz="1800" dirty="0" smtClean="0"/>
              <a:t> </a:t>
            </a:r>
            <a:endParaRPr lang="en-IN"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Graphs Obtained</a:t>
            </a:r>
            <a:endParaRPr lang="en-IN" dirty="0"/>
          </a:p>
        </p:txBody>
      </p:sp>
      <p:sp>
        <p:nvSpPr>
          <p:cNvPr id="3" name="Text Placeholder 2"/>
          <p:cNvSpPr>
            <a:spLocks noGrp="1"/>
          </p:cNvSpPr>
          <p:nvPr>
            <p:ph type="body" idx="1"/>
          </p:nvPr>
        </p:nvSpPr>
        <p:spPr>
          <a:xfrm>
            <a:off x="467544" y="1196752"/>
            <a:ext cx="4040188" cy="639762"/>
          </a:xfrm>
        </p:spPr>
        <p:txBody>
          <a:bodyPr/>
          <a:lstStyle/>
          <a:p>
            <a:r>
              <a:rPr lang="en-IN" dirty="0" smtClean="0"/>
              <a:t>Hierarchical clustering </a:t>
            </a:r>
            <a:endParaRPr lang="en-IN" dirty="0"/>
          </a:p>
        </p:txBody>
      </p:sp>
      <p:sp>
        <p:nvSpPr>
          <p:cNvPr id="5" name="Text Placeholder 4"/>
          <p:cNvSpPr>
            <a:spLocks noGrp="1"/>
          </p:cNvSpPr>
          <p:nvPr>
            <p:ph type="body" sz="half" idx="3"/>
          </p:nvPr>
        </p:nvSpPr>
        <p:spPr>
          <a:xfrm>
            <a:off x="4644008" y="1196752"/>
            <a:ext cx="4041775" cy="639762"/>
          </a:xfrm>
        </p:spPr>
        <p:txBody>
          <a:bodyPr/>
          <a:lstStyle/>
          <a:p>
            <a:r>
              <a:rPr lang="en-IN" dirty="0" smtClean="0"/>
              <a:t>                       PAM</a:t>
            </a:r>
            <a:endParaRPr lang="en-IN" dirty="0"/>
          </a:p>
        </p:txBody>
      </p:sp>
      <p:pic>
        <p:nvPicPr>
          <p:cNvPr id="7" name="Content Placeholder 6" descr="hcult.png"/>
          <p:cNvPicPr>
            <a:picLocks noGrp="1"/>
          </p:cNvPicPr>
          <p:nvPr>
            <p:ph sz="half" idx="2"/>
          </p:nvPr>
        </p:nvPicPr>
        <p:blipFill>
          <a:blip r:embed="rId2" cstate="print"/>
          <a:stretch>
            <a:fillRect/>
          </a:stretch>
        </p:blipFill>
        <p:spPr>
          <a:xfrm>
            <a:off x="395536" y="1844824"/>
            <a:ext cx="3559138" cy="4710509"/>
          </a:xfrm>
          <a:prstGeom prst="rect">
            <a:avLst/>
          </a:prstGeom>
        </p:spPr>
      </p:pic>
      <p:pic>
        <p:nvPicPr>
          <p:cNvPr id="8" name="Content Placeholder 7" descr="silhouette.png"/>
          <p:cNvPicPr>
            <a:picLocks noGrp="1"/>
          </p:cNvPicPr>
          <p:nvPr>
            <p:ph sz="half" idx="4"/>
          </p:nvPr>
        </p:nvPicPr>
        <p:blipFill>
          <a:blip r:embed="rId3" cstate="print"/>
          <a:stretch>
            <a:fillRect/>
          </a:stretch>
        </p:blipFill>
        <p:spPr>
          <a:xfrm>
            <a:off x="4572000" y="1988840"/>
            <a:ext cx="4041775" cy="2313735"/>
          </a:xfrm>
          <a:prstGeom prst="rect">
            <a:avLst/>
          </a:prstGeom>
        </p:spPr>
      </p:pic>
      <p:pic>
        <p:nvPicPr>
          <p:cNvPr id="9" name="Picture 8" descr="sil.png"/>
          <p:cNvPicPr/>
          <p:nvPr/>
        </p:nvPicPr>
        <p:blipFill>
          <a:blip r:embed="rId4" cstate="print"/>
          <a:stretch>
            <a:fillRect/>
          </a:stretch>
        </p:blipFill>
        <p:spPr>
          <a:xfrm>
            <a:off x="4463480" y="4437112"/>
            <a:ext cx="4680520" cy="2420888"/>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860</TotalTime>
  <Words>1074</Words>
  <Application>Microsoft Office PowerPoint</Application>
  <PresentationFormat>On-screen Show (4:3)</PresentationFormat>
  <Paragraphs>74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Slide 1</vt:lpstr>
      <vt:lpstr>Objectives</vt:lpstr>
      <vt:lpstr>Top 20 MBA collges in India:</vt:lpstr>
      <vt:lpstr>Accuracy of given rankings.</vt:lpstr>
      <vt:lpstr>Graphs obtained by regression analysis</vt:lpstr>
      <vt:lpstr>Quality Evaluation and Value for money</vt:lpstr>
      <vt:lpstr>Observations:</vt:lpstr>
      <vt:lpstr>Cluster Analysis</vt:lpstr>
      <vt:lpstr>Graphs Obtained</vt:lpstr>
      <vt:lpstr>CONCLUSIONS</vt:lpstr>
      <vt:lpstr>Slide 11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Ameesha</dc:creator>
  <cp:lastModifiedBy>Ameesha</cp:lastModifiedBy>
  <cp:revision>2</cp:revision>
  <dcterms:created xsi:type="dcterms:W3CDTF">2015-07-24T06:56:24Z</dcterms:created>
  <dcterms:modified xsi:type="dcterms:W3CDTF">2015-07-25T05:20:38Z</dcterms:modified>
</cp:coreProperties>
</file>