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 - </a:t>
            </a:r>
            <a:endParaRPr/>
          </a:p>
          <a:p>
            <a:pPr indent="0" lvl="0" marL="0" rtl="0" algn="l">
              <a:spcBef>
                <a:spcPts val="0"/>
              </a:spcBef>
              <a:spcAft>
                <a:spcPts val="0"/>
              </a:spcAft>
              <a:buNone/>
            </a:pPr>
            <a:r>
              <a:rPr lang="en"/>
              <a:t>My name is Amy Brown. Together with my group members, Angela Morgan and Tayler Harms, we are presenting our midterm presentation for CSC 302 Data visualization.</a:t>
            </a:r>
            <a:endParaRPr/>
          </a:p>
          <a:p>
            <a:pPr indent="0" lvl="0" marL="0" rtl="0" algn="l">
              <a:spcBef>
                <a:spcPts val="0"/>
              </a:spcBef>
              <a:spcAft>
                <a:spcPts val="0"/>
              </a:spcAft>
              <a:buNone/>
            </a:pPr>
            <a:r>
              <a:rPr lang="en"/>
              <a:t>We chose a dataset that </a:t>
            </a:r>
            <a:r>
              <a:rPr lang="en"/>
              <a:t>explores</a:t>
            </a:r>
            <a:r>
              <a:rPr lang="en"/>
              <a:t> the relationship between </a:t>
            </a:r>
            <a:r>
              <a:rPr lang="en"/>
              <a:t>average</a:t>
            </a:r>
            <a:r>
              <a:rPr lang="en"/>
              <a:t> IQ levels and various socioeconomic factors across different countries around the world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13c3c952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13c3c95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Tayler: For our fourth question we wanted to know is there a </a:t>
            </a:r>
            <a:r>
              <a:rPr lang="en"/>
              <a:t>correlation</a:t>
            </a:r>
            <a:r>
              <a:rPr lang="en"/>
              <a:t> between the country, average temperature, and the average IQ level?</a:t>
            </a:r>
            <a:endParaRPr/>
          </a:p>
          <a:p>
            <a:pPr indent="0" lvl="0" marL="0" rtl="0" algn="l">
              <a:spcBef>
                <a:spcPts val="0"/>
              </a:spcBef>
              <a:spcAft>
                <a:spcPts val="0"/>
              </a:spcAft>
              <a:buNone/>
            </a:pPr>
            <a:r>
              <a:rPr lang="en"/>
              <a:t>We predict that there is a correlation between the country, average temperature and the average IQ level.</a:t>
            </a:r>
            <a:endParaRPr/>
          </a:p>
          <a:p>
            <a:pPr indent="0" lvl="0" marL="0" rtl="0" algn="l">
              <a:spcBef>
                <a:spcPts val="0"/>
              </a:spcBef>
              <a:spcAft>
                <a:spcPts val="0"/>
              </a:spcAft>
              <a:buNone/>
            </a:pPr>
            <a:r>
              <a:rPr lang="en"/>
              <a:t>We chose to use a scatter plot to show our results of the correlation between these variables having the X axis as average </a:t>
            </a:r>
            <a:r>
              <a:rPr lang="en"/>
              <a:t>temperature</a:t>
            </a:r>
            <a:r>
              <a:rPr lang="en"/>
              <a:t> and the Y axis as average IQ level.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13c3c95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13c3c95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Tayler</a:t>
            </a:r>
            <a:r>
              <a:rPr lang="en"/>
              <a:t>: </a:t>
            </a:r>
            <a:r>
              <a:rPr lang="en" sz="1300">
                <a:solidFill>
                  <a:srgbClr val="434343"/>
                </a:solidFill>
                <a:latin typeface="Roboto"/>
                <a:ea typeface="Roboto"/>
                <a:cs typeface="Roboto"/>
                <a:sym typeface="Roboto"/>
              </a:rPr>
              <a:t>The scatterplot shows the points are scattered across the graph without clear trend or pattern indicating there may not be a strong linear relationship between the average IQ and average temperature by country. </a:t>
            </a:r>
            <a:endParaRPr sz="1300">
              <a:solidFill>
                <a:srgbClr val="434343"/>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3434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 sz="1300">
                <a:solidFill>
                  <a:srgbClr val="434343"/>
                </a:solidFill>
                <a:latin typeface="Roboto"/>
                <a:ea typeface="Roboto"/>
                <a:cs typeface="Roboto"/>
                <a:sym typeface="Roboto"/>
              </a:rPr>
              <a:t>Conclusion:  </a:t>
            </a:r>
            <a:r>
              <a:rPr lang="en" sz="1300">
                <a:solidFill>
                  <a:srgbClr val="434343"/>
                </a:solidFill>
                <a:latin typeface="Roboto"/>
                <a:ea typeface="Roboto"/>
                <a:cs typeface="Roboto"/>
                <a:sym typeface="Roboto"/>
              </a:rPr>
              <a:t>We conclude that there is no correlation between these variables.</a:t>
            </a:r>
            <a:endParaRPr sz="13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11dbd898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11dbd898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13c3c95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13c3c95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13c3c952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13c3c952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Tayler: To conclude this study, here we have a summary of our findings, </a:t>
            </a:r>
            <a:endParaRPr/>
          </a:p>
          <a:p>
            <a:pPr indent="0" lvl="0" marL="0" rtl="0" algn="l">
              <a:spcBef>
                <a:spcPts val="0"/>
              </a:spcBef>
              <a:spcAft>
                <a:spcPts val="0"/>
              </a:spcAft>
              <a:buNone/>
            </a:pPr>
            <a:r>
              <a:rPr lang="en"/>
              <a:t>There appears to be a positive correlation between income levels and the amount spent on education.</a:t>
            </a:r>
            <a:endParaRPr/>
          </a:p>
          <a:p>
            <a:pPr indent="0" lvl="0" marL="0" rtl="0" algn="l">
              <a:spcBef>
                <a:spcPts val="0"/>
              </a:spcBef>
              <a:spcAft>
                <a:spcPts val="0"/>
              </a:spcAft>
              <a:buNone/>
            </a:pPr>
            <a:r>
              <a:rPr lang="en"/>
              <a:t>There is some </a:t>
            </a:r>
            <a:r>
              <a:rPr lang="en"/>
              <a:t>variability</a:t>
            </a:r>
            <a:r>
              <a:rPr lang="en"/>
              <a:t> with IQ levels and the other socioeconomic factors, but there is a slight trend that those with higher average IQ </a:t>
            </a:r>
            <a:r>
              <a:rPr lang="en"/>
              <a:t>scores</a:t>
            </a:r>
            <a:r>
              <a:rPr lang="en"/>
              <a:t> had higher average incomes.</a:t>
            </a:r>
            <a:endParaRPr/>
          </a:p>
          <a:p>
            <a:pPr indent="0" lvl="0" marL="0" rtl="0" algn="l">
              <a:spcBef>
                <a:spcPts val="0"/>
              </a:spcBef>
              <a:spcAft>
                <a:spcPts val="0"/>
              </a:spcAft>
              <a:buNone/>
            </a:pPr>
            <a:r>
              <a:rPr lang="en"/>
              <a:t>There does not appear to be a strong linear relationship between temperature and IQ levels.</a:t>
            </a:r>
            <a:endParaRPr/>
          </a:p>
          <a:p>
            <a:pPr indent="0" lvl="0" marL="0" rtl="0" algn="l">
              <a:spcBef>
                <a:spcPts val="0"/>
              </a:spcBef>
              <a:spcAft>
                <a:spcPts val="0"/>
              </a:spcAft>
              <a:buNone/>
            </a:pPr>
            <a:r>
              <a:rPr lang="en"/>
              <a:t>Lastly, there is significant variation between IQ levels by continent.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11dbd898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11dbd898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 </a:t>
            </a:r>
            <a:endParaRPr/>
          </a:p>
          <a:p>
            <a:pPr indent="0" lvl="0" marL="0" rtl="0" algn="l">
              <a:spcBef>
                <a:spcPts val="0"/>
              </a:spcBef>
              <a:spcAft>
                <a:spcPts val="0"/>
              </a:spcAft>
              <a:buNone/>
            </a:pPr>
            <a:r>
              <a:rPr lang="en"/>
              <a:t>The dataset included:</a:t>
            </a:r>
            <a:endParaRPr/>
          </a:p>
          <a:p>
            <a:pPr indent="-298450" lvl="0" marL="457200" rtl="0" algn="l">
              <a:spcBef>
                <a:spcPts val="0"/>
              </a:spcBef>
              <a:spcAft>
                <a:spcPts val="0"/>
              </a:spcAft>
              <a:buSzPts val="1100"/>
              <a:buChar char="●"/>
            </a:pPr>
            <a:r>
              <a:rPr lang="en"/>
              <a:t>108 countries around the world</a:t>
            </a:r>
            <a:endParaRPr/>
          </a:p>
          <a:p>
            <a:pPr indent="-298450" lvl="0" marL="457200" rtl="0" algn="l">
              <a:spcBef>
                <a:spcPts val="0"/>
              </a:spcBef>
              <a:spcAft>
                <a:spcPts val="0"/>
              </a:spcAft>
              <a:buSzPts val="1100"/>
              <a:buChar char="●"/>
            </a:pPr>
            <a:r>
              <a:rPr lang="en"/>
              <a:t>the average IQ scores for the population of each of those countries</a:t>
            </a:r>
            <a:endParaRPr/>
          </a:p>
          <a:p>
            <a:pPr indent="-298450" lvl="0" marL="457200" rtl="0" algn="l">
              <a:spcBef>
                <a:spcPts val="0"/>
              </a:spcBef>
              <a:spcAft>
                <a:spcPts val="0"/>
              </a:spcAft>
              <a:buSzPts val="1100"/>
              <a:buChar char="●"/>
            </a:pPr>
            <a:r>
              <a:rPr lang="en"/>
              <a:t>Education expenditure: or the amount of money in US dollars that was spent on </a:t>
            </a:r>
            <a:r>
              <a:rPr lang="en"/>
              <a:t>education</a:t>
            </a:r>
            <a:r>
              <a:rPr lang="en"/>
              <a:t> in the country</a:t>
            </a:r>
            <a:endParaRPr/>
          </a:p>
          <a:p>
            <a:pPr indent="-298450" lvl="0" marL="457200" rtl="0" algn="l">
              <a:spcBef>
                <a:spcPts val="0"/>
              </a:spcBef>
              <a:spcAft>
                <a:spcPts val="0"/>
              </a:spcAft>
              <a:buSzPts val="1100"/>
              <a:buChar char="●"/>
            </a:pPr>
            <a:r>
              <a:rPr lang="en"/>
              <a:t>The average income in the country, also in US dollars</a:t>
            </a:r>
            <a:endParaRPr/>
          </a:p>
          <a:p>
            <a:pPr indent="-298450" lvl="0" marL="457200" rtl="0" algn="l">
              <a:spcBef>
                <a:spcPts val="0"/>
              </a:spcBef>
              <a:spcAft>
                <a:spcPts val="0"/>
              </a:spcAft>
              <a:buSzPts val="1100"/>
              <a:buChar char="●"/>
            </a:pPr>
            <a:r>
              <a:rPr lang="en"/>
              <a:t>And finally, the average </a:t>
            </a:r>
            <a:r>
              <a:rPr lang="en"/>
              <a:t>temperature</a:t>
            </a:r>
            <a:r>
              <a:rPr lang="en"/>
              <a:t> in the country, in </a:t>
            </a:r>
            <a:r>
              <a:rPr lang="en"/>
              <a:t>celsius</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11dbd898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11dbd898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a:p>
            <a:pPr indent="0" lvl="0" marL="0" rtl="0" algn="l">
              <a:spcBef>
                <a:spcPts val="0"/>
              </a:spcBef>
              <a:spcAft>
                <a:spcPts val="0"/>
              </a:spcAft>
              <a:buNone/>
            </a:pPr>
            <a:r>
              <a:rPr lang="en"/>
              <a:t>The questions we asked with the dataset were:</a:t>
            </a:r>
            <a:endParaRPr/>
          </a:p>
          <a:p>
            <a:pPr indent="-298450" lvl="0" marL="457200" rtl="0" algn="l">
              <a:spcBef>
                <a:spcPts val="0"/>
              </a:spcBef>
              <a:spcAft>
                <a:spcPts val="0"/>
              </a:spcAft>
              <a:buSzPts val="1100"/>
              <a:buChar char="●"/>
            </a:pPr>
            <a:r>
              <a:rPr lang="en"/>
              <a:t>Is there a correlation between the average income and IQ level?</a:t>
            </a:r>
            <a:endParaRPr/>
          </a:p>
          <a:p>
            <a:pPr indent="-298450" lvl="0" marL="457200" rtl="0" algn="l">
              <a:spcBef>
                <a:spcPts val="0"/>
              </a:spcBef>
              <a:spcAft>
                <a:spcPts val="0"/>
              </a:spcAft>
              <a:buSzPts val="1100"/>
              <a:buChar char="●"/>
            </a:pPr>
            <a:r>
              <a:rPr lang="en"/>
              <a:t>Is there a correlation between the education expenditure and the average IQ level?</a:t>
            </a:r>
            <a:endParaRPr/>
          </a:p>
          <a:p>
            <a:pPr indent="-298450" lvl="0" marL="457200" rtl="0" algn="l">
              <a:spcBef>
                <a:spcPts val="0"/>
              </a:spcBef>
              <a:spcAft>
                <a:spcPts val="0"/>
              </a:spcAft>
              <a:buSzPts val="1100"/>
              <a:buChar char="●"/>
            </a:pPr>
            <a:r>
              <a:rPr lang="en"/>
              <a:t>Is there a correlation between the average income, average education expenditure and average IQ level? </a:t>
            </a:r>
            <a:endParaRPr/>
          </a:p>
          <a:p>
            <a:pPr indent="-298450" lvl="0" marL="457200" rtl="0" algn="l">
              <a:spcBef>
                <a:spcPts val="0"/>
              </a:spcBef>
              <a:spcAft>
                <a:spcPts val="0"/>
              </a:spcAft>
              <a:buSzPts val="1100"/>
              <a:buChar char="●"/>
            </a:pPr>
            <a:r>
              <a:rPr lang="en"/>
              <a:t>Is there a correlation between the country, average temperature, and the average IQ level?</a:t>
            </a:r>
            <a:endParaRPr/>
          </a:p>
          <a:p>
            <a:pPr indent="-298450" lvl="0" marL="457200" rtl="0" algn="l">
              <a:spcBef>
                <a:spcPts val="0"/>
              </a:spcBef>
              <a:spcAft>
                <a:spcPts val="0"/>
              </a:spcAft>
              <a:buSzPts val="1100"/>
              <a:buChar char="●"/>
            </a:pPr>
            <a:r>
              <a:rPr lang="en"/>
              <a:t>What is the distribution of average IQ scores across different continents?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11dbd898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11dbd898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Tayler: As mentioned, our first question was “is there a correlation between the average income and IQ level?” </a:t>
            </a:r>
            <a:endParaRPr/>
          </a:p>
          <a:p>
            <a:pPr indent="0" lvl="0" marL="0" rtl="0" algn="l">
              <a:spcBef>
                <a:spcPts val="0"/>
              </a:spcBef>
              <a:spcAft>
                <a:spcPts val="0"/>
              </a:spcAft>
              <a:buNone/>
            </a:pPr>
            <a:r>
              <a:rPr lang="en"/>
              <a:t>We made a prediction that the average IQ impacts income and expect to see average IQs increase as incomes increase, and lower IQ associated with lower income. </a:t>
            </a:r>
            <a:endParaRPr/>
          </a:p>
          <a:p>
            <a:pPr indent="0" lvl="0" marL="0" rtl="0" algn="l">
              <a:spcBef>
                <a:spcPts val="0"/>
              </a:spcBef>
              <a:spcAft>
                <a:spcPts val="0"/>
              </a:spcAft>
              <a:buNone/>
            </a:pPr>
            <a:r>
              <a:rPr lang="en"/>
              <a:t>For our visualization, we chose to use a bar plot to relay our data outcome </a:t>
            </a:r>
            <a:r>
              <a:rPr lang="en"/>
              <a:t>having the X axis as country,  the Y axis as Average Income, and the secondary y axis with average IQ</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13c3c95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13c3c95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Tayler: Here is our bar plot visualization result for our first question. This bar plot shows an upward trend demonstrating a positive correlation between average IQ and income.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Needless to say, on average as IQ scores increase, income also tends to increase.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11dbd898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11dbd898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13c3c95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13c3c95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11dbd898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11dbd898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a:p>
            <a:pPr indent="0" lvl="0" marL="0" rtl="0" algn="l">
              <a:spcBef>
                <a:spcPts val="0"/>
              </a:spcBef>
              <a:spcAft>
                <a:spcPts val="0"/>
              </a:spcAft>
              <a:buNone/>
            </a:pPr>
            <a:r>
              <a:rPr lang="en"/>
              <a:t>Here the question we asked was…</a:t>
            </a:r>
            <a:endParaRPr/>
          </a:p>
          <a:p>
            <a:pPr indent="0" lvl="0" marL="0" rtl="0" algn="l">
              <a:spcBef>
                <a:spcPts val="0"/>
              </a:spcBef>
              <a:spcAft>
                <a:spcPts val="0"/>
              </a:spcAft>
              <a:buNone/>
            </a:pPr>
            <a:r>
              <a:rPr lang="en"/>
              <a:t>We believe that…</a:t>
            </a:r>
            <a:endParaRPr/>
          </a:p>
          <a:p>
            <a:pPr indent="0" lvl="0" marL="0" rtl="0" algn="l">
              <a:spcBef>
                <a:spcPts val="0"/>
              </a:spcBef>
              <a:spcAft>
                <a:spcPts val="0"/>
              </a:spcAft>
              <a:buNone/>
            </a:pPr>
            <a:r>
              <a:rPr lang="en"/>
              <a:t>We chose a strip plot because…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a13cc94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a13cc94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abhijitdahatonde/worldwide-average-iq-level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088"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Relationships between </a:t>
            </a:r>
            <a:endParaRPr b="1"/>
          </a:p>
          <a:p>
            <a:pPr indent="0" lvl="0" marL="0" rtl="0" algn="l">
              <a:spcBef>
                <a:spcPts val="0"/>
              </a:spcBef>
              <a:spcAft>
                <a:spcPts val="0"/>
              </a:spcAft>
              <a:buNone/>
            </a:pPr>
            <a:r>
              <a:rPr b="1" lang="en"/>
              <a:t>IQ Levels &amp; </a:t>
            </a:r>
            <a:r>
              <a:rPr b="1" lang="en"/>
              <a:t>Socioeconomic</a:t>
            </a:r>
            <a:r>
              <a:rPr b="1" lang="en"/>
              <a:t> Factors</a:t>
            </a:r>
            <a:endParaRPr b="1"/>
          </a:p>
        </p:txBody>
      </p:sp>
      <p:sp>
        <p:nvSpPr>
          <p:cNvPr id="86" name="Google Shape;86;p13"/>
          <p:cNvSpPr txBox="1"/>
          <p:nvPr>
            <p:ph idx="1" type="subTitle"/>
          </p:nvPr>
        </p:nvSpPr>
        <p:spPr>
          <a:xfrm>
            <a:off x="598088" y="2979742"/>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accent6"/>
                </a:solidFill>
              </a:rPr>
              <a:t>CSC 302 - Data Visualization Midterm Project</a:t>
            </a:r>
            <a:endParaRPr>
              <a:solidFill>
                <a:schemeClr val="accent6"/>
              </a:solidFill>
            </a:endParaRPr>
          </a:p>
        </p:txBody>
      </p:sp>
      <p:sp>
        <p:nvSpPr>
          <p:cNvPr id="87" name="Google Shape;87;p13"/>
          <p:cNvSpPr txBox="1"/>
          <p:nvPr/>
        </p:nvSpPr>
        <p:spPr>
          <a:xfrm>
            <a:off x="598088" y="3369969"/>
            <a:ext cx="8169000" cy="4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Amy Brown, Angela Morgan, Tayler Harms</a:t>
            </a:r>
            <a:endParaRPr sz="1800">
              <a:solidFill>
                <a:schemeClr val="lt1"/>
              </a:solidFill>
              <a:latin typeface="Roboto"/>
              <a:ea typeface="Roboto"/>
              <a:cs typeface="Roboto"/>
              <a:sym typeface="Roboto"/>
            </a:endParaRPr>
          </a:p>
        </p:txBody>
      </p:sp>
      <p:sp>
        <p:nvSpPr>
          <p:cNvPr id="88" name="Google Shape;88;p13"/>
          <p:cNvSpPr/>
          <p:nvPr/>
        </p:nvSpPr>
        <p:spPr>
          <a:xfrm>
            <a:off x="584550" y="2821354"/>
            <a:ext cx="8083200" cy="42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89" name="Google Shape;89;p13"/>
          <p:cNvPicPr preferRelativeResize="0"/>
          <p:nvPr/>
        </p:nvPicPr>
        <p:blipFill>
          <a:blip r:embed="rId3">
            <a:alphaModFix/>
          </a:blip>
          <a:stretch>
            <a:fillRect/>
          </a:stretch>
        </p:blipFill>
        <p:spPr>
          <a:xfrm>
            <a:off x="6983429" y="272075"/>
            <a:ext cx="1879396" cy="1503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 Correlation of Temperature and IQ</a:t>
            </a:r>
            <a:endParaRPr/>
          </a:p>
        </p:txBody>
      </p:sp>
      <p:sp>
        <p:nvSpPr>
          <p:cNvPr id="150" name="Google Shape;15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Is there a correlation between the country, average temperature, and the average IQ level?</a:t>
            </a:r>
            <a:endParaRPr b="1"/>
          </a:p>
          <a:p>
            <a:pPr indent="-317500" lvl="0" marL="457200" rtl="0" algn="l">
              <a:spcBef>
                <a:spcPts val="1200"/>
              </a:spcBef>
              <a:spcAft>
                <a:spcPts val="0"/>
              </a:spcAft>
              <a:buSzPts val="1400"/>
              <a:buChar char="●"/>
            </a:pPr>
            <a:r>
              <a:rPr b="1" lang="en" sz="1400"/>
              <a:t>Inference:</a:t>
            </a:r>
            <a:r>
              <a:rPr lang="en" sz="1400"/>
              <a:t> </a:t>
            </a:r>
            <a:endParaRPr sz="1400"/>
          </a:p>
          <a:p>
            <a:pPr indent="-317500" lvl="1" marL="914400" rtl="0" algn="l">
              <a:spcBef>
                <a:spcPts val="0"/>
              </a:spcBef>
              <a:spcAft>
                <a:spcPts val="0"/>
              </a:spcAft>
              <a:buSzPts val="1400"/>
              <a:buChar char="○"/>
            </a:pPr>
            <a:r>
              <a:rPr lang="en"/>
              <a:t>We believe/expect that there is a correlation between the country, average temperature, and the average IQ level. </a:t>
            </a:r>
            <a:endParaRPr/>
          </a:p>
          <a:p>
            <a:pPr indent="-317500" lvl="0" marL="457200" rtl="0" algn="l">
              <a:spcBef>
                <a:spcPts val="1000"/>
              </a:spcBef>
              <a:spcAft>
                <a:spcPts val="0"/>
              </a:spcAft>
              <a:buSzPts val="1400"/>
              <a:buChar char="●"/>
            </a:pPr>
            <a:r>
              <a:rPr b="1" lang="en" sz="1400"/>
              <a:t>Visualization choice:</a:t>
            </a:r>
            <a:endParaRPr b="1" sz="1400"/>
          </a:p>
          <a:p>
            <a:pPr indent="-317500" lvl="1" marL="914400" rtl="0" algn="l">
              <a:spcBef>
                <a:spcPts val="0"/>
              </a:spcBef>
              <a:spcAft>
                <a:spcPts val="0"/>
              </a:spcAft>
              <a:buSzPts val="1400"/>
              <a:buChar char="○"/>
            </a:pPr>
            <a:r>
              <a:rPr lang="en"/>
              <a:t>We chose a </a:t>
            </a:r>
            <a:r>
              <a:rPr lang="en"/>
              <a:t>scatter plot to show our results of the correlation between these variables. </a:t>
            </a:r>
            <a:endParaRPr/>
          </a:p>
          <a:p>
            <a:pPr indent="0" lvl="0" marL="457200" rtl="0" algn="l">
              <a:spcBef>
                <a:spcPts val="1200"/>
              </a:spcBef>
              <a:spcAft>
                <a:spcPts val="0"/>
              </a:spcAft>
              <a:buNone/>
            </a:pPr>
            <a:r>
              <a:rPr lang="en" sz="1400"/>
              <a:t>X axis = Average Temperature</a:t>
            </a:r>
            <a:endParaRPr sz="1400"/>
          </a:p>
          <a:p>
            <a:pPr indent="0" lvl="0" marL="457200" rtl="0" algn="l">
              <a:spcBef>
                <a:spcPts val="1200"/>
              </a:spcBef>
              <a:spcAft>
                <a:spcPts val="1200"/>
              </a:spcAft>
              <a:buNone/>
            </a:pPr>
            <a:r>
              <a:rPr lang="en" sz="1400"/>
              <a:t>Y axis = Average IQ Level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1863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Q4 Visualization</a:t>
            </a:r>
            <a:endParaRPr b="1"/>
          </a:p>
        </p:txBody>
      </p:sp>
      <p:sp>
        <p:nvSpPr>
          <p:cNvPr id="156" name="Google Shape;156;p23"/>
          <p:cNvSpPr txBox="1"/>
          <p:nvPr>
            <p:ph idx="1" type="body"/>
          </p:nvPr>
        </p:nvSpPr>
        <p:spPr>
          <a:xfrm>
            <a:off x="311700" y="833975"/>
            <a:ext cx="3107400" cy="37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scatterplot shows the points are </a:t>
            </a:r>
            <a:r>
              <a:rPr lang="en" sz="1500"/>
              <a:t>scattered across the graph without clear trend or pattern indicating there may not be a strong linear relationship between the average IQ and average temperature by country.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b="1" lang="en" sz="1500"/>
              <a:t>Conclusion:  </a:t>
            </a:r>
            <a:r>
              <a:rPr lang="en" sz="1500"/>
              <a:t>We conclude that there is no correlation between these variables.</a:t>
            </a:r>
            <a:endParaRPr sz="1500"/>
          </a:p>
        </p:txBody>
      </p:sp>
      <p:pic>
        <p:nvPicPr>
          <p:cNvPr id="157" name="Google Shape;157;p23"/>
          <p:cNvPicPr preferRelativeResize="0"/>
          <p:nvPr/>
        </p:nvPicPr>
        <p:blipFill>
          <a:blip r:embed="rId3">
            <a:alphaModFix/>
          </a:blip>
          <a:stretch>
            <a:fillRect/>
          </a:stretch>
        </p:blipFill>
        <p:spPr>
          <a:xfrm>
            <a:off x="3699341" y="28150"/>
            <a:ext cx="5339359" cy="3734900"/>
          </a:xfrm>
          <a:prstGeom prst="rect">
            <a:avLst/>
          </a:prstGeom>
          <a:noFill/>
          <a:ln>
            <a:noFill/>
          </a:ln>
        </p:spPr>
      </p:pic>
      <p:pic>
        <p:nvPicPr>
          <p:cNvPr id="158" name="Google Shape;158;p23"/>
          <p:cNvPicPr preferRelativeResize="0"/>
          <p:nvPr/>
        </p:nvPicPr>
        <p:blipFill>
          <a:blip r:embed="rId4">
            <a:alphaModFix/>
          </a:blip>
          <a:stretch>
            <a:fillRect/>
          </a:stretch>
        </p:blipFill>
        <p:spPr>
          <a:xfrm>
            <a:off x="3333775" y="3764975"/>
            <a:ext cx="2947750" cy="1187675"/>
          </a:xfrm>
          <a:prstGeom prst="rect">
            <a:avLst/>
          </a:prstGeom>
          <a:noFill/>
          <a:ln>
            <a:noFill/>
          </a:ln>
        </p:spPr>
      </p:pic>
      <p:pic>
        <p:nvPicPr>
          <p:cNvPr id="159" name="Google Shape;159;p23"/>
          <p:cNvPicPr preferRelativeResize="0"/>
          <p:nvPr/>
        </p:nvPicPr>
        <p:blipFill>
          <a:blip r:embed="rId5">
            <a:alphaModFix/>
          </a:blip>
          <a:stretch>
            <a:fillRect/>
          </a:stretch>
        </p:blipFill>
        <p:spPr>
          <a:xfrm>
            <a:off x="6281524" y="3734900"/>
            <a:ext cx="2862476" cy="124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Q5 - Distribution of IQ scores across continents</a:t>
            </a:r>
            <a:endParaRPr b="1"/>
          </a:p>
        </p:txBody>
      </p:sp>
      <p:sp>
        <p:nvSpPr>
          <p:cNvPr id="165" name="Google Shape;16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What</a:t>
            </a:r>
            <a:r>
              <a:rPr b="1" lang="en"/>
              <a:t> is the distribution of average IQ scores across different continents?</a:t>
            </a:r>
            <a:endParaRPr b="1"/>
          </a:p>
          <a:p>
            <a:pPr indent="-317500" lvl="0" marL="457200" rtl="0" algn="l">
              <a:spcBef>
                <a:spcPts val="1200"/>
              </a:spcBef>
              <a:spcAft>
                <a:spcPts val="0"/>
              </a:spcAft>
              <a:buSzPts val="1400"/>
              <a:buChar char="●"/>
            </a:pPr>
            <a:r>
              <a:rPr b="1" lang="en" sz="1400"/>
              <a:t>Reasoning</a:t>
            </a:r>
            <a:endParaRPr b="1" sz="1400"/>
          </a:p>
          <a:p>
            <a:pPr indent="-317500" lvl="1" marL="914400" rtl="0" algn="l">
              <a:spcBef>
                <a:spcPts val="0"/>
              </a:spcBef>
              <a:spcAft>
                <a:spcPts val="0"/>
              </a:spcAft>
              <a:buSzPts val="1400"/>
              <a:buChar char="○"/>
            </a:pPr>
            <a:r>
              <a:rPr lang="en"/>
              <a:t>After observing a cluster of the highest IQs in Asian countries, we wondered about the overall distribution of IQ scores on a continental level. </a:t>
            </a:r>
            <a:endParaRPr/>
          </a:p>
          <a:p>
            <a:pPr indent="0" lvl="0" marL="914400" rtl="0" algn="l">
              <a:spcBef>
                <a:spcPts val="1200"/>
              </a:spcBef>
              <a:spcAft>
                <a:spcPts val="0"/>
              </a:spcAft>
              <a:buNone/>
            </a:pPr>
            <a:r>
              <a:t/>
            </a:r>
            <a:endParaRPr/>
          </a:p>
          <a:p>
            <a:pPr indent="-317500" lvl="0" marL="457200" rtl="0" algn="l">
              <a:spcBef>
                <a:spcPts val="1200"/>
              </a:spcBef>
              <a:spcAft>
                <a:spcPts val="0"/>
              </a:spcAft>
              <a:buSzPts val="1400"/>
              <a:buChar char="●"/>
            </a:pPr>
            <a:r>
              <a:rPr b="1" lang="en" sz="1400"/>
              <a:t>Visualization choice:</a:t>
            </a:r>
            <a:endParaRPr b="1" sz="1400"/>
          </a:p>
          <a:p>
            <a:pPr indent="-317500" lvl="1" marL="914400" rtl="0" algn="l">
              <a:spcBef>
                <a:spcPts val="0"/>
              </a:spcBef>
              <a:spcAft>
                <a:spcPts val="0"/>
              </a:spcAft>
              <a:buSzPts val="1400"/>
              <a:buChar char="○"/>
            </a:pPr>
            <a:r>
              <a:rPr lang="en"/>
              <a:t>We chose box plots to demonstrate the distribution and variation of average IQs within each continent. The visual inclusion of the range of IQ scores, as well as the median, upper and lower quartiles is particularly useful. </a:t>
            </a:r>
            <a:endParaRPr b="1"/>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Q5 Visualization</a:t>
            </a:r>
            <a:endParaRPr b="1"/>
          </a:p>
        </p:txBody>
      </p:sp>
      <p:sp>
        <p:nvSpPr>
          <p:cNvPr id="171" name="Google Shape;171;p25"/>
          <p:cNvSpPr txBox="1"/>
          <p:nvPr>
            <p:ph idx="1" type="body"/>
          </p:nvPr>
        </p:nvSpPr>
        <p:spPr>
          <a:xfrm>
            <a:off x="311700" y="1229875"/>
            <a:ext cx="3743100" cy="3339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box plot visualization is both useful and surprising. It shows the distribution of the average IQs grouped by continent, as well as the mean and variability of IQs within each continent.</a:t>
            </a:r>
            <a:endParaRPr/>
          </a:p>
          <a:p>
            <a:pPr indent="0" lvl="0" marL="0" rtl="0" algn="l">
              <a:spcBef>
                <a:spcPts val="1200"/>
              </a:spcBef>
              <a:spcAft>
                <a:spcPts val="1200"/>
              </a:spcAft>
              <a:buNone/>
            </a:pPr>
            <a:r>
              <a:rPr b="1" lang="en"/>
              <a:t>Conclusion: </a:t>
            </a:r>
            <a:r>
              <a:rPr lang="en"/>
              <a:t>There is significant variation of Average IQ, per continent. Moreover, significant variation within most of the continents. This visualization could serve as a basis of more detailed research, localized to the continent, where differences of average income and educational expenditure variables could be more meaningful.</a:t>
            </a:r>
            <a:endParaRPr/>
          </a:p>
        </p:txBody>
      </p:sp>
      <p:pic>
        <p:nvPicPr>
          <p:cNvPr id="172" name="Google Shape;172;p25"/>
          <p:cNvPicPr preferRelativeResize="0"/>
          <p:nvPr/>
        </p:nvPicPr>
        <p:blipFill>
          <a:blip r:embed="rId3">
            <a:alphaModFix/>
          </a:blip>
          <a:stretch>
            <a:fillRect/>
          </a:stretch>
        </p:blipFill>
        <p:spPr>
          <a:xfrm>
            <a:off x="5515147" y="3599825"/>
            <a:ext cx="3317153" cy="1394600"/>
          </a:xfrm>
          <a:prstGeom prst="rect">
            <a:avLst/>
          </a:prstGeom>
          <a:noFill/>
          <a:ln>
            <a:noFill/>
          </a:ln>
        </p:spPr>
      </p:pic>
      <p:pic>
        <p:nvPicPr>
          <p:cNvPr id="173" name="Google Shape;173;p25"/>
          <p:cNvPicPr preferRelativeResize="0"/>
          <p:nvPr/>
        </p:nvPicPr>
        <p:blipFill>
          <a:blip r:embed="rId4">
            <a:alphaModFix/>
          </a:blip>
          <a:stretch>
            <a:fillRect/>
          </a:stretch>
        </p:blipFill>
        <p:spPr>
          <a:xfrm>
            <a:off x="4536411" y="0"/>
            <a:ext cx="4607590" cy="359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Summary of Findings</a:t>
            </a:r>
            <a:endParaRPr b="1"/>
          </a:p>
        </p:txBody>
      </p:sp>
      <p:sp>
        <p:nvSpPr>
          <p:cNvPr id="179" name="Google Shape;179;p26"/>
          <p:cNvSpPr txBox="1"/>
          <p:nvPr>
            <p:ph idx="1" type="body"/>
          </p:nvPr>
        </p:nvSpPr>
        <p:spPr>
          <a:xfrm>
            <a:off x="311700" y="9250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There appears to be a positive correlation between income levels and the amount spent on education.</a:t>
            </a:r>
            <a:endParaRPr/>
          </a:p>
          <a:p>
            <a:pPr indent="-342900" lvl="0" marL="457200" rtl="0" algn="l">
              <a:spcBef>
                <a:spcPts val="1000"/>
              </a:spcBef>
              <a:spcAft>
                <a:spcPts val="0"/>
              </a:spcAft>
              <a:buSzPts val="1800"/>
              <a:buChar char="●"/>
            </a:pPr>
            <a:r>
              <a:rPr lang="en"/>
              <a:t>There is some </a:t>
            </a:r>
            <a:r>
              <a:rPr lang="en"/>
              <a:t>variability</a:t>
            </a:r>
            <a:r>
              <a:rPr lang="en"/>
              <a:t> with IQ levels and the other socioeconomic factors, but there a slight trend that those with higher average IQ scores had higher average incomes.</a:t>
            </a:r>
            <a:endParaRPr/>
          </a:p>
          <a:p>
            <a:pPr indent="-342900" lvl="0" marL="457200" rtl="0" algn="l">
              <a:spcBef>
                <a:spcPts val="1000"/>
              </a:spcBef>
              <a:spcAft>
                <a:spcPts val="0"/>
              </a:spcAft>
              <a:buSzPts val="1800"/>
              <a:buChar char="●"/>
            </a:pPr>
            <a:r>
              <a:rPr lang="en"/>
              <a:t>T</a:t>
            </a:r>
            <a:r>
              <a:rPr lang="en"/>
              <a:t>here does not appear to be a strong linear relationship between temperature and IQ levels.</a:t>
            </a:r>
            <a:endParaRPr/>
          </a:p>
          <a:p>
            <a:pPr indent="-342900" lvl="0" marL="457200" rtl="0" algn="l">
              <a:spcBef>
                <a:spcPts val="1000"/>
              </a:spcBef>
              <a:spcAft>
                <a:spcPts val="0"/>
              </a:spcAft>
              <a:buSzPts val="1800"/>
              <a:buChar char="●"/>
            </a:pPr>
            <a:r>
              <a:rPr lang="en"/>
              <a:t>There is significant variation in IQ levels by continent. </a:t>
            </a:r>
            <a:endParaRPr/>
          </a:p>
          <a:p>
            <a:pPr indent="-342900" lvl="0" marL="457200" rtl="0" algn="l">
              <a:spcBef>
                <a:spcPts val="1000"/>
              </a:spcBef>
              <a:spcAft>
                <a:spcPts val="1000"/>
              </a:spcAft>
              <a:buSzPts val="1800"/>
              <a:buChar char="●"/>
            </a:pPr>
            <a:r>
              <a:rPr lang="en"/>
              <a:t>Although correlations exist, there is not evidence of causation.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a:t>
            </a:r>
            <a:endParaRPr/>
          </a:p>
        </p:txBody>
      </p:sp>
      <p:sp>
        <p:nvSpPr>
          <p:cNvPr id="95" name="Google Shape;95;p14"/>
          <p:cNvSpPr txBox="1"/>
          <p:nvPr>
            <p:ph idx="1" type="body"/>
          </p:nvPr>
        </p:nvSpPr>
        <p:spPr>
          <a:xfrm>
            <a:off x="311700" y="1202875"/>
            <a:ext cx="5619600" cy="349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Worldwide Average IQ Levels</a:t>
            </a:r>
            <a:endParaRPr u="sng"/>
          </a:p>
          <a:p>
            <a:pPr indent="-342900" lvl="0" marL="457200" rtl="0" algn="l">
              <a:spcBef>
                <a:spcPts val="1200"/>
              </a:spcBef>
              <a:spcAft>
                <a:spcPts val="0"/>
              </a:spcAft>
              <a:buSzPts val="1800"/>
              <a:buChar char="●"/>
            </a:pPr>
            <a:r>
              <a:rPr lang="en"/>
              <a:t>Country</a:t>
            </a:r>
            <a:endParaRPr/>
          </a:p>
          <a:p>
            <a:pPr indent="-342900" lvl="0" marL="457200" rtl="0" algn="l">
              <a:spcBef>
                <a:spcPts val="0"/>
              </a:spcBef>
              <a:spcAft>
                <a:spcPts val="0"/>
              </a:spcAft>
              <a:buSzPts val="1800"/>
              <a:buChar char="●"/>
            </a:pPr>
            <a:r>
              <a:rPr lang="en"/>
              <a:t>IQ</a:t>
            </a:r>
            <a:endParaRPr/>
          </a:p>
          <a:p>
            <a:pPr indent="-317500" lvl="1" marL="914400" rtl="0" algn="l">
              <a:spcBef>
                <a:spcPts val="0"/>
              </a:spcBef>
              <a:spcAft>
                <a:spcPts val="0"/>
              </a:spcAft>
              <a:buSzPts val="1400"/>
              <a:buChar char="○"/>
            </a:pPr>
            <a:r>
              <a:rPr lang="en"/>
              <a:t>The average IQ score for the population</a:t>
            </a:r>
            <a:endParaRPr/>
          </a:p>
          <a:p>
            <a:pPr indent="-342900" lvl="0" marL="457200" rtl="0" algn="l">
              <a:spcBef>
                <a:spcPts val="0"/>
              </a:spcBef>
              <a:spcAft>
                <a:spcPts val="0"/>
              </a:spcAft>
              <a:buSzPts val="1800"/>
              <a:buChar char="●"/>
            </a:pPr>
            <a:r>
              <a:rPr lang="en"/>
              <a:t>Education Expenditure</a:t>
            </a:r>
            <a:endParaRPr/>
          </a:p>
          <a:p>
            <a:pPr indent="-317500" lvl="1" marL="914400" rtl="0" algn="l">
              <a:spcBef>
                <a:spcPts val="0"/>
              </a:spcBef>
              <a:spcAft>
                <a:spcPts val="0"/>
              </a:spcAft>
              <a:buSzPts val="1400"/>
              <a:buChar char="○"/>
            </a:pPr>
            <a:r>
              <a:rPr lang="en"/>
              <a:t>The amount of money spent on education in the country (in US dollars)</a:t>
            </a:r>
            <a:endParaRPr/>
          </a:p>
          <a:p>
            <a:pPr indent="-342900" lvl="0" marL="457200" rtl="0" algn="l">
              <a:spcBef>
                <a:spcPts val="0"/>
              </a:spcBef>
              <a:spcAft>
                <a:spcPts val="0"/>
              </a:spcAft>
              <a:buSzPts val="1800"/>
              <a:buChar char="●"/>
            </a:pPr>
            <a:r>
              <a:rPr lang="en"/>
              <a:t>Average Income</a:t>
            </a:r>
            <a:endParaRPr/>
          </a:p>
          <a:p>
            <a:pPr indent="-317500" lvl="1" marL="914400" rtl="0" algn="l">
              <a:spcBef>
                <a:spcPts val="0"/>
              </a:spcBef>
              <a:spcAft>
                <a:spcPts val="0"/>
              </a:spcAft>
              <a:buSzPts val="1400"/>
              <a:buChar char="○"/>
            </a:pPr>
            <a:r>
              <a:rPr lang="en"/>
              <a:t>The average income in the country (in US dollars)</a:t>
            </a:r>
            <a:endParaRPr/>
          </a:p>
          <a:p>
            <a:pPr indent="-342900" lvl="0" marL="457200" rtl="0" algn="l">
              <a:spcBef>
                <a:spcPts val="0"/>
              </a:spcBef>
              <a:spcAft>
                <a:spcPts val="0"/>
              </a:spcAft>
              <a:buSzPts val="1800"/>
              <a:buChar char="●"/>
            </a:pPr>
            <a:r>
              <a:rPr lang="en"/>
              <a:t>Average Temperature</a:t>
            </a:r>
            <a:endParaRPr/>
          </a:p>
          <a:p>
            <a:pPr indent="-317500" lvl="1" marL="914400" rtl="0" algn="l">
              <a:spcBef>
                <a:spcPts val="0"/>
              </a:spcBef>
              <a:spcAft>
                <a:spcPts val="0"/>
              </a:spcAft>
              <a:buSzPts val="1400"/>
              <a:buChar char="○"/>
            </a:pPr>
            <a:r>
              <a:rPr lang="en"/>
              <a:t>Celsius</a:t>
            </a:r>
            <a:endParaRPr/>
          </a:p>
        </p:txBody>
      </p:sp>
      <p:pic>
        <p:nvPicPr>
          <p:cNvPr id="96" name="Google Shape;96;p14"/>
          <p:cNvPicPr preferRelativeResize="0"/>
          <p:nvPr/>
        </p:nvPicPr>
        <p:blipFill rotWithShape="1">
          <a:blip r:embed="rId4">
            <a:alphaModFix/>
          </a:blip>
          <a:srcRect b="0" l="1156" r="0" t="0"/>
          <a:stretch/>
        </p:blipFill>
        <p:spPr>
          <a:xfrm>
            <a:off x="6031275" y="78100"/>
            <a:ext cx="3034450" cy="4931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Questions We Asked</a:t>
            </a:r>
            <a:endParaRPr b="1"/>
          </a:p>
        </p:txBody>
      </p:sp>
      <p:sp>
        <p:nvSpPr>
          <p:cNvPr id="102" name="Google Shape;102;p15"/>
          <p:cNvSpPr txBox="1"/>
          <p:nvPr>
            <p:ph idx="1" type="body"/>
          </p:nvPr>
        </p:nvSpPr>
        <p:spPr>
          <a:xfrm>
            <a:off x="311700" y="1001275"/>
            <a:ext cx="8027100" cy="30921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AutoNum type="arabicPeriod"/>
            </a:pPr>
            <a:r>
              <a:rPr lang="en"/>
              <a:t>Is there a correlation between the average income and IQ level?</a:t>
            </a:r>
            <a:endParaRPr/>
          </a:p>
          <a:p>
            <a:pPr indent="-342900" lvl="0" marL="457200" rtl="0" algn="l">
              <a:lnSpc>
                <a:spcPct val="115000"/>
              </a:lnSpc>
              <a:spcBef>
                <a:spcPts val="1000"/>
              </a:spcBef>
              <a:spcAft>
                <a:spcPts val="0"/>
              </a:spcAft>
              <a:buSzPts val="1800"/>
              <a:buAutoNum type="arabicPeriod"/>
            </a:pPr>
            <a:r>
              <a:rPr lang="en"/>
              <a:t>Is there a correlation between the education expenditure and the average IQ level?</a:t>
            </a:r>
            <a:endParaRPr/>
          </a:p>
          <a:p>
            <a:pPr indent="-342900" lvl="0" marL="457200" rtl="0" algn="l">
              <a:lnSpc>
                <a:spcPct val="115000"/>
              </a:lnSpc>
              <a:spcBef>
                <a:spcPts val="1000"/>
              </a:spcBef>
              <a:spcAft>
                <a:spcPts val="0"/>
              </a:spcAft>
              <a:buSzPts val="1800"/>
              <a:buAutoNum type="arabicPeriod"/>
            </a:pPr>
            <a:r>
              <a:rPr lang="en"/>
              <a:t>Is there a </a:t>
            </a:r>
            <a:r>
              <a:rPr lang="en"/>
              <a:t>correlation</a:t>
            </a:r>
            <a:r>
              <a:rPr lang="en"/>
              <a:t> between the average income, average education expenditure and average IQ level? </a:t>
            </a:r>
            <a:endParaRPr/>
          </a:p>
          <a:p>
            <a:pPr indent="-342900" lvl="0" marL="457200" rtl="0" algn="l">
              <a:lnSpc>
                <a:spcPct val="115000"/>
              </a:lnSpc>
              <a:spcBef>
                <a:spcPts val="1000"/>
              </a:spcBef>
              <a:spcAft>
                <a:spcPts val="0"/>
              </a:spcAft>
              <a:buSzPts val="1800"/>
              <a:buAutoNum type="arabicPeriod"/>
            </a:pPr>
            <a:r>
              <a:rPr lang="en"/>
              <a:t>Is there a correlation between the country, average temperature, and the average IQ level?</a:t>
            </a:r>
            <a:endParaRPr/>
          </a:p>
          <a:p>
            <a:pPr indent="-342900" lvl="0" marL="457200" rtl="0" algn="l">
              <a:lnSpc>
                <a:spcPct val="115000"/>
              </a:lnSpc>
              <a:spcBef>
                <a:spcPts val="1000"/>
              </a:spcBef>
              <a:spcAft>
                <a:spcPts val="1000"/>
              </a:spcAft>
              <a:buSzPts val="1800"/>
              <a:buAutoNum type="arabicPeriod"/>
            </a:pPr>
            <a:r>
              <a:rPr lang="en"/>
              <a:t>What is the distribution of average IQ scores across different continents?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Q1 Income &amp; IQ level</a:t>
            </a:r>
            <a:endParaRPr b="1"/>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Is there a correlation between the average income and IQ level?</a:t>
            </a:r>
            <a:endParaRPr b="1"/>
          </a:p>
          <a:p>
            <a:pPr indent="-317500" lvl="0" marL="457200" rtl="0" algn="l">
              <a:spcBef>
                <a:spcPts val="1200"/>
              </a:spcBef>
              <a:spcAft>
                <a:spcPts val="0"/>
              </a:spcAft>
              <a:buSzPts val="1400"/>
              <a:buChar char="●"/>
            </a:pPr>
            <a:r>
              <a:rPr lang="en" sz="1400"/>
              <a:t>Inference: </a:t>
            </a:r>
            <a:endParaRPr sz="1400"/>
          </a:p>
          <a:p>
            <a:pPr indent="-317500" lvl="1" marL="914400" rtl="0" algn="l">
              <a:spcBef>
                <a:spcPts val="0"/>
              </a:spcBef>
              <a:spcAft>
                <a:spcPts val="0"/>
              </a:spcAft>
              <a:buSzPts val="1400"/>
              <a:buChar char="○"/>
            </a:pPr>
            <a:r>
              <a:rPr lang="en"/>
              <a:t>We believe that average IQ impacts income, and expect to see higher IQs associated with higher incomes, and lower IQs associated with lower incomes.</a:t>
            </a:r>
            <a:endParaRPr/>
          </a:p>
          <a:p>
            <a:pPr indent="-317500" lvl="0" marL="457200" rtl="0" algn="l">
              <a:spcBef>
                <a:spcPts val="1000"/>
              </a:spcBef>
              <a:spcAft>
                <a:spcPts val="0"/>
              </a:spcAft>
              <a:buSzPts val="1400"/>
              <a:buChar char="●"/>
            </a:pPr>
            <a:r>
              <a:rPr lang="en" sz="1400"/>
              <a:t>Visualization choice:</a:t>
            </a:r>
            <a:endParaRPr sz="1400"/>
          </a:p>
          <a:p>
            <a:pPr indent="-317500" lvl="1" marL="914400" rtl="0" algn="l">
              <a:spcBef>
                <a:spcPts val="0"/>
              </a:spcBef>
              <a:spcAft>
                <a:spcPts val="0"/>
              </a:spcAft>
              <a:buSzPts val="1400"/>
              <a:buChar char="○"/>
            </a:pPr>
            <a:r>
              <a:rPr lang="en"/>
              <a:t>We chose a bar plot for average IQ, with a line plot for income on dual axes for relationship comparison.</a:t>
            </a:r>
            <a:endParaRPr sz="1400"/>
          </a:p>
          <a:p>
            <a:pPr indent="0" lvl="0" marL="457200" rtl="0" algn="l">
              <a:spcBef>
                <a:spcPts val="1200"/>
              </a:spcBef>
              <a:spcAft>
                <a:spcPts val="0"/>
              </a:spcAft>
              <a:buNone/>
            </a:pPr>
            <a:r>
              <a:rPr lang="en" sz="1400"/>
              <a:t>X axis = Country</a:t>
            </a:r>
            <a:endParaRPr sz="1400"/>
          </a:p>
          <a:p>
            <a:pPr indent="0" lvl="0" marL="457200" rtl="0" algn="l">
              <a:spcBef>
                <a:spcPts val="1200"/>
              </a:spcBef>
              <a:spcAft>
                <a:spcPts val="0"/>
              </a:spcAft>
              <a:buNone/>
            </a:pPr>
            <a:r>
              <a:rPr lang="en" sz="1400"/>
              <a:t>Y axis = Average Income</a:t>
            </a:r>
            <a:endParaRPr sz="1400"/>
          </a:p>
          <a:p>
            <a:pPr indent="0" lvl="0" marL="457200" rtl="0" algn="l">
              <a:spcBef>
                <a:spcPts val="1200"/>
              </a:spcBef>
              <a:spcAft>
                <a:spcPts val="1200"/>
              </a:spcAft>
              <a:buNone/>
            </a:pPr>
            <a:r>
              <a:rPr lang="en" sz="1400"/>
              <a:t>Y axis (secondary) = Average IQ</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Q1 Visualization</a:t>
            </a:r>
            <a:endParaRPr b="1"/>
          </a:p>
        </p:txBody>
      </p:sp>
      <p:sp>
        <p:nvSpPr>
          <p:cNvPr id="114" name="Google Shape;114;p17"/>
          <p:cNvSpPr txBox="1"/>
          <p:nvPr>
            <p:ph idx="1" type="body"/>
          </p:nvPr>
        </p:nvSpPr>
        <p:spPr>
          <a:xfrm>
            <a:off x="311700" y="1229875"/>
            <a:ext cx="35232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bar plot with line plot on dual axes allows us to measure relationship of variables with two different scales.</a:t>
            </a:r>
            <a:endParaRPr/>
          </a:p>
          <a:p>
            <a:pPr indent="0" lvl="0" marL="0" rtl="0" algn="l">
              <a:spcBef>
                <a:spcPts val="1200"/>
              </a:spcBef>
              <a:spcAft>
                <a:spcPts val="1200"/>
              </a:spcAft>
              <a:buNone/>
            </a:pPr>
            <a:r>
              <a:rPr b="1" lang="en"/>
              <a:t>Conclusion: </a:t>
            </a:r>
            <a:r>
              <a:rPr lang="en"/>
              <a:t>This visualization suggests some correlation between IQ and average income, although possibly not a strong or direct correlation. </a:t>
            </a:r>
            <a:endParaRPr/>
          </a:p>
        </p:txBody>
      </p:sp>
      <p:pic>
        <p:nvPicPr>
          <p:cNvPr id="115" name="Google Shape;115;p17"/>
          <p:cNvPicPr preferRelativeResize="0"/>
          <p:nvPr/>
        </p:nvPicPr>
        <p:blipFill>
          <a:blip r:embed="rId3">
            <a:alphaModFix/>
          </a:blip>
          <a:stretch>
            <a:fillRect/>
          </a:stretch>
        </p:blipFill>
        <p:spPr>
          <a:xfrm>
            <a:off x="4188602" y="238550"/>
            <a:ext cx="4718251" cy="2991675"/>
          </a:xfrm>
          <a:prstGeom prst="rect">
            <a:avLst/>
          </a:prstGeom>
          <a:noFill/>
          <a:ln>
            <a:noFill/>
          </a:ln>
        </p:spPr>
      </p:pic>
      <p:pic>
        <p:nvPicPr>
          <p:cNvPr id="116" name="Google Shape;116;p17"/>
          <p:cNvPicPr preferRelativeResize="0"/>
          <p:nvPr/>
        </p:nvPicPr>
        <p:blipFill>
          <a:blip r:embed="rId4">
            <a:alphaModFix/>
          </a:blip>
          <a:stretch>
            <a:fillRect/>
          </a:stretch>
        </p:blipFill>
        <p:spPr>
          <a:xfrm>
            <a:off x="5821075" y="3293175"/>
            <a:ext cx="2759495" cy="1608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Q2 - Average IQ &amp; Education Expenditure</a:t>
            </a:r>
            <a:endParaRPr b="1"/>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I</a:t>
            </a:r>
            <a:r>
              <a:rPr b="1" lang="en"/>
              <a:t>s there a correlation between the education expenditure and the average IQ level?</a:t>
            </a:r>
            <a:endParaRPr b="1"/>
          </a:p>
          <a:p>
            <a:pPr indent="-317500" lvl="0" marL="457200" rtl="0" algn="l">
              <a:spcBef>
                <a:spcPts val="0"/>
              </a:spcBef>
              <a:spcAft>
                <a:spcPts val="0"/>
              </a:spcAft>
              <a:buSzPts val="1400"/>
              <a:buChar char="●"/>
            </a:pPr>
            <a:r>
              <a:rPr lang="en" sz="1400"/>
              <a:t>Inference: </a:t>
            </a:r>
            <a:endParaRPr sz="1400"/>
          </a:p>
          <a:p>
            <a:pPr indent="-317500" lvl="1" marL="914400" rtl="0" algn="l">
              <a:spcBef>
                <a:spcPts val="0"/>
              </a:spcBef>
              <a:spcAft>
                <a:spcPts val="0"/>
              </a:spcAft>
              <a:buSzPts val="1400"/>
              <a:buChar char="○"/>
            </a:pPr>
            <a:r>
              <a:rPr lang="en"/>
              <a:t>We believe that that there will be a positive correlation between education expenditure and average IQ.</a:t>
            </a:r>
            <a:endParaRPr/>
          </a:p>
          <a:p>
            <a:pPr indent="-317500" lvl="0" marL="457200" rtl="0" algn="l">
              <a:spcBef>
                <a:spcPts val="1000"/>
              </a:spcBef>
              <a:spcAft>
                <a:spcPts val="0"/>
              </a:spcAft>
              <a:buSzPts val="1400"/>
              <a:buChar char="●"/>
            </a:pPr>
            <a:r>
              <a:rPr lang="en" sz="1400"/>
              <a:t>Visualization choice:</a:t>
            </a:r>
            <a:endParaRPr sz="1400"/>
          </a:p>
          <a:p>
            <a:pPr indent="-317500" lvl="1" marL="914400" rtl="0" algn="l">
              <a:spcBef>
                <a:spcPts val="0"/>
              </a:spcBef>
              <a:spcAft>
                <a:spcPts val="0"/>
              </a:spcAft>
              <a:buSzPts val="1400"/>
              <a:buChar char="○"/>
            </a:pPr>
            <a:r>
              <a:rPr lang="en"/>
              <a:t>We chose a scatter plot with a regression line, as it is appropriate for visual inspection and quantifying the correlation strength. </a:t>
            </a:r>
            <a:endParaRPr/>
          </a:p>
          <a:p>
            <a:pPr indent="0" lvl="0" marL="457200" rtl="0" algn="l">
              <a:spcBef>
                <a:spcPts val="1200"/>
              </a:spcBef>
              <a:spcAft>
                <a:spcPts val="0"/>
              </a:spcAft>
              <a:buNone/>
            </a:pPr>
            <a:r>
              <a:rPr lang="en" sz="1400"/>
              <a:t>X axis = Education Expenditure</a:t>
            </a:r>
            <a:endParaRPr sz="1400"/>
          </a:p>
          <a:p>
            <a:pPr indent="0" lvl="0" marL="457200" rtl="0" algn="l">
              <a:spcBef>
                <a:spcPts val="1200"/>
              </a:spcBef>
              <a:spcAft>
                <a:spcPts val="1200"/>
              </a:spcAft>
              <a:buNone/>
            </a:pPr>
            <a:r>
              <a:rPr lang="en" sz="1400"/>
              <a:t>Y axis = Average IQ</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Q2 Visualization</a:t>
            </a:r>
            <a:endParaRPr b="1"/>
          </a:p>
        </p:txBody>
      </p:sp>
      <p:sp>
        <p:nvSpPr>
          <p:cNvPr id="128" name="Google Shape;128;p19"/>
          <p:cNvSpPr txBox="1"/>
          <p:nvPr>
            <p:ph idx="1" type="body"/>
          </p:nvPr>
        </p:nvSpPr>
        <p:spPr>
          <a:xfrm>
            <a:off x="311700" y="1229875"/>
            <a:ext cx="27474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scatter plot with regression line demonstrates a positive correlation between education expenditure and average IQ.</a:t>
            </a:r>
            <a:endParaRPr/>
          </a:p>
          <a:p>
            <a:pPr indent="0" lvl="0" marL="0" rtl="0" algn="l">
              <a:spcBef>
                <a:spcPts val="1200"/>
              </a:spcBef>
              <a:spcAft>
                <a:spcPts val="0"/>
              </a:spcAft>
              <a:buNone/>
            </a:pPr>
            <a:r>
              <a:rPr b="1" lang="en"/>
              <a:t>Conclusion: </a:t>
            </a:r>
            <a:r>
              <a:rPr lang="en"/>
              <a:t>As education expenditure increases, there is a trend of higher average IQ scores.</a:t>
            </a:r>
            <a:endParaRPr/>
          </a:p>
          <a:p>
            <a:pPr indent="0" lvl="0" marL="0" rtl="0" algn="l">
              <a:spcBef>
                <a:spcPts val="1200"/>
              </a:spcBef>
              <a:spcAft>
                <a:spcPts val="1200"/>
              </a:spcAft>
              <a:buNone/>
            </a:pPr>
            <a:r>
              <a:rPr lang="en"/>
              <a:t>That said, correlation does not imply </a:t>
            </a:r>
            <a:r>
              <a:rPr lang="en"/>
              <a:t>causation</a:t>
            </a:r>
            <a:r>
              <a:rPr lang="en"/>
              <a:t>.</a:t>
            </a:r>
            <a:endParaRPr/>
          </a:p>
        </p:txBody>
      </p:sp>
      <p:pic>
        <p:nvPicPr>
          <p:cNvPr id="129" name="Google Shape;129;p19"/>
          <p:cNvPicPr preferRelativeResize="0"/>
          <p:nvPr/>
        </p:nvPicPr>
        <p:blipFill>
          <a:blip r:embed="rId3">
            <a:alphaModFix/>
          </a:blip>
          <a:stretch>
            <a:fillRect/>
          </a:stretch>
        </p:blipFill>
        <p:spPr>
          <a:xfrm>
            <a:off x="3058995" y="604737"/>
            <a:ext cx="6085005" cy="3934025"/>
          </a:xfrm>
          <a:prstGeom prst="rect">
            <a:avLst/>
          </a:prstGeom>
          <a:noFill/>
          <a:ln>
            <a:noFill/>
          </a:ln>
        </p:spPr>
      </p:pic>
      <p:pic>
        <p:nvPicPr>
          <p:cNvPr id="130" name="Google Shape;130;p19"/>
          <p:cNvPicPr preferRelativeResize="0"/>
          <p:nvPr/>
        </p:nvPicPr>
        <p:blipFill>
          <a:blip r:embed="rId4">
            <a:alphaModFix/>
          </a:blip>
          <a:stretch>
            <a:fillRect/>
          </a:stretch>
        </p:blipFill>
        <p:spPr>
          <a:xfrm>
            <a:off x="5580825" y="2940375"/>
            <a:ext cx="3409126" cy="103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Q3 - Income, Education Expenditure, and IQ Level</a:t>
            </a:r>
            <a:endParaRPr b="1"/>
          </a:p>
        </p:txBody>
      </p:sp>
      <p:sp>
        <p:nvSpPr>
          <p:cNvPr id="136" name="Google Shape;136;p20"/>
          <p:cNvSpPr txBox="1"/>
          <p:nvPr>
            <p:ph idx="1" type="body"/>
          </p:nvPr>
        </p:nvSpPr>
        <p:spPr>
          <a:xfrm>
            <a:off x="311700" y="11603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Is there a correlation between the average income, average education expenditure and average IQ level?</a:t>
            </a:r>
            <a:endParaRPr b="1"/>
          </a:p>
          <a:p>
            <a:pPr indent="-317500" lvl="0" marL="457200" rtl="0" algn="l">
              <a:spcBef>
                <a:spcPts val="1200"/>
              </a:spcBef>
              <a:spcAft>
                <a:spcPts val="0"/>
              </a:spcAft>
              <a:buSzPts val="1400"/>
              <a:buChar char="●"/>
            </a:pPr>
            <a:r>
              <a:rPr b="1" lang="en" sz="1400"/>
              <a:t>Inference</a:t>
            </a:r>
            <a:r>
              <a:rPr lang="en" sz="1400"/>
              <a:t>: </a:t>
            </a:r>
            <a:endParaRPr sz="1400"/>
          </a:p>
          <a:p>
            <a:pPr indent="-317500" lvl="1" marL="914400" rtl="0" algn="l">
              <a:spcBef>
                <a:spcPts val="0"/>
              </a:spcBef>
              <a:spcAft>
                <a:spcPts val="0"/>
              </a:spcAft>
              <a:buSzPts val="1400"/>
              <a:buChar char="○"/>
            </a:pPr>
            <a:r>
              <a:rPr lang="en"/>
              <a:t>We </a:t>
            </a:r>
            <a:r>
              <a:rPr lang="en" sz="1400"/>
              <a:t>believe that there will be an upward trend, and as the average income increases, the average education expenditure will also increase, as will the average IQ level.</a:t>
            </a:r>
            <a:endParaRPr/>
          </a:p>
          <a:p>
            <a:pPr indent="-317500" lvl="0" marL="457200" rtl="0" algn="l">
              <a:spcBef>
                <a:spcPts val="1000"/>
              </a:spcBef>
              <a:spcAft>
                <a:spcPts val="0"/>
              </a:spcAft>
              <a:buSzPts val="1400"/>
              <a:buChar char="●"/>
            </a:pPr>
            <a:r>
              <a:rPr b="1" lang="en" sz="1400"/>
              <a:t>Visualization choice:</a:t>
            </a:r>
            <a:endParaRPr b="1" sz="1400"/>
          </a:p>
          <a:p>
            <a:pPr indent="-317500" lvl="1" marL="914400" rtl="0" algn="l">
              <a:spcBef>
                <a:spcPts val="0"/>
              </a:spcBef>
              <a:spcAft>
                <a:spcPts val="0"/>
              </a:spcAft>
              <a:buSzPts val="1400"/>
              <a:buChar char="○"/>
            </a:pPr>
            <a:r>
              <a:rPr lang="en"/>
              <a:t>We </a:t>
            </a:r>
            <a:r>
              <a:rPr lang="en" sz="1400"/>
              <a:t>chose a strip plot, a type of categorical scatter plot that </a:t>
            </a:r>
            <a:r>
              <a:rPr lang="en"/>
              <a:t>helps to</a:t>
            </a:r>
            <a:r>
              <a:rPr lang="en" sz="1400"/>
              <a:t> visualiz</a:t>
            </a:r>
            <a:r>
              <a:rPr lang="en"/>
              <a:t>e</a:t>
            </a:r>
            <a:r>
              <a:rPr lang="en" sz="1400"/>
              <a:t> the distribution of a variable within different categories.</a:t>
            </a:r>
            <a:endParaRPr sz="1400"/>
          </a:p>
          <a:p>
            <a:pPr indent="0" lvl="0" marL="457200" rtl="0" algn="l">
              <a:spcBef>
                <a:spcPts val="1200"/>
              </a:spcBef>
              <a:spcAft>
                <a:spcPts val="0"/>
              </a:spcAft>
              <a:buNone/>
            </a:pPr>
            <a:r>
              <a:rPr lang="en" sz="1400"/>
              <a:t>X axis = Average Income</a:t>
            </a:r>
            <a:endParaRPr sz="1400"/>
          </a:p>
          <a:p>
            <a:pPr indent="0" lvl="0" marL="457200" rtl="0" algn="l">
              <a:spcBef>
                <a:spcPts val="1200"/>
              </a:spcBef>
              <a:spcAft>
                <a:spcPts val="1200"/>
              </a:spcAft>
              <a:buNone/>
            </a:pPr>
            <a:r>
              <a:rPr lang="en" sz="1400"/>
              <a:t>Y axis = Average IQ Level</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1863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Q3 Visualization</a:t>
            </a:r>
            <a:endParaRPr b="1"/>
          </a:p>
        </p:txBody>
      </p:sp>
      <p:sp>
        <p:nvSpPr>
          <p:cNvPr id="142" name="Google Shape;142;p21"/>
          <p:cNvSpPr txBox="1"/>
          <p:nvPr>
            <p:ph idx="1" type="body"/>
          </p:nvPr>
        </p:nvSpPr>
        <p:spPr>
          <a:xfrm>
            <a:off x="311700" y="1229875"/>
            <a:ext cx="38739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This</a:t>
            </a:r>
            <a:r>
              <a:rPr lang="en"/>
              <a:t> strip plot shows the distribution of average IQ levels across different average incomes in US dollars, and the hue represents how much money was spent on education.</a:t>
            </a:r>
            <a:endParaRPr/>
          </a:p>
          <a:p>
            <a:pPr indent="0" lvl="0" marL="0" rtl="0" algn="l">
              <a:spcBef>
                <a:spcPts val="1200"/>
              </a:spcBef>
              <a:spcAft>
                <a:spcPts val="1200"/>
              </a:spcAft>
              <a:buNone/>
            </a:pPr>
            <a:r>
              <a:rPr b="1" lang="en"/>
              <a:t>Conclusion</a:t>
            </a:r>
            <a:r>
              <a:rPr lang="en"/>
              <a:t>: The general trend is that more money is spent on education as the income level rises. The IQ levels mostly follow the same trend, but there is more variability in the IQ levels with more outliers. </a:t>
            </a:r>
            <a:endParaRPr/>
          </a:p>
        </p:txBody>
      </p:sp>
      <p:pic>
        <p:nvPicPr>
          <p:cNvPr id="143" name="Google Shape;143;p21"/>
          <p:cNvPicPr preferRelativeResize="0"/>
          <p:nvPr/>
        </p:nvPicPr>
        <p:blipFill>
          <a:blip r:embed="rId3">
            <a:alphaModFix/>
          </a:blip>
          <a:stretch>
            <a:fillRect/>
          </a:stretch>
        </p:blipFill>
        <p:spPr>
          <a:xfrm>
            <a:off x="4557850" y="84850"/>
            <a:ext cx="4274400" cy="3604475"/>
          </a:xfrm>
          <a:prstGeom prst="rect">
            <a:avLst/>
          </a:prstGeom>
          <a:noFill/>
          <a:ln>
            <a:noFill/>
          </a:ln>
          <a:effectLst>
            <a:outerShdw blurRad="57150" rotWithShape="0" algn="bl" dir="5400000" dist="19050">
              <a:srgbClr val="000000">
                <a:alpha val="50000"/>
              </a:srgbClr>
            </a:outerShdw>
          </a:effectLst>
        </p:spPr>
      </p:pic>
      <p:pic>
        <p:nvPicPr>
          <p:cNvPr id="144" name="Google Shape;144;p21"/>
          <p:cNvPicPr preferRelativeResize="0"/>
          <p:nvPr/>
        </p:nvPicPr>
        <p:blipFill>
          <a:blip r:embed="rId4">
            <a:alphaModFix/>
          </a:blip>
          <a:stretch>
            <a:fillRect/>
          </a:stretch>
        </p:blipFill>
        <p:spPr>
          <a:xfrm>
            <a:off x="4927300" y="3729274"/>
            <a:ext cx="3905000" cy="131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