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3"/>
  </p:notesMasterIdLst>
  <p:sldIdLst>
    <p:sldId id="256" r:id="rId2"/>
  </p:sldIdLst>
  <p:sldSz cx="43891200" cy="32918400"/>
  <p:notesSz cx="9236075" cy="7010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137"/>
    <a:srgbClr val="FCC036"/>
    <a:srgbClr val="E1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5257"/>
  </p:normalViewPr>
  <p:slideViewPr>
    <p:cSldViewPr>
      <p:cViewPr>
        <p:scale>
          <a:sx n="60" d="100"/>
          <a:sy n="60" d="100"/>
        </p:scale>
        <p:origin x="-2216" y="-595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2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173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630C8D4-7514-4B4D-AD38-00388A4F95B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173" y="6658258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47CC42E-183F-49AA-B398-26735775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CC42E-183F-49AA-B398-26735775CE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0208" y="3642970"/>
            <a:ext cx="36210240" cy="171175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400" spc="-24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182" y="21386981"/>
            <a:ext cx="36210240" cy="5486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 algn="ctr">
              <a:buNone/>
              <a:defRPr sz="11520"/>
            </a:lvl2pPr>
            <a:lvl3pPr marL="4389120" indent="0" algn="ctr">
              <a:buNone/>
              <a:defRPr sz="11520"/>
            </a:lvl3pPr>
            <a:lvl4pPr marL="6583680" indent="0" algn="ctr">
              <a:buNone/>
              <a:defRPr sz="9600"/>
            </a:lvl4pPr>
            <a:lvl5pPr marL="8778240" indent="0" algn="ctr">
              <a:buNone/>
              <a:defRPr sz="9600"/>
            </a:lvl5pPr>
            <a:lvl6pPr marL="10972800" indent="0" algn="ctr">
              <a:buNone/>
              <a:defRPr sz="9600"/>
            </a:lvl6pPr>
            <a:lvl7pPr marL="13167360" indent="0" algn="ctr">
              <a:buNone/>
              <a:defRPr sz="9600"/>
            </a:lvl7pPr>
            <a:lvl8pPr marL="15361920" indent="0" algn="ctr">
              <a:buNone/>
              <a:defRPr sz="9600"/>
            </a:lvl8pPr>
            <a:lvl9pPr marL="17556480" indent="0" algn="ctr">
              <a:buNone/>
              <a:defRPr sz="9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bk object 16"/>
          <p:cNvSpPr/>
          <p:nvPr userDrawn="1"/>
        </p:nvSpPr>
        <p:spPr>
          <a:xfrm>
            <a:off x="0" y="1"/>
            <a:ext cx="43891200" cy="3987317"/>
          </a:xfrm>
          <a:custGeom>
            <a:avLst/>
            <a:gdLst/>
            <a:ahLst/>
            <a:cxnLst/>
            <a:rect l="l" t="t" r="r" b="b"/>
            <a:pathLst>
              <a:path w="20104100" h="1166495">
                <a:moveTo>
                  <a:pt x="0" y="1166224"/>
                </a:moveTo>
                <a:lnTo>
                  <a:pt x="20104099" y="1166224"/>
                </a:lnTo>
                <a:lnTo>
                  <a:pt x="20104099" y="0"/>
                </a:lnTo>
                <a:lnTo>
                  <a:pt x="0" y="0"/>
                </a:lnTo>
                <a:lnTo>
                  <a:pt x="0" y="11662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bk object 16"/>
          <p:cNvSpPr/>
          <p:nvPr userDrawn="1"/>
        </p:nvSpPr>
        <p:spPr>
          <a:xfrm>
            <a:off x="0" y="32423100"/>
            <a:ext cx="44043600" cy="495300"/>
          </a:xfrm>
          <a:custGeom>
            <a:avLst/>
            <a:gdLst/>
            <a:ahLst/>
            <a:cxnLst/>
            <a:rect l="l" t="t" r="r" b="b"/>
            <a:pathLst>
              <a:path w="20104100" h="1166495">
                <a:moveTo>
                  <a:pt x="0" y="1166224"/>
                </a:moveTo>
                <a:lnTo>
                  <a:pt x="20104099" y="1166224"/>
                </a:lnTo>
                <a:lnTo>
                  <a:pt x="20104099" y="0"/>
                </a:lnTo>
                <a:lnTo>
                  <a:pt x="0" y="0"/>
                </a:lnTo>
                <a:lnTo>
                  <a:pt x="0" y="11662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91147" cy="30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979050"/>
            <a:ext cx="9464040" cy="276475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979050"/>
            <a:ext cx="27843480" cy="2764751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3642970"/>
            <a:ext cx="36210240" cy="171175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21375014"/>
            <a:ext cx="36210240" cy="5486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208" y="8859523"/>
            <a:ext cx="17775936" cy="19312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4512" y="8859528"/>
            <a:ext cx="17775936" cy="19312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208" y="12395203"/>
            <a:ext cx="17775936" cy="16215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84512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4512" y="12395203"/>
            <a:ext cx="17775936" cy="16215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" y="0"/>
            <a:ext cx="14582846" cy="32918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544254" y="0"/>
            <a:ext cx="230429" cy="329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852923"/>
            <a:ext cx="11521440" cy="10972800"/>
          </a:xfrm>
        </p:spPr>
        <p:txBody>
          <a:bodyPr anchor="b">
            <a:norm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2160" y="3511296"/>
            <a:ext cx="23372064" cy="2523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14045184"/>
            <a:ext cx="11521440" cy="1621979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846" y="31006975"/>
            <a:ext cx="9426638" cy="1752600"/>
          </a:xfrm>
        </p:spPr>
        <p:txBody>
          <a:bodyPr/>
          <a:lstStyle>
            <a:lvl1pPr algn="l">
              <a:defRPr/>
            </a:lvl1pPr>
          </a:lstStyle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82160" y="31006975"/>
            <a:ext cx="16733520" cy="1752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23774400"/>
            <a:ext cx="43879771" cy="914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" y="23592365"/>
            <a:ext cx="43879771" cy="30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24359616"/>
            <a:ext cx="36409123" cy="3950208"/>
          </a:xfrm>
        </p:spPr>
        <p:txBody>
          <a:bodyPr tIns="0" bIns="0" anchor="b">
            <a:no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" y="0"/>
            <a:ext cx="43891147" cy="2359236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0208" y="28353715"/>
            <a:ext cx="36429696" cy="285292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880"/>
              </a:spcAft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0723840"/>
            <a:ext cx="43891205" cy="21945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5" y="8859523"/>
            <a:ext cx="36210245" cy="19312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0215" y="31006975"/>
            <a:ext cx="890017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rgbClr val="FFFFFF"/>
                </a:solidFill>
              </a:defRPr>
            </a:lvl1pPr>
          </a:lstStyle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0270" y="31006975"/>
            <a:ext cx="173620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41654" y="31006975"/>
            <a:ext cx="4723291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rgbClr val="FFFFFF"/>
                </a:solidFill>
              </a:defRPr>
            </a:lvl1pPr>
          </a:lstStyle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6715" y="8341656"/>
            <a:ext cx="358810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3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23040" kern="1200" spc="-2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43430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21254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99078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76902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28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24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20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16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3000">
              <a:schemeClr val="accent6">
                <a:lumMod val="20000"/>
                <a:lumOff val="80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92211" y="17813802"/>
            <a:ext cx="16496407" cy="1327952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1981200" y="5002163"/>
            <a:ext cx="11125200" cy="685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/>
          <a:p>
            <a:pPr algn="ctr" defTabSz="4388048"/>
            <a:endParaRPr lang="en-US" sz="4200"/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4124370" y="5002163"/>
            <a:ext cx="27390733" cy="121862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/>
          <a:p>
            <a:pPr algn="ctr" defTabSz="4388048"/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25243" y="916324"/>
            <a:ext cx="4794755" cy="1454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000" b="1" dirty="0"/>
              <a:t>GRCS-08</a:t>
            </a:r>
            <a:endParaRPr lang="en-US" sz="8000" b="1" cap="all" dirty="0"/>
          </a:p>
          <a:p>
            <a:pPr algn="just"/>
            <a:endParaRPr lang="en-US" sz="12000" cap="all" dirty="0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319998" y="495493"/>
            <a:ext cx="38862000" cy="148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8800" b="1" dirty="0"/>
              <a:t>Hotel</a:t>
            </a:r>
            <a:r>
              <a:rPr lang="zh-CN" altLang="en-US" sz="8800" b="1" dirty="0"/>
              <a:t> </a:t>
            </a:r>
            <a:r>
              <a:rPr lang="en-US" altLang="zh-CN" sz="8800" b="1" dirty="0"/>
              <a:t>Reviews</a:t>
            </a:r>
            <a:r>
              <a:rPr lang="zh-CN" altLang="en-US" sz="8800" b="1" dirty="0"/>
              <a:t> </a:t>
            </a:r>
            <a:r>
              <a:rPr lang="en-US" altLang="zh-CN" sz="8800" b="1" dirty="0"/>
              <a:t>Analysis:</a:t>
            </a:r>
            <a:r>
              <a:rPr lang="zh-CN" altLang="en-US" sz="8800" b="1" dirty="0"/>
              <a:t> </a:t>
            </a:r>
            <a:r>
              <a:rPr lang="en-US" altLang="zh-CN" sz="8800" b="1" dirty="0"/>
              <a:t>Machine</a:t>
            </a:r>
            <a:r>
              <a:rPr lang="zh-CN" altLang="en-US" sz="8800" b="1" dirty="0"/>
              <a:t> </a:t>
            </a:r>
            <a:r>
              <a:rPr lang="en-US" altLang="zh-CN" sz="8800" b="1" dirty="0"/>
              <a:t>Learning</a:t>
            </a:r>
            <a:endParaRPr lang="en-US" sz="8800" b="1" dirty="0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319592" y="2542828"/>
            <a:ext cx="36728400" cy="161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7200" b="1" dirty="0"/>
              <a:t>Jiaxin Chen</a:t>
            </a:r>
            <a:endParaRPr lang="en-US" sz="7200" dirty="0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1981200" y="12432716"/>
            <a:ext cx="11125200" cy="185228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/>
          <a:p>
            <a:pPr algn="ctr" defTabSz="4388048"/>
            <a:endParaRPr lang="en-US" sz="42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456697" y="12954000"/>
            <a:ext cx="1021100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800" b="1" dirty="0">
                <a:ea typeface="Arial" charset="0"/>
                <a:cs typeface="Arial" charset="0"/>
              </a:rPr>
              <a:t>Introduction to Dataset </a:t>
            </a:r>
          </a:p>
          <a:p>
            <a:pPr algn="ctr"/>
            <a:endParaRPr lang="en-US" sz="2800" b="1" dirty="0">
              <a:ea typeface="Arial" charset="0"/>
              <a:cs typeface="Arial" charset="0"/>
            </a:endParaRPr>
          </a:p>
          <a:p>
            <a:pPr algn="just"/>
            <a:r>
              <a:rPr lang="en-US" sz="2800" dirty="0"/>
              <a:t>This dataset includes quantitative and categorical features from online reviews from 21 hotels located in Las Vegas Strip, extracted from TripAdvisor. </a:t>
            </a:r>
          </a:p>
          <a:p>
            <a:pPr algn="just"/>
            <a:r>
              <a:rPr lang="en-US" sz="2800" dirty="0"/>
              <a:t>The dataset contains 504 </a:t>
            </a:r>
            <a:r>
              <a:rPr lang="en-US" altLang="zh-CN" sz="2800" dirty="0"/>
              <a:t>samples</a:t>
            </a:r>
            <a:r>
              <a:rPr lang="en-US" sz="2800" dirty="0"/>
              <a:t> and 20 features, include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just"/>
            <a:r>
              <a:rPr lang="en-US" altLang="zh-CN" sz="2800" dirty="0"/>
              <a:t>Number of reviews,</a:t>
            </a:r>
            <a:r>
              <a:rPr lang="zh-CN" altLang="en-US" sz="2800" dirty="0"/>
              <a:t> </a:t>
            </a:r>
            <a:r>
              <a:rPr lang="en-US" altLang="zh-CN" sz="2800" dirty="0"/>
              <a:t>Total hotel</a:t>
            </a:r>
            <a:r>
              <a:rPr lang="zh-CN" altLang="en-US" sz="2800" dirty="0"/>
              <a:t> </a:t>
            </a:r>
            <a:r>
              <a:rPr lang="en-US" altLang="zh-CN" sz="2800" dirty="0"/>
              <a:t>reviews,</a:t>
            </a:r>
            <a:r>
              <a:rPr lang="zh-CN" altLang="en-US" sz="2800" dirty="0"/>
              <a:t> </a:t>
            </a:r>
            <a:r>
              <a:rPr lang="en-US" altLang="zh-CN" sz="2800" dirty="0"/>
              <a:t>Helpful</a:t>
            </a:r>
            <a:r>
              <a:rPr lang="zh-CN" altLang="en-US" sz="2800" dirty="0"/>
              <a:t> </a:t>
            </a:r>
            <a:r>
              <a:rPr lang="en-US" altLang="zh-CN" sz="2800" dirty="0"/>
              <a:t>votes,</a:t>
            </a:r>
            <a:r>
              <a:rPr lang="zh-CN" altLang="en-US" sz="2800" dirty="0"/>
              <a:t> </a:t>
            </a:r>
            <a:r>
              <a:rPr lang="en-US" altLang="zh-CN" sz="2800" dirty="0"/>
              <a:t>Score,</a:t>
            </a:r>
            <a:r>
              <a:rPr lang="zh-CN" altLang="en-US" sz="2800" dirty="0"/>
              <a:t> </a:t>
            </a:r>
            <a:r>
              <a:rPr lang="en-US" altLang="zh-CN" sz="2800" dirty="0"/>
              <a:t>Period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stay,</a:t>
            </a:r>
            <a:r>
              <a:rPr lang="zh-CN" altLang="en-US" sz="2800" dirty="0"/>
              <a:t> </a:t>
            </a:r>
            <a:r>
              <a:rPr lang="en-US" altLang="zh-CN" sz="2800" dirty="0"/>
              <a:t>Traveler</a:t>
            </a:r>
            <a:r>
              <a:rPr lang="zh-CN" altLang="en-US" sz="2800" dirty="0"/>
              <a:t> </a:t>
            </a:r>
            <a:r>
              <a:rPr lang="en-US" altLang="zh-CN" sz="2800" dirty="0"/>
              <a:t>type,</a:t>
            </a:r>
            <a:r>
              <a:rPr lang="zh-CN" altLang="en-US" sz="2800" dirty="0"/>
              <a:t> </a:t>
            </a:r>
            <a:r>
              <a:rPr lang="en-US" altLang="zh-CN" sz="2800" dirty="0"/>
              <a:t>Member registered year, Pool, Gym, Tennis count, Spa, Casino, Free internet, Hotel stars, Number of rooms, User continent, Member years, Review month, Review weekday, Username, User country.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31707075" y="20506745"/>
            <a:ext cx="9666514" cy="59346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/>
          <a:p>
            <a:pPr algn="ctr" defTabSz="4388048"/>
            <a:endParaRPr lang="en-US" sz="4200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2425532" y="21237566"/>
            <a:ext cx="8229600" cy="439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800" b="1"/>
              <a:t>References</a:t>
            </a:r>
          </a:p>
          <a:p>
            <a:pPr algn="ctr"/>
            <a:endParaRPr lang="en-US" sz="4800" b="1" dirty="0"/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/>
              <a:t>Stripping customers' feedback on hotels through data mining: The case of Las Vegas Strip</a:t>
            </a:r>
            <a:r>
              <a:rPr lang="en-US" altLang="zh-CN" sz="2800" dirty="0"/>
              <a:t>.</a:t>
            </a:r>
            <a:endParaRPr lang="en-US" sz="2800" dirty="0"/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2800" dirty="0"/>
              <a:t>Sklearn</a:t>
            </a:r>
            <a:r>
              <a:rPr lang="zh-CN" altLang="en-US" sz="2800" dirty="0"/>
              <a:t> </a:t>
            </a:r>
            <a:r>
              <a:rPr lang="en-US" altLang="zh-CN" sz="2800" dirty="0"/>
              <a:t>D</a:t>
            </a:r>
            <a:r>
              <a:rPr lang="en-US" sz="2800" dirty="0"/>
              <a:t>ecision Tree Classifier [Online].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2800" dirty="0"/>
              <a:t>Sklearn</a:t>
            </a:r>
            <a:r>
              <a:rPr lang="zh-CN" altLang="en-US" sz="2800" dirty="0"/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Logistic Regression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[Online].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2800" dirty="0">
                <a:ea typeface="Arial" charset="0"/>
                <a:cs typeface="Arial" charset="0"/>
              </a:rPr>
              <a:t>Sklearn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sz="2800" dirty="0"/>
              <a:t>GridSearchCV</a:t>
            </a:r>
            <a:r>
              <a:rPr lang="zh-CN" altLang="en-US" sz="2800" dirty="0"/>
              <a:t> </a:t>
            </a:r>
            <a:r>
              <a:rPr lang="en-US" altLang="zh-CN" sz="2800" dirty="0"/>
              <a:t>[Online].</a:t>
            </a:r>
            <a:endParaRPr lang="en-US" sz="2800" dirty="0"/>
          </a:p>
          <a:p>
            <a:pPr marL="457200" indent="-457200" algn="just">
              <a:buFont typeface="Arial" charset="0"/>
              <a:buChar char="•"/>
            </a:pPr>
            <a:endParaRPr lang="en-US" altLang="zh-CN" sz="2800" dirty="0">
              <a:ea typeface="Arial" charset="0"/>
              <a:cs typeface="Arial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altLang="zh-CN" sz="2800" dirty="0">
              <a:ea typeface="Arial" charset="0"/>
              <a:cs typeface="Arial" charset="0"/>
            </a:endParaRPr>
          </a:p>
          <a:p>
            <a:endParaRPr lang="en-US" sz="4800" b="1" dirty="0"/>
          </a:p>
          <a:p>
            <a:pPr algn="just"/>
            <a:endParaRPr lang="en-US" sz="1100" dirty="0"/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31707075" y="17991517"/>
            <a:ext cx="9666514" cy="21630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/>
          <a:p>
            <a:pPr algn="ctr" defTabSz="4388048"/>
            <a:endParaRPr lang="en-US" sz="4200"/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32425532" y="18343743"/>
            <a:ext cx="8229600" cy="29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jchen24@students.kennesaw.edu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3013819" y="5290642"/>
            <a:ext cx="9076936" cy="610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800" b="1" dirty="0"/>
              <a:t>Abstract</a:t>
            </a:r>
          </a:p>
          <a:p>
            <a:pPr algn="ctr"/>
            <a:endParaRPr lang="en-US" sz="2800" dirty="0"/>
          </a:p>
          <a:p>
            <a:pPr algn="just"/>
            <a:r>
              <a:rPr lang="en-US" altLang="zh-CN" sz="2800" dirty="0">
                <a:ea typeface="Arial" charset="0"/>
                <a:cs typeface="Arial" charset="0"/>
              </a:rPr>
              <a:t>In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this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project,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I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applied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three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Machine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Learning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approaches to analyze the dataset collected by Sérgio Moro, Paulo Rita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Joana Coelho,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sz="2800" dirty="0">
                <a:ea typeface="Arial" charset="0"/>
                <a:cs typeface="Arial" charset="0"/>
              </a:rPr>
              <a:t>Stripping customers‘ feedback on hotels through data mining</a:t>
            </a:r>
            <a:r>
              <a:rPr lang="en-US" sz="2800" baseline="30000" dirty="0">
                <a:ea typeface="Arial" charset="0"/>
                <a:cs typeface="Arial" charset="0"/>
              </a:rPr>
              <a:t>[1]</a:t>
            </a:r>
            <a:r>
              <a:rPr lang="en-US" altLang="zh-CN" sz="2800" dirty="0">
                <a:ea typeface="Arial" charset="0"/>
                <a:cs typeface="Arial" charset="0"/>
              </a:rPr>
              <a:t>,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predict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customers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review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compare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sz="2800" dirty="0"/>
              <a:t>Receiver Operating Characteristic</a:t>
            </a:r>
            <a:r>
              <a:rPr lang="zh-CN" altLang="en-US" sz="2800" dirty="0"/>
              <a:t> </a:t>
            </a:r>
            <a:r>
              <a:rPr lang="en-US" altLang="zh-CN" sz="2800" dirty="0"/>
              <a:t>curve</a:t>
            </a:r>
            <a:r>
              <a:rPr lang="zh-CN" altLang="en-US" sz="2800" dirty="0"/>
              <a:t> </a:t>
            </a:r>
            <a:r>
              <a:rPr lang="en-US" altLang="zh-CN" sz="2800" dirty="0"/>
              <a:t>: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ea typeface="Arial" charset="0"/>
                <a:cs typeface="Arial" charset="0"/>
              </a:rPr>
              <a:t>Decision Tree</a:t>
            </a:r>
            <a:r>
              <a:rPr lang="en-US" altLang="zh-CN" sz="2800" dirty="0">
                <a:ea typeface="Arial" charset="0"/>
                <a:cs typeface="Arial" charset="0"/>
              </a:rPr>
              <a:t>;</a:t>
            </a:r>
            <a:endParaRPr lang="en-US" sz="2800" dirty="0">
              <a:ea typeface="Arial" charset="0"/>
              <a:cs typeface="Arial" charset="0"/>
            </a:endParaRPr>
          </a:p>
          <a:p>
            <a:pPr marL="457200" indent="-457200" algn="just" defTabSz="4389120">
              <a:buFont typeface="Arial" charset="0"/>
              <a:buChar char="•"/>
              <a:defRPr/>
            </a:pPr>
            <a:r>
              <a:rPr lang="en-US" altLang="zh-CN" sz="2800" dirty="0">
                <a:ea typeface="Arial" charset="0"/>
                <a:cs typeface="Arial" charset="0"/>
              </a:rPr>
              <a:t>Default Logistic Regression;</a:t>
            </a:r>
          </a:p>
          <a:p>
            <a:pPr marL="457200" indent="-457200" algn="just" defTabSz="4389120">
              <a:buFont typeface="Arial" charset="0"/>
              <a:buChar char="•"/>
              <a:defRPr/>
            </a:pPr>
            <a:r>
              <a:rPr lang="en-US" altLang="zh-CN" sz="2800" dirty="0">
                <a:ea typeface="Arial" charset="0"/>
                <a:cs typeface="Arial" charset="0"/>
              </a:rPr>
              <a:t>Logistic Regression(G</a:t>
            </a:r>
            <a:r>
              <a:rPr lang="en-US" sz="2800" dirty="0">
                <a:ea typeface="Arial" charset="0"/>
                <a:cs typeface="Arial" charset="0"/>
              </a:rPr>
              <a:t>rid</a:t>
            </a:r>
            <a:r>
              <a:rPr lang="en-US" altLang="zh-CN" sz="2800" dirty="0">
                <a:ea typeface="Arial" charset="0"/>
                <a:cs typeface="Arial" charset="0"/>
              </a:rPr>
              <a:t>S</a:t>
            </a:r>
            <a:r>
              <a:rPr lang="en-US" sz="2800" dirty="0">
                <a:ea typeface="Arial" charset="0"/>
                <a:cs typeface="Arial" charset="0"/>
              </a:rPr>
              <a:t>earch</a:t>
            </a:r>
            <a:r>
              <a:rPr lang="en-US" altLang="zh-CN" sz="2800" dirty="0">
                <a:ea typeface="Arial" charset="0"/>
                <a:cs typeface="Arial" charset="0"/>
              </a:rPr>
              <a:t>CV);</a:t>
            </a:r>
            <a:endParaRPr lang="en-US" sz="2800" dirty="0">
              <a:ea typeface="Arial" charset="0"/>
              <a:cs typeface="Arial" charset="0"/>
            </a:endParaRP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just"/>
            <a:endParaRPr lang="en-US" sz="2800" dirty="0"/>
          </a:p>
          <a:p>
            <a:endParaRPr lang="en-US" sz="2800" dirty="0">
              <a:latin typeface="Cambria" pitchFamily="18" charset="0"/>
            </a:endParaRPr>
          </a:p>
        </p:txBody>
      </p:sp>
      <p:sp>
        <p:nvSpPr>
          <p:cNvPr id="3" name="AutoShape 2" descr="ttachment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tachment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761" y="26793626"/>
            <a:ext cx="7739371" cy="397716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09940"/>
              </p:ext>
            </p:extLst>
          </p:nvPr>
        </p:nvGraphicFramePr>
        <p:xfrm>
          <a:off x="2593017" y="28607121"/>
          <a:ext cx="9926486" cy="65875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92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7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95" y="18217374"/>
            <a:ext cx="10577829" cy="302019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60" y="25852841"/>
            <a:ext cx="10033000" cy="44831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38" y="21426760"/>
            <a:ext cx="4875490" cy="423688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7200" y="5522473"/>
            <a:ext cx="1889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charset="0"/>
                <a:ea typeface="Arial" charset="0"/>
                <a:cs typeface="Arial" charset="0"/>
              </a:rPr>
              <a:t>Apply Decision Tree to Predict the </a:t>
            </a:r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Customers</a:t>
            </a:r>
            <a:r>
              <a:rPr lang="zh-CN" altLang="en-US" sz="4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800" b="1" dirty="0">
                <a:latin typeface="Arial" charset="0"/>
                <a:ea typeface="Arial" charset="0"/>
                <a:cs typeface="Arial" charset="0"/>
              </a:rPr>
              <a:t>Review Scores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159" y="6744648"/>
            <a:ext cx="10591800" cy="99839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959" y="9637296"/>
            <a:ext cx="7416699" cy="74166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flipH="1">
            <a:off x="27685533" y="7007156"/>
            <a:ext cx="126242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decision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tree,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appled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amenities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hotels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features(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Pool,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Gym,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Tennis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court,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Spa,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Casino,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Free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Internet,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Number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rooms),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customers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review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labels.</a:t>
            </a:r>
          </a:p>
          <a:p>
            <a:pPr algn="just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When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customers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review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equals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3,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made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category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1,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it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means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negative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score.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When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customers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review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equals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5,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made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category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means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positive score.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97666" y="11399728"/>
            <a:ext cx="62111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decision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tree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made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GINI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index.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80%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raw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training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dataset,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20%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raw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test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dataset,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means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404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samples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training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100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samples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testing.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Total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number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match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records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64,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ac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curacy is  0.633663366337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56629" y="18738552"/>
            <a:ext cx="1058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Default Logistic Regression</a:t>
            </a:r>
          </a:p>
          <a:p>
            <a:pPr algn="ctr"/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vs.</a:t>
            </a:r>
          </a:p>
          <a:p>
            <a:pPr algn="ctr"/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Logistic Regression(G</a:t>
            </a:r>
            <a:r>
              <a:rPr lang="en-US" sz="4800" b="1" dirty="0">
                <a:latin typeface="Arial" charset="0"/>
                <a:ea typeface="Arial" charset="0"/>
                <a:cs typeface="Arial" charset="0"/>
              </a:rPr>
              <a:t>rid</a:t>
            </a:r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4800" b="1" dirty="0">
                <a:latin typeface="Arial" charset="0"/>
                <a:ea typeface="Arial" charset="0"/>
                <a:cs typeface="Arial" charset="0"/>
              </a:rPr>
              <a:t>earch</a:t>
            </a:r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CV)</a:t>
            </a:r>
            <a:endParaRPr lang="en-US" sz="4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356" y="21967346"/>
            <a:ext cx="7967730" cy="66397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792" y="21992833"/>
            <a:ext cx="7906558" cy="65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1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9834</TotalTime>
  <Words>385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Retrospect</vt:lpstr>
      <vt:lpstr>PowerPoint Presentation</vt:lpstr>
    </vt:vector>
  </TitlesOfParts>
  <Manager/>
  <Company>Southern Polytechnic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 Peltsverger</dc:creator>
  <cp:keywords/>
  <dc:description/>
  <cp:lastModifiedBy>Jiaxin Chen</cp:lastModifiedBy>
  <cp:revision>119</cp:revision>
  <cp:lastPrinted>2017-04-11T18:35:27Z</cp:lastPrinted>
  <dcterms:created xsi:type="dcterms:W3CDTF">2016-11-07T21:59:10Z</dcterms:created>
  <dcterms:modified xsi:type="dcterms:W3CDTF">2019-05-23T05:15:56Z</dcterms:modified>
  <cp:category/>
</cp:coreProperties>
</file>