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59" r:id="rId6"/>
    <p:sldId id="260" r:id="rId7"/>
    <p:sldId id="262" r:id="rId8"/>
    <p:sldId id="273" r:id="rId9"/>
    <p:sldId id="264" r:id="rId10"/>
    <p:sldId id="267" r:id="rId11"/>
    <p:sldId id="269" r:id="rId12"/>
    <p:sldId id="270" r:id="rId13"/>
    <p:sldId id="265" r:id="rId14"/>
    <p:sldId id="266" r:id="rId15"/>
    <p:sldId id="274" r:id="rId16"/>
    <p:sldId id="272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3"/>
    <p:restoredTop sz="88235"/>
  </p:normalViewPr>
  <p:slideViewPr>
    <p:cSldViewPr snapToGrid="0" snapToObjects="1">
      <p:cViewPr varScale="1">
        <p:scale>
          <a:sx n="86" d="100"/>
          <a:sy n="86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0C863-9BD4-D349-9AC4-2E31744A54B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27E79-8B4D-B747-8A2A-72A02719A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classify between edible (e) to poisonous (p) mushrooms.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Still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impressive !! Based on the results</a:t>
            </a:r>
            <a:r>
              <a:rPr lang="en-US" altLang="zh-CN" baseline="0" dirty="0" smtClean="0"/>
              <a:t> of  </a:t>
            </a:r>
            <a:r>
              <a:rPr lang="en-US" altLang="zh-CN" sz="1200" dirty="0" smtClean="0"/>
              <a:t>10-Fold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Cross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Validation, I cannot say there is a overfitting</a:t>
            </a:r>
            <a:r>
              <a:rPr lang="en-US" altLang="zh-CN" sz="1200" baseline="0" dirty="0" smtClean="0"/>
              <a:t> problem, but I do think there are some prefect separator, when the samples have the prefect separator, it doesn’t need others attributes, the decision tree have already predicted the class of the samples.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5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altLang="zh-CN" sz="1200" dirty="0" smtClean="0"/>
              <a:t>10-Fold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Cross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Validation accuracy are</a:t>
            </a:r>
            <a:r>
              <a:rPr lang="en-US" altLang="zh-CN" sz="1200" baseline="0" dirty="0" smtClean="0"/>
              <a:t> all around 92%.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2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 is just fit the dataset very well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this dataset was originally contributed to the UCI Machine Learning repository nearly 30 years ago,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still a good dataset for us to understand classification.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attribute.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represents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attributes.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 example: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decision tree is used to learn the data set so “?” is just a special value of at tribute 11 and there is no need to eliminate the instance that contain missing value.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step, We can see that the dataset has all values in strings. We need to convert them to integers. Thus we perform label encoding on the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step, </a:t>
            </a:r>
            <a:r>
              <a:rPr lang="en-US" sz="1200" dirty="0" smtClean="0"/>
              <a:t>Separat</a:t>
            </a:r>
            <a:r>
              <a:rPr lang="en-US" altLang="zh-CN" sz="1200" dirty="0" smtClean="0"/>
              <a:t>e</a:t>
            </a:r>
            <a:r>
              <a:rPr lang="en-US" sz="1200" dirty="0" smtClean="0"/>
              <a:t> features and label</a:t>
            </a:r>
            <a:r>
              <a:rPr lang="en-US" altLang="zh-CN" sz="1200" dirty="0" smtClean="0"/>
              <a:t>s. First column ”class”</a:t>
            </a:r>
            <a:r>
              <a:rPr lang="en-US" altLang="zh-CN" sz="1200" baseline="0" dirty="0"/>
              <a:t> </a:t>
            </a:r>
            <a:r>
              <a:rPr lang="en-US" altLang="zh-CN" sz="1200" baseline="0" dirty="0" smtClean="0"/>
              <a:t>is the labels, and other 22 columns are </a:t>
            </a:r>
            <a:r>
              <a:rPr lang="en-US" altLang="zh-CN" sz="1200" baseline="0" dirty="0" err="1" smtClean="0"/>
              <a:t>attrubutes</a:t>
            </a:r>
            <a:r>
              <a:rPr lang="en-US" altLang="zh-CN" sz="1200" baseline="0" dirty="0" smtClean="0"/>
              <a:t>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data belong to one class only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GINI index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data belong to one class only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achieved very impressive accuracy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realistic datasets,</a:t>
            </a:r>
            <a:r>
              <a:rPr lang="en-US" baseline="0" dirty="0" smtClean="0"/>
              <a:t> we want our models to get a higher accuracy. If the accuracy is too high, we need to consider does this models cause overfitting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27E79-8B4D-B747-8A2A-72A02719A3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practical-machine-learning-with-r-and-python-part-5/" TargetMode="External"/><Relationship Id="rId4" Type="http://schemas.openxmlformats.org/officeDocument/2006/relationships/hyperlink" Target="https://dzone.com/articles/is-your-decision-tree-accurate-enough" TargetMode="External"/><Relationship Id="rId5" Type="http://schemas.openxmlformats.org/officeDocument/2006/relationships/hyperlink" Target="https://www.kaggle.com/nirajvermafcb/comparing-various-ml-models-roc-curve-comparison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chinelearningmastery.com/overfitting-and-underfitting-with-machine-learning-algorithm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255" y="1056980"/>
            <a:ext cx="8206559" cy="1646302"/>
          </a:xfrm>
        </p:spPr>
        <p:txBody>
          <a:bodyPr/>
          <a:lstStyle/>
          <a:p>
            <a:r>
              <a:rPr lang="en-US" altLang="zh-CN" dirty="0" smtClean="0"/>
              <a:t>Mushroom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6878" y="3009751"/>
            <a:ext cx="7766936" cy="1096899"/>
          </a:xfrm>
        </p:spPr>
        <p:txBody>
          <a:bodyPr>
            <a:normAutofit/>
          </a:bodyPr>
          <a:lstStyle/>
          <a:p>
            <a:r>
              <a:rPr lang="en-US" smtClean="0"/>
              <a:t>CS </a:t>
            </a:r>
            <a:r>
              <a:rPr lang="en-US" dirty="0" smtClean="0"/>
              <a:t>7265 Big Data Analysis</a:t>
            </a:r>
            <a:endParaRPr lang="en-US" dirty="0"/>
          </a:p>
          <a:p>
            <a:r>
              <a:rPr lang="en-US" altLang="zh-CN" dirty="0" smtClean="0"/>
              <a:t>Jiaxin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80" y="3307893"/>
            <a:ext cx="3850182" cy="25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489" y="374755"/>
            <a:ext cx="81996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Receiver Operating Characteristic</a:t>
            </a:r>
            <a:r>
              <a:rPr lang="zh-CN" altLang="en-US" sz="4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sz="4000" dirty="0">
                <a:solidFill>
                  <a:schemeClr val="accent1"/>
                </a:solidFill>
                <a:latin typeface="+mj-lt"/>
              </a:rPr>
              <a:t>(ROC)</a:t>
            </a:r>
            <a:r>
              <a:rPr lang="zh-CN" altLang="en-US" sz="4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sz="4000" dirty="0">
                <a:solidFill>
                  <a:schemeClr val="accent1"/>
                </a:solidFill>
                <a:latin typeface="+mj-lt"/>
              </a:rPr>
              <a:t>Curve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52" y="1174974"/>
            <a:ext cx="5367728" cy="5367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52" y="62459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What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is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Overfitting?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7452" y="1738859"/>
            <a:ext cx="9241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statistics</a:t>
            </a:r>
            <a:r>
              <a:rPr lang="en-US" sz="2000" b="1" dirty="0" smtClean="0"/>
              <a:t>, overfitting</a:t>
            </a:r>
            <a:r>
              <a:rPr lang="en-US" sz="2000" dirty="0"/>
              <a:t> is </a:t>
            </a:r>
            <a:r>
              <a:rPr lang="en-US" sz="2000" dirty="0" smtClean="0"/>
              <a:t>“the </a:t>
            </a:r>
            <a:r>
              <a:rPr lang="en-US" sz="2000" dirty="0"/>
              <a:t>production of an analysis that corresponds too closely or exactly to a particular set of data, and may therefore fail to fit additional data or predict future observations </a:t>
            </a:r>
            <a:r>
              <a:rPr lang="en-US" sz="2000" dirty="0" smtClean="0"/>
              <a:t>reliably”.</a:t>
            </a:r>
            <a:r>
              <a:rPr lang="en-US" altLang="zh-CN" sz="2000" dirty="0" smtClean="0"/>
              <a:t>------From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Wikipedia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7452" y="3059043"/>
            <a:ext cx="9109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Machine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Learning,</a:t>
            </a:r>
            <a:r>
              <a:rPr lang="zh-CN" altLang="en-US" sz="2000" dirty="0" smtClean="0"/>
              <a:t> </a:t>
            </a:r>
            <a:r>
              <a:rPr lang="en-US" altLang="zh-CN" sz="2000" b="1" dirty="0"/>
              <a:t>o</a:t>
            </a:r>
            <a:r>
              <a:rPr lang="en-US" sz="2000" b="1" dirty="0" smtClean="0"/>
              <a:t>verfitting</a:t>
            </a:r>
            <a:r>
              <a:rPr lang="en-US" sz="2000" dirty="0" smtClean="0"/>
              <a:t> </a:t>
            </a:r>
            <a:r>
              <a:rPr lang="en-US" sz="2000" dirty="0"/>
              <a:t>refers to a model that models the training data too well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That means, a model got a good </a:t>
            </a:r>
            <a:r>
              <a:rPr lang="en-US" sz="2000" dirty="0"/>
              <a:t>training accuracy but bad test </a:t>
            </a:r>
            <a:r>
              <a:rPr lang="en-US" sz="2000" dirty="0" smtClean="0"/>
              <a:t>accuracy.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34" y="3868791"/>
            <a:ext cx="4594901" cy="26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7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10-Fold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Cross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Validation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35" y="2286521"/>
            <a:ext cx="8331200" cy="294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77" y="1846705"/>
            <a:ext cx="6175323" cy="491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705"/>
            <a:ext cx="6016677" cy="4914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17954" y="3567659"/>
            <a:ext cx="3597639" cy="0"/>
          </a:xfrm>
          <a:prstGeom prst="straightConnector1">
            <a:avLst/>
          </a:prstGeom>
          <a:ln w="47625" cmpd="sng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2" y="742957"/>
            <a:ext cx="9635900" cy="13208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Gaussian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Naïve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Bayes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Classifier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72402" y="503689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mismatched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3" y="1847644"/>
            <a:ext cx="10058400" cy="3064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3" y="5613057"/>
            <a:ext cx="6096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479" y="389744"/>
            <a:ext cx="7944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Receiver Operating </a:t>
            </a:r>
            <a:r>
              <a:rPr lang="en-US" sz="4000" dirty="0" smtClean="0">
                <a:solidFill>
                  <a:schemeClr val="accent1"/>
                </a:solidFill>
                <a:latin typeface="+mj-lt"/>
              </a:rPr>
              <a:t>Characteristic</a:t>
            </a:r>
            <a:r>
              <a:rPr lang="zh-CN" altLang="en-US" sz="4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sz="4000" dirty="0" smtClean="0">
                <a:solidFill>
                  <a:schemeClr val="accent1"/>
                </a:solidFill>
                <a:latin typeface="+mj-lt"/>
              </a:rPr>
              <a:t>(ROC)</a:t>
            </a:r>
            <a:r>
              <a:rPr lang="zh-CN" altLang="en-US" sz="4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zh-CN" sz="4000" dirty="0" smtClean="0">
                <a:solidFill>
                  <a:schemeClr val="accent1"/>
                </a:solidFill>
                <a:latin typeface="+mj-lt"/>
              </a:rPr>
              <a:t>Curve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02" y="1221697"/>
            <a:ext cx="5396459" cy="5396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10-Fold</a:t>
            </a:r>
            <a:r>
              <a:rPr lang="zh-CN" altLang="en-US" sz="4800" dirty="0"/>
              <a:t> </a:t>
            </a:r>
            <a:r>
              <a:rPr lang="en-US" altLang="zh-CN" sz="4800" dirty="0"/>
              <a:t>Cross</a:t>
            </a:r>
            <a:r>
              <a:rPr lang="zh-CN" altLang="en-US" sz="4800" dirty="0"/>
              <a:t> </a:t>
            </a:r>
            <a:r>
              <a:rPr lang="en-US" altLang="zh-CN" sz="4800" dirty="0"/>
              <a:t>Validation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3" y="1633926"/>
            <a:ext cx="8214609" cy="508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34321" y="1783830"/>
            <a:ext cx="876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this mushrooms dataset, based on the results of accuracy and ROC curve, Decision tree is a better classifier than Gaussian Naïve Bayes.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790050"/>
            <a:ext cx="3579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Future Plan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4321" y="3980936"/>
            <a:ext cx="8074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Feature selection:</a:t>
            </a:r>
          </a:p>
          <a:p>
            <a:r>
              <a:rPr lang="en-US" sz="2000" dirty="0" smtClean="0"/>
              <a:t>	Find out what are the important features of this mushroom 	dataset, and test the accuracy of Decision </a:t>
            </a:r>
            <a:r>
              <a:rPr lang="en-US" sz="2000" dirty="0"/>
              <a:t>T</a:t>
            </a:r>
            <a:r>
              <a:rPr lang="en-US" sz="2000" dirty="0" smtClean="0"/>
              <a:t>ree again.</a:t>
            </a:r>
            <a:endParaRPr lang="en-US" sz="2000" dirty="0"/>
          </a:p>
          <a:p>
            <a:r>
              <a:rPr lang="en-US" sz="2000" dirty="0" smtClean="0"/>
              <a:t>2. Compare the performance with other classification methods.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919"/>
            <a:ext cx="8596668" cy="439244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Dataset source: </a:t>
            </a:r>
            <a:r>
              <a:rPr lang="en-US" dirty="0"/>
              <a:t>Mushroom records drawn from The Audubon Society Field Guide to North American Mushrooms (1981). G. H. </a:t>
            </a:r>
            <a:r>
              <a:rPr lang="en-US" dirty="0" err="1"/>
              <a:t>Lincoff</a:t>
            </a:r>
            <a:r>
              <a:rPr lang="en-US" dirty="0"/>
              <a:t> (Pres.), New York: Alfred A. Knopf 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://machinelearningmastery.com/overfitting-and-underfitting-with-machine-learning-algorithms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https://www.r-bloggers.com/practical-machine-learning-with-r-and-python-part-5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dzone.com/articles/is-your-decision-tree-accurate-enough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www.kaggle.com/nirajvermafcb/comparing-various-ml-models-roc-curve-comparison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Questions?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948" y="1064302"/>
            <a:ext cx="8169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Motivation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Introduction of dataset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Data Preprocessing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Decision Tree Classifier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Gaussian Naïve Bayes </a:t>
            </a:r>
            <a:r>
              <a:rPr lang="en-US" sz="3600" dirty="0">
                <a:solidFill>
                  <a:schemeClr val="accent1"/>
                </a:solidFill>
              </a:rPr>
              <a:t>Classifier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Conclusion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9834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018" y="702873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Motivation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019" y="2023673"/>
            <a:ext cx="90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en-US" sz="2400" dirty="0" smtClean="0"/>
              <a:t> classify </a:t>
            </a:r>
            <a:r>
              <a:rPr lang="en-US" sz="2400" dirty="0"/>
              <a:t>a mushroom is </a:t>
            </a:r>
            <a:r>
              <a:rPr lang="en-US" sz="2400" dirty="0" smtClean="0"/>
              <a:t>edible or poisonous?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Classification </a:t>
            </a:r>
            <a:r>
              <a:rPr lang="en-US" altLang="zh-CN" sz="2400" dirty="0"/>
              <a:t>methods</a:t>
            </a:r>
            <a:r>
              <a:rPr lang="en-US" altLang="zh-CN" sz="2400" dirty="0" smtClean="0"/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</a:rPr>
              <a:t>Decision </a:t>
            </a:r>
            <a:r>
              <a:rPr lang="en-US" altLang="zh-CN" sz="2400" dirty="0">
                <a:solidFill>
                  <a:srgbClr val="C00000"/>
                </a:solidFill>
              </a:rPr>
              <a:t>Trees </a:t>
            </a:r>
            <a:r>
              <a:rPr lang="en-US" altLang="zh-CN" sz="2400" dirty="0" smtClean="0">
                <a:solidFill>
                  <a:srgbClr val="C00000"/>
                </a:solidFill>
              </a:rPr>
              <a:t>classifier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/>
              <a:t>Linear </a:t>
            </a:r>
            <a:r>
              <a:rPr lang="en-US" altLang="zh-CN" sz="2400" dirty="0"/>
              <a:t>regression for </a:t>
            </a:r>
            <a:r>
              <a:rPr lang="en-US" altLang="zh-CN" sz="2400" dirty="0" smtClean="0"/>
              <a:t>classification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</a:rPr>
              <a:t>Naïve Bayes classifier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Linear Discriminant Analysis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r>
              <a:rPr lang="en-US" altLang="zh-CN" sz="2400" dirty="0" smtClean="0"/>
              <a:t>Compare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performance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Machine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4" y="595746"/>
            <a:ext cx="8816802" cy="13208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Introduction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of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Dataset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467" y="1685713"/>
            <a:ext cx="1083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Samples:</a:t>
            </a:r>
            <a:r>
              <a:rPr lang="zh-CN" altLang="en-US" dirty="0"/>
              <a:t> </a:t>
            </a:r>
            <a:r>
              <a:rPr lang="en-US" altLang="zh-CN" dirty="0"/>
              <a:t>8124</a:t>
            </a:r>
          </a:p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Attributes:</a:t>
            </a:r>
            <a:r>
              <a:rPr lang="zh-CN" altLang="en-US" dirty="0"/>
              <a:t> </a:t>
            </a:r>
            <a:r>
              <a:rPr lang="en-US" altLang="zh-CN" dirty="0" smtClean="0"/>
              <a:t>22</a:t>
            </a:r>
          </a:p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edible=e,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poisonous=p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7" y="2724459"/>
            <a:ext cx="11055595" cy="28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855" y="484909"/>
            <a:ext cx="1124989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cap-shape: bell=b,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conical=c,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convex=x,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flat=f, knobbed=k,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sunken=s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cap-surface: fibrous=f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grooves=g,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scaly=y,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smooth=s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>
                <a:solidFill>
                  <a:srgbClr val="C00000"/>
                </a:solidFill>
              </a:rPr>
              <a:t>cap-color</a:t>
            </a:r>
            <a:r>
              <a:rPr lang="en-US" sz="1600" dirty="0" smtClean="0"/>
              <a:t>: brown=n,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buff=b,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cinnamon=c,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gray=g,</a:t>
            </a:r>
            <a:r>
              <a:rPr lang="zh-CN" altLang="en-US" sz="1600" dirty="0" smtClean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green=r,</a:t>
            </a:r>
            <a:r>
              <a:rPr lang="zh-CN" alt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pink=p</a:t>
            </a:r>
            <a:r>
              <a:rPr lang="en-US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purple=u,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red=e,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white=w,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yellow=y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bruises: bruises=t,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no=f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odor: almond=a,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anise=l,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creosote=c,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fishy=y,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foul=f,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musty=m,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none=n,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pungent=p,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spicy=s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gill-attachment: attached=a,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descending=d,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free=f,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notched=n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gill-spacing: close=c,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crowded=w,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distant=d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gill-size: broad=b,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narrow=n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gill-color: black=k,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brown=n,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buff=b,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chocolate=h,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gray=g, green=r,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orange=o,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pink=p,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purple=u,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red=e,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white=w,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yellow=y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stalk-shape</a:t>
            </a:r>
            <a:r>
              <a:rPr lang="en-US" sz="1600" dirty="0"/>
              <a:t>: enlarging=e</a:t>
            </a:r>
            <a:r>
              <a:rPr lang="en-US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tapering=t</a:t>
            </a:r>
            <a:endParaRPr lang="en-US" sz="1600" dirty="0"/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/>
              <a:t>stalk-root: bulbous=b</a:t>
            </a:r>
            <a:r>
              <a:rPr lang="en-US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club=c,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cup=u,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equal=e,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rhizomorphs=z,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rooted=r, </a:t>
            </a:r>
            <a:r>
              <a:rPr lang="en-US" sz="1600" dirty="0"/>
              <a:t>missing=? </a:t>
            </a:r>
            <a:endParaRPr lang="en-US" sz="1600" dirty="0" smtClean="0"/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stalk-surface-above-ring: fibrous=f,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scaly=y,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silky=k,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smooth=s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stalk-surface-below-ring: fibrous=f,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scaly=y,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silky=k,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smooth=s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stalk-color-above-ring: brown=n,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buff=b,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cinnamon=c,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gray=g,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orange=o,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pink=p,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red=e,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white=w,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yellow=y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stalk-color-below-ring: brown=n,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buff=b,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cinnamon=c,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gray=g,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orange=o,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pink=p,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red=e,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white=w,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yellow=y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veil-type: partial=p,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universal=u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veil-color: brown=n,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orange=o,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white=w,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yellow=y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ring-number: none=n,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one=o,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two=t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ring-type: cobwebby=c,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evanescent=e,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flaring=f,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large=l,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none=n,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pendant=p,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sheathing=s,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zone=z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spore-print-color: black=k,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brown=n,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buff=b,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chocolate=h,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green=r,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orange=o,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purple=u,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white=w,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yellow=y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population: abundant=a,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clustered=c,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numerous=n,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scattered=s,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several=v,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solitary=y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600" dirty="0" smtClean="0"/>
              <a:t>habitat: grasses=g,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leaves=l,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meadows=m,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paths=p,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urban=u,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waste=w,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woods=d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925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Data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Preprocessing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7334" y="1627713"/>
            <a:ext cx="859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Convert strings to integers with </a:t>
            </a:r>
            <a:r>
              <a:rPr lang="en-US" sz="2400" dirty="0" err="1" smtClean="0"/>
              <a:t>LabelEncoder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Separat</a:t>
            </a:r>
            <a:r>
              <a:rPr lang="en-US" altLang="zh-CN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/>
              <a:t>features and label</a:t>
            </a:r>
            <a:r>
              <a:rPr lang="en-US" altLang="zh-CN" sz="2400" dirty="0"/>
              <a:t>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92341"/>
            <a:ext cx="10058400" cy="25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Decision Tree Classifier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97771"/>
            <a:ext cx="10058400" cy="3058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1766717"/>
            <a:ext cx="658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80%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4" y="306655"/>
            <a:ext cx="10058400" cy="55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Accuracy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52118"/>
            <a:ext cx="10058400" cy="2349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18" y="5655819"/>
            <a:ext cx="2230582" cy="1202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4996" y="4559174"/>
            <a:ext cx="3092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impressive</a:t>
            </a:r>
            <a:r>
              <a:rPr lang="zh-CN" altLang="en-US" dirty="0"/>
              <a:t> </a:t>
            </a:r>
            <a:r>
              <a:rPr lang="en-US" altLang="zh-CN" dirty="0" smtClean="0"/>
              <a:t>accuracy!!</a:t>
            </a:r>
            <a:r>
              <a:rPr lang="zh-CN" alt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8892" y="2880530"/>
            <a:ext cx="350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Overfitting?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3718</TotalTime>
  <Words>707</Words>
  <Application>Microsoft Macintosh PowerPoint</Application>
  <PresentationFormat>Widescreen</PresentationFormat>
  <Paragraphs>102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DengXian</vt:lpstr>
      <vt:lpstr>Trebuchet MS</vt:lpstr>
      <vt:lpstr>Wingdings 3</vt:lpstr>
      <vt:lpstr>华文新魏</vt:lpstr>
      <vt:lpstr>方正姚体</vt:lpstr>
      <vt:lpstr>Arial</vt:lpstr>
      <vt:lpstr>Facet</vt:lpstr>
      <vt:lpstr>Mushroom Classification</vt:lpstr>
      <vt:lpstr>PowerPoint Presentation</vt:lpstr>
      <vt:lpstr>Motivation</vt:lpstr>
      <vt:lpstr>Introduction of the Dataset</vt:lpstr>
      <vt:lpstr>PowerPoint Presentation</vt:lpstr>
      <vt:lpstr>Data Preprocessing</vt:lpstr>
      <vt:lpstr>Decision Tree Classifier</vt:lpstr>
      <vt:lpstr>PowerPoint Presentation</vt:lpstr>
      <vt:lpstr>Accuracy</vt:lpstr>
      <vt:lpstr>PowerPoint Presentation</vt:lpstr>
      <vt:lpstr>What is Overfitting?</vt:lpstr>
      <vt:lpstr>10-Fold Cross Validation</vt:lpstr>
      <vt:lpstr>Gaussian Naïve Bayes Classifier</vt:lpstr>
      <vt:lpstr>PowerPoint Presentation</vt:lpstr>
      <vt:lpstr>10-Fold Cross Validation</vt:lpstr>
      <vt:lpstr>Conclusions</vt:lpstr>
      <vt:lpstr>Reference</vt:lpstr>
      <vt:lpstr>Thank you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Jiaxin Chen</dc:creator>
  <cp:lastModifiedBy>Jiaxin Chen</cp:lastModifiedBy>
  <cp:revision>70</cp:revision>
  <dcterms:created xsi:type="dcterms:W3CDTF">2017-11-25T01:20:31Z</dcterms:created>
  <dcterms:modified xsi:type="dcterms:W3CDTF">2017-11-28T00:46:20Z</dcterms:modified>
</cp:coreProperties>
</file>