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36" r:id="rId3"/>
    <p:sldId id="337" r:id="rId4"/>
    <p:sldId id="257" r:id="rId5"/>
    <p:sldId id="296" r:id="rId6"/>
    <p:sldId id="260" r:id="rId7"/>
    <p:sldId id="262" r:id="rId8"/>
    <p:sldId id="263" r:id="rId9"/>
    <p:sldId id="264" r:id="rId10"/>
    <p:sldId id="269" r:id="rId11"/>
    <p:sldId id="271" r:id="rId12"/>
    <p:sldId id="270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7" r:id="rId26"/>
    <p:sldId id="315" r:id="rId27"/>
    <p:sldId id="316" r:id="rId28"/>
    <p:sldId id="317" r:id="rId29"/>
    <p:sldId id="318" r:id="rId30"/>
    <p:sldId id="319" r:id="rId31"/>
    <p:sldId id="322" r:id="rId32"/>
    <p:sldId id="321" r:id="rId33"/>
    <p:sldId id="314" r:id="rId34"/>
    <p:sldId id="313" r:id="rId35"/>
    <p:sldId id="284" r:id="rId36"/>
    <p:sldId id="324" r:id="rId37"/>
    <p:sldId id="326" r:id="rId38"/>
    <p:sldId id="327" r:id="rId39"/>
    <p:sldId id="328" r:id="rId40"/>
    <p:sldId id="331" r:id="rId41"/>
    <p:sldId id="329" r:id="rId42"/>
    <p:sldId id="330" r:id="rId43"/>
    <p:sldId id="308" r:id="rId44"/>
    <p:sldId id="333" r:id="rId45"/>
    <p:sldId id="33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1" autoAdjust="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FDC20-C6F6-4590-B9E3-A843C6C90F35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B315-67A7-43D6-B3FC-995D5B6077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76693" y="27571"/>
            <a:ext cx="1675907" cy="900000"/>
            <a:chOff x="155575" y="309086"/>
            <a:chExt cx="2131754" cy="1145314"/>
          </a:xfrm>
        </p:grpSpPr>
        <p:pic>
          <p:nvPicPr>
            <p:cNvPr id="8" name="Picture 7" descr="C:\Users\skeel\AppData\Local\Microsoft\Windows\Temporary Internet Files\Content.IE5\WIWS4NC2\WG10-CMYK-COAM.t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5" y="914400"/>
              <a:ext cx="1733598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https://imageslib.cc.ic.ac.uk/BMS_download/cache/0564/056487/v001/cache81637/Imperial_1_Pantone_and_tint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165" y="309086"/>
              <a:ext cx="2054164" cy="5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371600" cy="5598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.png"/><Relationship Id="rId4" Type="http://schemas.openxmlformats.org/officeDocument/2006/relationships/image" Target="../media/image61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19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5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57.png"/><Relationship Id="rId10" Type="http://schemas.openxmlformats.org/officeDocument/2006/relationships/image" Target="../media/image83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/>
          </p:cNvSpPr>
          <p:nvPr/>
        </p:nvSpPr>
        <p:spPr bwMode="auto">
          <a:xfrm>
            <a:off x="1295400" y="2651919"/>
            <a:ext cx="6553200" cy="1109662"/>
          </a:xfrm>
          <a:prstGeom prst="rect">
            <a:avLst/>
          </a:prstGeom>
          <a:noFill/>
          <a:ln w="285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2800" b="1" i="1" dirty="0" smtClean="0">
                <a:solidFill>
                  <a:srgbClr val="376092"/>
                </a:solidFill>
              </a:rPr>
              <a:t>Introduction dynamical system modelling</a:t>
            </a:r>
            <a:endParaRPr lang="en-GB" altLang="fr-FR" sz="2800" b="1" i="1" dirty="0">
              <a:solidFill>
                <a:srgbClr val="376092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166936" y="4114800"/>
            <a:ext cx="4810125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Pierre </a:t>
            </a:r>
            <a:r>
              <a:rPr lang="en-GB" sz="2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Nouvellet</a:t>
            </a:r>
            <a:endParaRPr lang="en-GB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pierre.nouvellet@sussex.ac.uk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07" y="5943600"/>
            <a:ext cx="7390907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infectious disease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epidemics, analysis 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response</a:t>
            </a:r>
          </a:p>
          <a:p>
            <a:pPr algn="l"/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course. Bogota. 11-15th December 2017</a:t>
            </a:r>
          </a:p>
        </p:txBody>
      </p:sp>
    </p:spTree>
    <p:extLst>
      <p:ext uri="{BB962C8B-B14F-4D97-AF65-F5344CB8AC3E}">
        <p14:creationId xmlns:p14="http://schemas.microsoft.com/office/powerpoint/2010/main" val="38262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35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229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1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>
          <a:xfrm>
            <a:off x="333686" y="2207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1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0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1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3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333686" y="925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2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1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2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1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cxnSp>
        <p:nvCxnSpPr>
          <p:cNvPr id="238" name="Straight Connector 237"/>
          <p:cNvCxnSpPr/>
          <p:nvPr/>
        </p:nvCxnSpPr>
        <p:spPr>
          <a:xfrm flipH="1" flipV="1">
            <a:off x="4260745" y="3736773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 flipV="1">
            <a:off x="5300781" y="3729728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itle 1"/>
          <p:cNvSpPr>
            <a:spLocks noGrp="1"/>
          </p:cNvSpPr>
          <p:nvPr>
            <p:ph type="title"/>
          </p:nvPr>
        </p:nvSpPr>
        <p:spPr>
          <a:xfrm>
            <a:off x="392371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4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3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9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579" y="3585219"/>
            <a:ext cx="7146021" cy="325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85634" y="2538352"/>
            <a:ext cx="1128061" cy="689751"/>
            <a:chOff x="1269468" y="2955476"/>
            <a:chExt cx="1128061" cy="689751"/>
          </a:xfrm>
        </p:grpSpPr>
        <p:sp>
          <p:nvSpPr>
            <p:cNvPr id="72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48225" y="2514600"/>
            <a:ext cx="1128061" cy="689751"/>
            <a:chOff x="1269468" y="2955476"/>
            <a:chExt cx="1128061" cy="689751"/>
          </a:xfrm>
        </p:grpSpPr>
        <p:sp>
          <p:nvSpPr>
            <p:cNvPr id="1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834036" y="2560291"/>
            <a:ext cx="1128061" cy="689751"/>
            <a:chOff x="1269468" y="2955476"/>
            <a:chExt cx="1128061" cy="689751"/>
          </a:xfrm>
        </p:grpSpPr>
        <p:sp>
          <p:nvSpPr>
            <p:cNvPr id="15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358036" y="2583150"/>
            <a:ext cx="1128061" cy="689751"/>
            <a:chOff x="1269468" y="2955476"/>
            <a:chExt cx="1128061" cy="689751"/>
          </a:xfrm>
        </p:grpSpPr>
        <p:sp>
          <p:nvSpPr>
            <p:cNvPr id="180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1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2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3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4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5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6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7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8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9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0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1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2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3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4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5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6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7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8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9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0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1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2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3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7110636" y="2589822"/>
            <a:ext cx="1128061" cy="689751"/>
            <a:chOff x="1269468" y="2955476"/>
            <a:chExt cx="1128061" cy="689751"/>
          </a:xfrm>
        </p:grpSpPr>
        <p:sp>
          <p:nvSpPr>
            <p:cNvPr id="205" name="Shape 4277"/>
            <p:cNvSpPr>
              <a:spLocks noChangeAspect="1"/>
            </p:cNvSpPr>
            <p:nvPr/>
          </p:nvSpPr>
          <p:spPr bwMode="auto">
            <a:xfrm>
              <a:off x="1883919" y="2983509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6" name="Shape 4285"/>
            <p:cNvSpPr>
              <a:spLocks noChangeAspect="1"/>
            </p:cNvSpPr>
            <p:nvPr/>
          </p:nvSpPr>
          <p:spPr bwMode="auto">
            <a:xfrm>
              <a:off x="1705587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7" name="Shape 4285"/>
            <p:cNvSpPr>
              <a:spLocks noChangeAspect="1"/>
            </p:cNvSpPr>
            <p:nvPr/>
          </p:nvSpPr>
          <p:spPr bwMode="auto">
            <a:xfrm>
              <a:off x="2280158" y="2955476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8" name="Shape 4285"/>
            <p:cNvSpPr>
              <a:spLocks noChangeAspect="1"/>
            </p:cNvSpPr>
            <p:nvPr/>
          </p:nvSpPr>
          <p:spPr bwMode="auto">
            <a:xfrm>
              <a:off x="1524000" y="299899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9" name="Shape 4285"/>
            <p:cNvSpPr>
              <a:spLocks noChangeAspect="1"/>
            </p:cNvSpPr>
            <p:nvPr/>
          </p:nvSpPr>
          <p:spPr bwMode="auto">
            <a:xfrm>
              <a:off x="1295400" y="300116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0" name="Shape 4285"/>
            <p:cNvSpPr>
              <a:spLocks noChangeAspect="1"/>
            </p:cNvSpPr>
            <p:nvPr/>
          </p:nvSpPr>
          <p:spPr bwMode="auto">
            <a:xfrm>
              <a:off x="2073124" y="298350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1" name="Shape 4285"/>
            <p:cNvSpPr>
              <a:spLocks noChangeAspect="1"/>
            </p:cNvSpPr>
            <p:nvPr/>
          </p:nvSpPr>
          <p:spPr bwMode="auto">
            <a:xfrm>
              <a:off x="1705587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2" name="Shape 4285"/>
            <p:cNvSpPr>
              <a:spLocks noChangeAspect="1"/>
            </p:cNvSpPr>
            <p:nvPr/>
          </p:nvSpPr>
          <p:spPr bwMode="auto">
            <a:xfrm>
              <a:off x="2280158" y="312420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3" name="Shape 4285"/>
            <p:cNvSpPr>
              <a:spLocks noChangeAspect="1"/>
            </p:cNvSpPr>
            <p:nvPr/>
          </p:nvSpPr>
          <p:spPr bwMode="auto">
            <a:xfrm>
              <a:off x="1524000" y="316772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4" name="Shape 4285"/>
            <p:cNvSpPr>
              <a:spLocks noChangeAspect="1"/>
            </p:cNvSpPr>
            <p:nvPr/>
          </p:nvSpPr>
          <p:spPr bwMode="auto">
            <a:xfrm>
              <a:off x="1295400" y="316989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5" name="Shape 4285"/>
            <p:cNvSpPr>
              <a:spLocks noChangeAspect="1"/>
            </p:cNvSpPr>
            <p:nvPr/>
          </p:nvSpPr>
          <p:spPr bwMode="auto">
            <a:xfrm>
              <a:off x="2073124" y="3152233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6" name="Shape 4285"/>
            <p:cNvSpPr>
              <a:spLocks noChangeAspect="1"/>
            </p:cNvSpPr>
            <p:nvPr/>
          </p:nvSpPr>
          <p:spPr bwMode="auto">
            <a:xfrm>
              <a:off x="1696176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7" name="Shape 4285"/>
            <p:cNvSpPr>
              <a:spLocks noChangeAspect="1"/>
            </p:cNvSpPr>
            <p:nvPr/>
          </p:nvSpPr>
          <p:spPr bwMode="auto">
            <a:xfrm>
              <a:off x="2270747" y="3297377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8" name="Shape 4285"/>
            <p:cNvSpPr>
              <a:spLocks noChangeAspect="1"/>
            </p:cNvSpPr>
            <p:nvPr/>
          </p:nvSpPr>
          <p:spPr bwMode="auto">
            <a:xfrm>
              <a:off x="1514589" y="334089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9" name="Shape 4285"/>
            <p:cNvSpPr>
              <a:spLocks noChangeAspect="1"/>
            </p:cNvSpPr>
            <p:nvPr/>
          </p:nvSpPr>
          <p:spPr bwMode="auto">
            <a:xfrm>
              <a:off x="1285989" y="3343068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0" name="Shape 4285"/>
            <p:cNvSpPr>
              <a:spLocks noChangeAspect="1"/>
            </p:cNvSpPr>
            <p:nvPr/>
          </p:nvSpPr>
          <p:spPr bwMode="auto">
            <a:xfrm>
              <a:off x="2063713" y="332541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1" name="Shape 4285"/>
            <p:cNvSpPr>
              <a:spLocks noChangeAspect="1"/>
            </p:cNvSpPr>
            <p:nvPr/>
          </p:nvSpPr>
          <p:spPr bwMode="auto">
            <a:xfrm>
              <a:off x="1679655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2" name="Shape 4285"/>
            <p:cNvSpPr>
              <a:spLocks noChangeAspect="1"/>
            </p:cNvSpPr>
            <p:nvPr/>
          </p:nvSpPr>
          <p:spPr bwMode="auto">
            <a:xfrm>
              <a:off x="2254226" y="3486349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3" name="Shape 4285"/>
            <p:cNvSpPr>
              <a:spLocks noChangeAspect="1"/>
            </p:cNvSpPr>
            <p:nvPr/>
          </p:nvSpPr>
          <p:spPr bwMode="auto">
            <a:xfrm>
              <a:off x="1498068" y="352987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4" name="Shape 4285"/>
            <p:cNvSpPr>
              <a:spLocks noChangeAspect="1"/>
            </p:cNvSpPr>
            <p:nvPr/>
          </p:nvSpPr>
          <p:spPr bwMode="auto">
            <a:xfrm>
              <a:off x="126946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5" name="Shape 4285"/>
            <p:cNvSpPr>
              <a:spLocks noChangeAspect="1"/>
            </p:cNvSpPr>
            <p:nvPr/>
          </p:nvSpPr>
          <p:spPr bwMode="auto">
            <a:xfrm>
              <a:off x="2047192" y="3514382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6" name="Shape 4285"/>
            <p:cNvSpPr>
              <a:spLocks noChangeAspect="1"/>
            </p:cNvSpPr>
            <p:nvPr/>
          </p:nvSpPr>
          <p:spPr bwMode="auto">
            <a:xfrm>
              <a:off x="1884976" y="3167721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7" name="Shape 4285"/>
            <p:cNvSpPr>
              <a:spLocks noChangeAspect="1"/>
            </p:cNvSpPr>
            <p:nvPr/>
          </p:nvSpPr>
          <p:spPr bwMode="auto">
            <a:xfrm>
              <a:off x="1883919" y="3334085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8" name="Shape 4285"/>
            <p:cNvSpPr>
              <a:spLocks noChangeAspect="1"/>
            </p:cNvSpPr>
            <p:nvPr/>
          </p:nvSpPr>
          <p:spPr bwMode="auto">
            <a:xfrm>
              <a:off x="1883918" y="353204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1423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=0</a:t>
            </a:r>
            <a:endParaRPr lang="en-GB" dirty="0"/>
          </a:p>
        </p:txBody>
      </p:sp>
      <p:sp>
        <p:nvSpPr>
          <p:cNvPr id="234" name="TextBox 233"/>
          <p:cNvSpPr txBox="1"/>
          <p:nvPr/>
        </p:nvSpPr>
        <p:spPr>
          <a:xfrm>
            <a:off x="239140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t=1</a:t>
            </a:r>
            <a:endParaRPr lang="en-GB" dirty="0"/>
          </a:p>
        </p:txBody>
      </p:sp>
      <p:sp>
        <p:nvSpPr>
          <p:cNvPr id="235" name="TextBox 234"/>
          <p:cNvSpPr txBox="1"/>
          <p:nvPr/>
        </p:nvSpPr>
        <p:spPr>
          <a:xfrm>
            <a:off x="4088568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t=2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5595084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t=3</a:t>
            </a:r>
            <a:endParaRPr lang="en-GB" dirty="0"/>
          </a:p>
        </p:txBody>
      </p:sp>
      <p:sp>
        <p:nvSpPr>
          <p:cNvPr id="237" name="TextBox 236"/>
          <p:cNvSpPr txBox="1"/>
          <p:nvPr/>
        </p:nvSpPr>
        <p:spPr>
          <a:xfrm>
            <a:off x="7355757" y="3355773"/>
            <a:ext cx="7302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t=4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247359" y="4890977"/>
            <a:ext cx="158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Exponential phase</a:t>
            </a:r>
            <a:endParaRPr lang="en-GB" dirty="0"/>
          </a:p>
        </p:txBody>
      </p:sp>
      <p:sp>
        <p:nvSpPr>
          <p:cNvPr id="240" name="TextBox 239"/>
          <p:cNvSpPr txBox="1"/>
          <p:nvPr/>
        </p:nvSpPr>
        <p:spPr>
          <a:xfrm>
            <a:off x="5859458" y="5638800"/>
            <a:ext cx="13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Epidemic tailing off</a:t>
            </a:r>
            <a:endParaRPr lang="en-GB" dirty="0"/>
          </a:p>
        </p:txBody>
      </p:sp>
      <p:cxnSp>
        <p:nvCxnSpPr>
          <p:cNvPr id="238" name="Straight Connector 237"/>
          <p:cNvCxnSpPr/>
          <p:nvPr/>
        </p:nvCxnSpPr>
        <p:spPr>
          <a:xfrm flipH="1" flipV="1">
            <a:off x="4260745" y="3736773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 flipV="1">
            <a:off x="5300781" y="3729728"/>
            <a:ext cx="42163" cy="29688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4078190" y="3739746"/>
            <a:ext cx="14231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Less susceptible</a:t>
            </a:r>
            <a:endParaRPr lang="en-GB" dirty="0"/>
          </a:p>
        </p:txBody>
      </p:sp>
      <p:sp>
        <p:nvSpPr>
          <p:cNvPr id="148" name="Title 1"/>
          <p:cNvSpPr>
            <a:spLocks noGrp="1"/>
          </p:cNvSpPr>
          <p:nvPr>
            <p:ph type="title"/>
          </p:nvPr>
        </p:nvSpPr>
        <p:spPr>
          <a:xfrm>
            <a:off x="392371" y="914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47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9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0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5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6585" y="3142343"/>
            <a:ext cx="992044" cy="6858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730127" y="3142343"/>
            <a:ext cx="992044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148" idx="1"/>
          </p:cNvCxnSpPr>
          <p:nvPr/>
        </p:nvCxnSpPr>
        <p:spPr>
          <a:xfrm>
            <a:off x="1908629" y="3485243"/>
            <a:ext cx="182149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7600" y="2819177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600" y="2819177"/>
                <a:ext cx="76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/>
          <p:cNvCxnSpPr/>
          <p:nvPr/>
        </p:nvCxnSpPr>
        <p:spPr>
          <a:xfrm>
            <a:off x="4734957" y="3485243"/>
            <a:ext cx="182149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7249" y="4267200"/>
                <a:ext cx="4289685" cy="2272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SI:</a:t>
                </a: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</a:t>
                </a:r>
                <a:r>
                  <a:rPr lang="en-GB" sz="3200" dirty="0" smtClean="0"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9" y="4267200"/>
                <a:ext cx="4289685" cy="2272930"/>
              </a:xfrm>
              <a:prstGeom prst="rect">
                <a:avLst/>
              </a:prstGeom>
              <a:blipFill>
                <a:blip r:embed="rId4"/>
                <a:stretch>
                  <a:fillRect l="-3551" t="-3753" b="-3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Box 244"/>
              <p:cNvSpPr txBox="1"/>
              <p:nvPr/>
            </p:nvSpPr>
            <p:spPr>
              <a:xfrm>
                <a:off x="4876800" y="4270694"/>
                <a:ext cx="5257800" cy="2385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transmission rate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new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infections</a:t>
                </a:r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recovery or death rate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nb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recoveries/deaths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0694"/>
                <a:ext cx="5257800" cy="2385077"/>
              </a:xfrm>
              <a:prstGeom prst="rect">
                <a:avLst/>
              </a:prstGeom>
              <a:blipFill>
                <a:blip r:embed="rId5"/>
                <a:stretch>
                  <a:fillRect t="-2813" b="-6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5159943" y="2819176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43" y="2819176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6875" y="2136774"/>
            <a:ext cx="7954860" cy="377826"/>
            <a:chOff x="566875" y="2364900"/>
            <a:chExt cx="7954860" cy="377826"/>
          </a:xfrm>
        </p:grpSpPr>
        <p:sp>
          <p:nvSpPr>
            <p:cNvPr id="19" name="Shape 4285"/>
            <p:cNvSpPr>
              <a:spLocks noChangeAspect="1"/>
            </p:cNvSpPr>
            <p:nvPr/>
          </p:nvSpPr>
          <p:spPr bwMode="auto">
            <a:xfrm>
              <a:off x="566875" y="2497220"/>
              <a:ext cx="117371" cy="113187"/>
            </a:xfrm>
            <a:custGeom>
              <a:avLst/>
              <a:gdLst>
                <a:gd name="T0" fmla="*/ 229 w 84"/>
                <a:gd name="T1" fmla="*/ 0 h 82"/>
                <a:gd name="T2" fmla="*/ 180 w 84"/>
                <a:gd name="T3" fmla="*/ 0 h 82"/>
                <a:gd name="T4" fmla="*/ 136 w 84"/>
                <a:gd name="T5" fmla="*/ 12 h 82"/>
                <a:gd name="T6" fmla="*/ 102 w 84"/>
                <a:gd name="T7" fmla="*/ 35 h 82"/>
                <a:gd name="T8" fmla="*/ 66 w 84"/>
                <a:gd name="T9" fmla="*/ 51 h 82"/>
                <a:gd name="T10" fmla="*/ 34 w 84"/>
                <a:gd name="T11" fmla="*/ 85 h 82"/>
                <a:gd name="T12" fmla="*/ 12 w 84"/>
                <a:gd name="T13" fmla="*/ 127 h 82"/>
                <a:gd name="T14" fmla="*/ 0 w 84"/>
                <a:gd name="T15" fmla="*/ 162 h 82"/>
                <a:gd name="T16" fmla="*/ 0 w 84"/>
                <a:gd name="T17" fmla="*/ 202 h 82"/>
                <a:gd name="T18" fmla="*/ 0 w 84"/>
                <a:gd name="T19" fmla="*/ 247 h 82"/>
                <a:gd name="T20" fmla="*/ 12 w 84"/>
                <a:gd name="T21" fmla="*/ 290 h 82"/>
                <a:gd name="T22" fmla="*/ 34 w 84"/>
                <a:gd name="T23" fmla="*/ 322 h 82"/>
                <a:gd name="T24" fmla="*/ 66 w 84"/>
                <a:gd name="T25" fmla="*/ 358 h 82"/>
                <a:gd name="T26" fmla="*/ 102 w 84"/>
                <a:gd name="T27" fmla="*/ 373 h 82"/>
                <a:gd name="T28" fmla="*/ 136 w 84"/>
                <a:gd name="T29" fmla="*/ 393 h 82"/>
                <a:gd name="T30" fmla="*/ 180 w 84"/>
                <a:gd name="T31" fmla="*/ 407 h 82"/>
                <a:gd name="T32" fmla="*/ 229 w 84"/>
                <a:gd name="T33" fmla="*/ 407 h 82"/>
                <a:gd name="T34" fmla="*/ 277 w 84"/>
                <a:gd name="T35" fmla="*/ 407 h 82"/>
                <a:gd name="T36" fmla="*/ 311 w 84"/>
                <a:gd name="T37" fmla="*/ 393 h 82"/>
                <a:gd name="T38" fmla="*/ 359 w 84"/>
                <a:gd name="T39" fmla="*/ 373 h 82"/>
                <a:gd name="T40" fmla="*/ 387 w 84"/>
                <a:gd name="T41" fmla="*/ 358 h 82"/>
                <a:gd name="T42" fmla="*/ 415 w 84"/>
                <a:gd name="T43" fmla="*/ 322 h 82"/>
                <a:gd name="T44" fmla="*/ 436 w 84"/>
                <a:gd name="T45" fmla="*/ 290 h 82"/>
                <a:gd name="T46" fmla="*/ 447 w 84"/>
                <a:gd name="T47" fmla="*/ 247 h 82"/>
                <a:gd name="T48" fmla="*/ 447 w 84"/>
                <a:gd name="T49" fmla="*/ 202 h 82"/>
                <a:gd name="T50" fmla="*/ 447 w 84"/>
                <a:gd name="T51" fmla="*/ 162 h 82"/>
                <a:gd name="T52" fmla="*/ 436 w 84"/>
                <a:gd name="T53" fmla="*/ 127 h 82"/>
                <a:gd name="T54" fmla="*/ 415 w 84"/>
                <a:gd name="T55" fmla="*/ 85 h 82"/>
                <a:gd name="T56" fmla="*/ 387 w 84"/>
                <a:gd name="T57" fmla="*/ 51 h 82"/>
                <a:gd name="T58" fmla="*/ 359 w 84"/>
                <a:gd name="T59" fmla="*/ 35 h 82"/>
                <a:gd name="T60" fmla="*/ 311 w 84"/>
                <a:gd name="T61" fmla="*/ 12 h 82"/>
                <a:gd name="T62" fmla="*/ 277 w 84"/>
                <a:gd name="T63" fmla="*/ 0 h 82"/>
                <a:gd name="T64" fmla="*/ 229 w 84"/>
                <a:gd name="T65" fmla="*/ 0 h 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4"/>
                <a:gd name="T100" fmla="*/ 0 h 82"/>
                <a:gd name="T101" fmla="*/ 84 w 84"/>
                <a:gd name="T102" fmla="*/ 82 h 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4" h="82">
                  <a:moveTo>
                    <a:pt x="43" y="0"/>
                  </a:moveTo>
                  <a:lnTo>
                    <a:pt x="34" y="0"/>
                  </a:lnTo>
                  <a:lnTo>
                    <a:pt x="26" y="2"/>
                  </a:lnTo>
                  <a:lnTo>
                    <a:pt x="19" y="7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2" y="59"/>
                  </a:lnTo>
                  <a:lnTo>
                    <a:pt x="6" y="65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6" y="80"/>
                  </a:lnTo>
                  <a:lnTo>
                    <a:pt x="34" y="82"/>
                  </a:lnTo>
                  <a:lnTo>
                    <a:pt x="43" y="82"/>
                  </a:lnTo>
                  <a:lnTo>
                    <a:pt x="52" y="82"/>
                  </a:lnTo>
                  <a:lnTo>
                    <a:pt x="58" y="80"/>
                  </a:lnTo>
                  <a:lnTo>
                    <a:pt x="67" y="76"/>
                  </a:lnTo>
                  <a:lnTo>
                    <a:pt x="73" y="72"/>
                  </a:lnTo>
                  <a:lnTo>
                    <a:pt x="78" y="65"/>
                  </a:lnTo>
                  <a:lnTo>
                    <a:pt x="82" y="59"/>
                  </a:lnTo>
                  <a:lnTo>
                    <a:pt x="84" y="50"/>
                  </a:lnTo>
                  <a:lnTo>
                    <a:pt x="84" y="41"/>
                  </a:lnTo>
                  <a:lnTo>
                    <a:pt x="84" y="33"/>
                  </a:lnTo>
                  <a:lnTo>
                    <a:pt x="82" y="26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7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43" y="0"/>
                  </a:lnTo>
                </a:path>
              </a:pathLst>
            </a:custGeom>
            <a:solidFill>
              <a:srgbClr val="0070C0"/>
            </a:solidFill>
            <a:ln w="20638" algn="ctr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Shape 4277"/>
            <p:cNvSpPr>
              <a:spLocks noChangeAspect="1"/>
            </p:cNvSpPr>
            <p:nvPr/>
          </p:nvSpPr>
          <p:spPr bwMode="auto">
            <a:xfrm>
              <a:off x="3327265" y="2473965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rgbClr val="FF0000"/>
            </a:solidFill>
            <a:ln w="20638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Shape 4277"/>
            <p:cNvSpPr>
              <a:spLocks noChangeAspect="1"/>
            </p:cNvSpPr>
            <p:nvPr/>
          </p:nvSpPr>
          <p:spPr bwMode="auto">
            <a:xfrm>
              <a:off x="6184735" y="2514126"/>
              <a:ext cx="118428" cy="116361"/>
            </a:xfrm>
            <a:custGeom>
              <a:avLst/>
              <a:gdLst>
                <a:gd name="T0" fmla="*/ 217 w 85"/>
                <a:gd name="T1" fmla="*/ 0 h 84"/>
                <a:gd name="T2" fmla="*/ 171 w 85"/>
                <a:gd name="T3" fmla="*/ 0 h 84"/>
                <a:gd name="T4" fmla="*/ 136 w 85"/>
                <a:gd name="T5" fmla="*/ 12 h 84"/>
                <a:gd name="T6" fmla="*/ 95 w 85"/>
                <a:gd name="T7" fmla="*/ 29 h 84"/>
                <a:gd name="T8" fmla="*/ 55 w 85"/>
                <a:gd name="T9" fmla="*/ 65 h 84"/>
                <a:gd name="T10" fmla="*/ 37 w 85"/>
                <a:gd name="T11" fmla="*/ 85 h 84"/>
                <a:gd name="T12" fmla="*/ 16 w 85"/>
                <a:gd name="T13" fmla="*/ 132 h 84"/>
                <a:gd name="T14" fmla="*/ 0 w 85"/>
                <a:gd name="T15" fmla="*/ 161 h 84"/>
                <a:gd name="T16" fmla="*/ 0 w 85"/>
                <a:gd name="T17" fmla="*/ 210 h 84"/>
                <a:gd name="T18" fmla="*/ 0 w 85"/>
                <a:gd name="T19" fmla="*/ 247 h 84"/>
                <a:gd name="T20" fmla="*/ 16 w 85"/>
                <a:gd name="T21" fmla="*/ 295 h 84"/>
                <a:gd name="T22" fmla="*/ 37 w 85"/>
                <a:gd name="T23" fmla="*/ 323 h 84"/>
                <a:gd name="T24" fmla="*/ 55 w 85"/>
                <a:gd name="T25" fmla="*/ 360 h 84"/>
                <a:gd name="T26" fmla="*/ 95 w 85"/>
                <a:gd name="T27" fmla="*/ 377 h 84"/>
                <a:gd name="T28" fmla="*/ 136 w 85"/>
                <a:gd name="T29" fmla="*/ 406 h 84"/>
                <a:gd name="T30" fmla="*/ 171 w 85"/>
                <a:gd name="T31" fmla="*/ 411 h 84"/>
                <a:gd name="T32" fmla="*/ 217 w 85"/>
                <a:gd name="T33" fmla="*/ 423 h 84"/>
                <a:gd name="T34" fmla="*/ 264 w 85"/>
                <a:gd name="T35" fmla="*/ 411 h 84"/>
                <a:gd name="T36" fmla="*/ 311 w 85"/>
                <a:gd name="T37" fmla="*/ 406 h 84"/>
                <a:gd name="T38" fmla="*/ 340 w 85"/>
                <a:gd name="T39" fmla="*/ 377 h 84"/>
                <a:gd name="T40" fmla="*/ 377 w 85"/>
                <a:gd name="T41" fmla="*/ 360 h 84"/>
                <a:gd name="T42" fmla="*/ 410 w 85"/>
                <a:gd name="T43" fmla="*/ 323 h 84"/>
                <a:gd name="T44" fmla="*/ 434 w 85"/>
                <a:gd name="T45" fmla="*/ 295 h 84"/>
                <a:gd name="T46" fmla="*/ 447 w 85"/>
                <a:gd name="T47" fmla="*/ 247 h 84"/>
                <a:gd name="T48" fmla="*/ 447 w 85"/>
                <a:gd name="T49" fmla="*/ 210 h 84"/>
                <a:gd name="T50" fmla="*/ 447 w 85"/>
                <a:gd name="T51" fmla="*/ 161 h 84"/>
                <a:gd name="T52" fmla="*/ 434 w 85"/>
                <a:gd name="T53" fmla="*/ 132 h 84"/>
                <a:gd name="T54" fmla="*/ 410 w 85"/>
                <a:gd name="T55" fmla="*/ 85 h 84"/>
                <a:gd name="T56" fmla="*/ 377 w 85"/>
                <a:gd name="T57" fmla="*/ 65 h 84"/>
                <a:gd name="T58" fmla="*/ 340 w 85"/>
                <a:gd name="T59" fmla="*/ 29 h 84"/>
                <a:gd name="T60" fmla="*/ 311 w 85"/>
                <a:gd name="T61" fmla="*/ 12 h 84"/>
                <a:gd name="T62" fmla="*/ 264 w 85"/>
                <a:gd name="T63" fmla="*/ 0 h 84"/>
                <a:gd name="T64" fmla="*/ 217 w 85"/>
                <a:gd name="T65" fmla="*/ 0 h 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5"/>
                <a:gd name="T100" fmla="*/ 0 h 84"/>
                <a:gd name="T101" fmla="*/ 85 w 85"/>
                <a:gd name="T102" fmla="*/ 84 h 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5" h="84">
                  <a:moveTo>
                    <a:pt x="42" y="0"/>
                  </a:moveTo>
                  <a:lnTo>
                    <a:pt x="33" y="0"/>
                  </a:lnTo>
                  <a:lnTo>
                    <a:pt x="26" y="2"/>
                  </a:lnTo>
                  <a:lnTo>
                    <a:pt x="18" y="6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6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8" y="75"/>
                  </a:lnTo>
                  <a:lnTo>
                    <a:pt x="26" y="80"/>
                  </a:lnTo>
                  <a:lnTo>
                    <a:pt x="33" y="82"/>
                  </a:lnTo>
                  <a:lnTo>
                    <a:pt x="42" y="84"/>
                  </a:lnTo>
                  <a:lnTo>
                    <a:pt x="50" y="82"/>
                  </a:lnTo>
                  <a:lnTo>
                    <a:pt x="59" y="80"/>
                  </a:lnTo>
                  <a:lnTo>
                    <a:pt x="65" y="75"/>
                  </a:lnTo>
                  <a:lnTo>
                    <a:pt x="72" y="71"/>
                  </a:lnTo>
                  <a:lnTo>
                    <a:pt x="78" y="64"/>
                  </a:lnTo>
                  <a:lnTo>
                    <a:pt x="83" y="58"/>
                  </a:lnTo>
                  <a:lnTo>
                    <a:pt x="85" y="49"/>
                  </a:lnTo>
                  <a:lnTo>
                    <a:pt x="85" y="41"/>
                  </a:lnTo>
                  <a:lnTo>
                    <a:pt x="85" y="32"/>
                  </a:lnTo>
                  <a:lnTo>
                    <a:pt x="83" y="26"/>
                  </a:lnTo>
                  <a:lnTo>
                    <a:pt x="78" y="17"/>
                  </a:lnTo>
                  <a:lnTo>
                    <a:pt x="72" y="13"/>
                  </a:lnTo>
                  <a:lnTo>
                    <a:pt x="65" y="6"/>
                  </a:lnTo>
                  <a:lnTo>
                    <a:pt x="59" y="2"/>
                  </a:lnTo>
                  <a:lnTo>
                    <a:pt x="50" y="0"/>
                  </a:lnTo>
                  <a:lnTo>
                    <a:pt x="4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20638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2956" y="2364900"/>
              <a:ext cx="1310715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Healthy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3927" y="2364900"/>
              <a:ext cx="1506016" cy="3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Infected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6455" y="2364900"/>
              <a:ext cx="196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Dead or recovered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1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02" y="2989451"/>
            <a:ext cx="8446865" cy="38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/>
              <p:cNvSpPr txBox="1"/>
              <p:nvPr/>
            </p:nvSpPr>
            <p:spPr>
              <a:xfrm>
                <a:off x="1145704" y="4337916"/>
                <a:ext cx="3345569" cy="11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large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Growing epidemic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" name="TextBox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04" y="4337916"/>
                <a:ext cx="3345569" cy="1153970"/>
              </a:xfrm>
              <a:prstGeom prst="rect">
                <a:avLst/>
              </a:prstGeom>
              <a:blipFill rotWithShape="0">
                <a:blip r:embed="rId5"/>
                <a:stretch>
                  <a:fillRect l="-3279" r="-1275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572000" y="3293391"/>
            <a:ext cx="0" cy="3107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37167" y="4343400"/>
                <a:ext cx="3778233" cy="1153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small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Decreasing epidemic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67" y="4343400"/>
                <a:ext cx="3778233" cy="1153970"/>
              </a:xfrm>
              <a:prstGeom prst="rect">
                <a:avLst/>
              </a:prstGeom>
              <a:blipFill rotWithShape="0">
                <a:blip r:embed="rId6"/>
                <a:stretch>
                  <a:fillRect l="-2903" b="-13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6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SI, discrete time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blipFill>
                <a:blip r:embed="rId4"/>
                <a:stretch>
                  <a:fillRect l="-3463" t="-3465" b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1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SI, discrete time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ea typeface="Cambria Math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400078" cy="2462213"/>
              </a:xfrm>
              <a:prstGeom prst="rect">
                <a:avLst/>
              </a:prstGeom>
              <a:blipFill>
                <a:blip r:embed="rId4"/>
                <a:stretch>
                  <a:fillRect l="-3463" t="-3465" b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2498" y="3505200"/>
                <a:ext cx="3541902" cy="263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8" y="3505200"/>
                <a:ext cx="3541902" cy="2639825"/>
              </a:xfrm>
              <a:prstGeom prst="rect">
                <a:avLst/>
              </a:prstGeom>
              <a:blipFill>
                <a:blip r:embed="rId5"/>
                <a:stretch>
                  <a:fillRect l="-4475" t="-3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1922" y="3518118"/>
                <a:ext cx="462867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𝑑𝑆</m:t>
                    </m:r>
                  </m:oMath>
                </a14:m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change in susceptibles</a:t>
                </a:r>
              </a:p>
              <a:p>
                <a:endParaRPr lang="en-GB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32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3200" b="0" i="1" smtClean="0">
                        <a:latin typeface="Cambria Math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infectious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2" y="3518118"/>
                <a:ext cx="4628678" cy="2431435"/>
              </a:xfrm>
              <a:prstGeom prst="rect">
                <a:avLst/>
              </a:prstGeom>
              <a:blipFill rotWithShape="0">
                <a:blip r:embed="rId4"/>
                <a:stretch>
                  <a:fillRect l="-3289" t="-3509" r="-526" b="-7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92498" y="3505200"/>
                <a:ext cx="3541902" cy="263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time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8" y="3505200"/>
                <a:ext cx="3541902" cy="2639441"/>
              </a:xfrm>
              <a:prstGeom prst="rect">
                <a:avLst/>
              </a:prstGeom>
              <a:blipFill>
                <a:blip r:embed="rId5"/>
                <a:stretch>
                  <a:fillRect l="-4475" t="-3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8" y="1719384"/>
                <a:ext cx="76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1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dirty="0">
                <a:solidFill>
                  <a:schemeClr val="tx2"/>
                </a:solidFill>
              </a:rPr>
              <a:t>Understanding the dynamics of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657351"/>
            <a:ext cx="897255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Being prepared and responding promptly require understanding the dynamics of the disease</a:t>
            </a:r>
          </a:p>
          <a:p>
            <a:pPr lvl="1"/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00" y="2228850"/>
            <a:ext cx="5774097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10394" y="4177635"/>
            <a:ext cx="16369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Karesh</a:t>
            </a:r>
            <a:r>
              <a:rPr lang="en-GB" alt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et al. </a:t>
            </a:r>
            <a:r>
              <a:rPr lang="en-GB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(2012) Lancet</a:t>
            </a:r>
          </a:p>
        </p:txBody>
      </p:sp>
    </p:spTree>
    <p:extLst>
      <p:ext uri="{BB962C8B-B14F-4D97-AF65-F5344CB8AC3E}">
        <p14:creationId xmlns:p14="http://schemas.microsoft.com/office/powerpoint/2010/main" val="24524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Flow diagram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719384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19177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3178" y="3505199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8" y="3505199"/>
                <a:ext cx="3541902" cy="2762936"/>
              </a:xfrm>
              <a:prstGeom prst="rect">
                <a:avLst/>
              </a:prstGeom>
              <a:blipFill>
                <a:blip r:embed="rId5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8652" y="3268945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Straight Connector 211"/>
          <p:cNvCxnSpPr/>
          <p:nvPr/>
        </p:nvCxnSpPr>
        <p:spPr>
          <a:xfrm>
            <a:off x="4559948" y="5061192"/>
            <a:ext cx="0" cy="1693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68948" y="483259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214" name="TextBox 213"/>
          <p:cNvSpPr txBox="1"/>
          <p:nvPr/>
        </p:nvSpPr>
        <p:spPr>
          <a:xfrm>
            <a:off x="5150608" y="485073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p:grpSp>
        <p:nvGrpSpPr>
          <p:cNvPr id="215" name="Group 214"/>
          <p:cNvGrpSpPr/>
          <p:nvPr/>
        </p:nvGrpSpPr>
        <p:grpSpPr>
          <a:xfrm>
            <a:off x="64148" y="5361013"/>
            <a:ext cx="2057400" cy="1371600"/>
            <a:chOff x="76200" y="5334000"/>
            <a:chExt cx="2057400" cy="1371600"/>
          </a:xfrm>
        </p:grpSpPr>
        <p:grpSp>
          <p:nvGrpSpPr>
            <p:cNvPr id="216" name="Group 215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18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19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0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1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2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23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6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7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8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17" name="Rounded Rectangle 216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197748" y="5352122"/>
            <a:ext cx="2057400" cy="1371600"/>
            <a:chOff x="76200" y="5334000"/>
            <a:chExt cx="2057400" cy="13716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62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3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5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6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7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8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6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0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1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2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3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4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5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6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7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7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82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61" name="Rounded Rectangle 26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73748" y="5577907"/>
            <a:ext cx="1089862" cy="927635"/>
            <a:chOff x="685800" y="5545915"/>
            <a:chExt cx="1089862" cy="927635"/>
          </a:xfrm>
        </p:grpSpPr>
        <p:cxnSp>
          <p:nvCxnSpPr>
            <p:cNvPr id="284" name="Straight Arrow Connector 283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2893369" y="5751944"/>
            <a:ext cx="757037" cy="704990"/>
            <a:chOff x="767650" y="5706944"/>
            <a:chExt cx="757037" cy="704990"/>
          </a:xfrm>
        </p:grpSpPr>
        <p:cxnSp>
          <p:nvCxnSpPr>
            <p:cNvPr id="289" name="Straight Arrow Connector 288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4788548" y="5382846"/>
            <a:ext cx="2057400" cy="1371600"/>
            <a:chOff x="76200" y="5334000"/>
            <a:chExt cx="2057400" cy="1371600"/>
          </a:xfrm>
        </p:grpSpPr>
        <p:grpSp>
          <p:nvGrpSpPr>
            <p:cNvPr id="294" name="Group 293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9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8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295" name="Rounded Rectangle 29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6922148" y="5373955"/>
            <a:ext cx="2057400" cy="1371600"/>
            <a:chOff x="76200" y="5334000"/>
            <a:chExt cx="2057400" cy="1371600"/>
          </a:xfrm>
        </p:grpSpPr>
        <p:grpSp>
          <p:nvGrpSpPr>
            <p:cNvPr id="306" name="Group 305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308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09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0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1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2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3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4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5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6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7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8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19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0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1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2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3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4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5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6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7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28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307" name="Rounded Rectangle 306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398148" y="5760769"/>
            <a:ext cx="862290" cy="747009"/>
            <a:chOff x="685800" y="5706944"/>
            <a:chExt cx="862290" cy="747009"/>
          </a:xfrm>
        </p:grpSpPr>
        <p:cxnSp>
          <p:nvCxnSpPr>
            <p:cNvPr id="330" name="Straight Arrow Connector 329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oup 332"/>
          <p:cNvGrpSpPr/>
          <p:nvPr/>
        </p:nvGrpSpPr>
        <p:grpSpPr>
          <a:xfrm>
            <a:off x="7639080" y="5897976"/>
            <a:ext cx="735726" cy="580791"/>
            <a:chOff x="788961" y="5831143"/>
            <a:chExt cx="735726" cy="580791"/>
          </a:xfrm>
        </p:grpSpPr>
        <p:cxnSp>
          <p:nvCxnSpPr>
            <p:cNvPr id="334" name="Straight Arrow Connector 333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Straight Arrow Connector 336"/>
          <p:cNvCxnSpPr/>
          <p:nvPr/>
        </p:nvCxnSpPr>
        <p:spPr>
          <a:xfrm flipH="1">
            <a:off x="7595885" y="603792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/>
          <p:cNvCxnSpPr/>
          <p:nvPr/>
        </p:nvCxnSpPr>
        <p:spPr>
          <a:xfrm>
            <a:off x="7955019" y="597961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H="1" flipV="1">
            <a:off x="7865417" y="577377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7" idx="5"/>
          </p:cNvCxnSpPr>
          <p:nvPr/>
        </p:nvCxnSpPr>
        <p:spPr>
          <a:xfrm flipV="1">
            <a:off x="7976365" y="579424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200" y="2590800"/>
            <a:ext cx="922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contact is fixed, regardless of density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dependent contacts</a:t>
            </a:r>
          </a:p>
          <a:p>
            <a:pPr lvl="2"/>
            <a:endParaRPr lang="en-GB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contact increase with density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dependent contact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/>
          <p:cNvCxnSpPr/>
          <p:nvPr/>
        </p:nvCxnSpPr>
        <p:spPr>
          <a:xfrm>
            <a:off x="4731613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153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265013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2353" y="3014053"/>
            <a:ext cx="2057400" cy="1371600"/>
            <a:chOff x="76200" y="5334000"/>
            <a:chExt cx="20574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3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2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3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39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0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1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43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235953" y="3005162"/>
            <a:ext cx="2057400" cy="1371600"/>
            <a:chOff x="76200" y="5334000"/>
            <a:chExt cx="2057400" cy="1371600"/>
          </a:xfrm>
        </p:grpSpPr>
        <p:grpSp>
          <p:nvGrpSpPr>
            <p:cNvPr id="98" name="Group 97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00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1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2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3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4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5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6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7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8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09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1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2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3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4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5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6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7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8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19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20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11953" y="3230947"/>
            <a:ext cx="1089862" cy="927635"/>
            <a:chOff x="685800" y="5545915"/>
            <a:chExt cx="1089862" cy="92763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931574" y="3404984"/>
            <a:ext cx="757037" cy="704990"/>
            <a:chOff x="767650" y="5706944"/>
            <a:chExt cx="757037" cy="704990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826753" y="3035886"/>
            <a:ext cx="2057400" cy="1371600"/>
            <a:chOff x="76200" y="5334000"/>
            <a:chExt cx="2057400" cy="13716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5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6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7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5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51" name="Rounded Rectangle 15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960353" y="3026995"/>
            <a:ext cx="2057400" cy="1371600"/>
            <a:chOff x="76200" y="5334000"/>
            <a:chExt cx="2057400" cy="13716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65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8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69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0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1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2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3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4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5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6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7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8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79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0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85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dirty="0"/>
              </a:p>
            </p:txBody>
          </p:sp>
        </p:grpSp>
        <p:sp>
          <p:nvSpPr>
            <p:cNvPr id="164" name="Rounded Rectangle 163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436353" y="3413809"/>
            <a:ext cx="862290" cy="747009"/>
            <a:chOff x="685800" y="5706944"/>
            <a:chExt cx="862290" cy="747009"/>
          </a:xfrm>
        </p:grpSpPr>
        <p:cxnSp>
          <p:nvCxnSpPr>
            <p:cNvPr id="188" name="Straight Arrow Connector 187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677285" y="3551016"/>
            <a:ext cx="735726" cy="580791"/>
            <a:chOff x="788961" y="5831143"/>
            <a:chExt cx="735726" cy="580791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/>
          <p:cNvCxnSpPr/>
          <p:nvPr/>
        </p:nvCxnSpPr>
        <p:spPr>
          <a:xfrm flipH="1">
            <a:off x="7634090" y="369096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7993224" y="363265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903622" y="342681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4" idx="5"/>
          </p:cNvCxnSpPr>
          <p:nvPr/>
        </p:nvCxnSpPr>
        <p:spPr>
          <a:xfrm flipV="1">
            <a:off x="8014570" y="344728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-78060" y="5009557"/>
                <a:ext cx="5114473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060" y="5009557"/>
                <a:ext cx="5114473" cy="2077043"/>
              </a:xfrm>
              <a:prstGeom prst="rect">
                <a:avLst/>
              </a:prstGeom>
              <a:blipFill>
                <a:blip r:embed="rId5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807813" y="5009557"/>
                <a:ext cx="4640987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13" y="5009557"/>
                <a:ext cx="4640987" cy="2077043"/>
              </a:xfrm>
              <a:prstGeom prst="rect">
                <a:avLst/>
              </a:prstGeom>
              <a:blipFill>
                <a:blip r:embed="rId6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4773" y="3658195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" y="3636239"/>
            <a:ext cx="4313925" cy="323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4572000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7540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‘Frequency dependent’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105400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‘Density dependent’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-237674" y="2893436"/>
                <a:ext cx="5114473" cy="1430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674" y="2893436"/>
                <a:ext cx="5114473" cy="14307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648200" y="2911579"/>
                <a:ext cx="4640987" cy="143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11579"/>
                <a:ext cx="4640987" cy="14305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1580461" y="1670024"/>
            <a:ext cx="720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the epidemic curve</a:t>
            </a:r>
            <a:endParaRPr lang="en-GB" sz="3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Characterise contacts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Characterise contacts</a:t>
            </a:r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52065" y="1447800"/>
            <a:ext cx="5639870" cy="1008966"/>
            <a:chOff x="916585" y="2819177"/>
            <a:chExt cx="5639870" cy="1008966"/>
          </a:xfrm>
        </p:grpSpPr>
        <p:sp>
          <p:nvSpPr>
            <p:cNvPr id="3" name="TextBox 2"/>
            <p:cNvSpPr txBox="1"/>
            <p:nvPr/>
          </p:nvSpPr>
          <p:spPr>
            <a:xfrm>
              <a:off x="916585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30127" y="314234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3" idx="3"/>
              <a:endCxn id="148" idx="1"/>
            </p:cNvCxnSpPr>
            <p:nvPr/>
          </p:nvCxnSpPr>
          <p:spPr>
            <a:xfrm>
              <a:off x="1908629" y="3485243"/>
              <a:ext cx="182149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2819177"/>
                  <a:ext cx="762000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Arrow Connector 152"/>
            <p:cNvCxnSpPr/>
            <p:nvPr/>
          </p:nvCxnSpPr>
          <p:spPr>
            <a:xfrm>
              <a:off x="4734957" y="3485243"/>
              <a:ext cx="1821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28" y="2852393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/>
          <p:cNvCxnSpPr/>
          <p:nvPr/>
        </p:nvCxnSpPr>
        <p:spPr>
          <a:xfrm>
            <a:off x="4809708" y="2714232"/>
            <a:ext cx="0" cy="3838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248" y="2485632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343108" y="2503775"/>
            <a:ext cx="3886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0448" y="3014053"/>
            <a:ext cx="2057400" cy="1371600"/>
            <a:chOff x="76200" y="5334000"/>
            <a:chExt cx="20574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2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3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29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3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39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0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1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43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314048" y="3005162"/>
            <a:ext cx="2057400" cy="1371600"/>
            <a:chOff x="76200" y="5334000"/>
            <a:chExt cx="2057400" cy="1371600"/>
          </a:xfrm>
        </p:grpSpPr>
        <p:grpSp>
          <p:nvGrpSpPr>
            <p:cNvPr id="98" name="Group 97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00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1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2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3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4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5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6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7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8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09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0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1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2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3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4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5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6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7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8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19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20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790048" y="3230947"/>
            <a:ext cx="1089862" cy="927635"/>
            <a:chOff x="685800" y="5545915"/>
            <a:chExt cx="1089862" cy="92763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202905" y="5545915"/>
              <a:ext cx="572757" cy="3847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226138" y="6091945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009669" y="3404984"/>
            <a:ext cx="757037" cy="704990"/>
            <a:chOff x="767650" y="5706944"/>
            <a:chExt cx="757037" cy="704990"/>
          </a:xfrm>
        </p:grpSpPr>
        <p:cxnSp>
          <p:nvCxnSpPr>
            <p:cNvPr id="141" name="Straight Arrow Connector 140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767650" y="5918899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4904848" y="3035886"/>
            <a:ext cx="2057400" cy="1371600"/>
            <a:chOff x="76200" y="5334000"/>
            <a:chExt cx="2057400" cy="13716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52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4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5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6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7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8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59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0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1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51" name="Rounded Rectangle 150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038448" y="3026995"/>
            <a:ext cx="2057400" cy="1371600"/>
            <a:chOff x="76200" y="5334000"/>
            <a:chExt cx="2057400" cy="13716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152400" y="5410200"/>
              <a:ext cx="1828800" cy="1219200"/>
              <a:chOff x="1269468" y="2955476"/>
              <a:chExt cx="1128061" cy="689751"/>
            </a:xfrm>
          </p:grpSpPr>
          <p:sp>
            <p:nvSpPr>
              <p:cNvPr id="165" name="Shape 4277"/>
              <p:cNvSpPr>
                <a:spLocks noChangeAspect="1"/>
              </p:cNvSpPr>
              <p:nvPr/>
            </p:nvSpPr>
            <p:spPr bwMode="auto">
              <a:xfrm>
                <a:off x="1909264" y="3026923"/>
                <a:ext cx="118428" cy="116361"/>
              </a:xfrm>
              <a:custGeom>
                <a:avLst/>
                <a:gdLst>
                  <a:gd name="T0" fmla="*/ 217 w 85"/>
                  <a:gd name="T1" fmla="*/ 0 h 84"/>
                  <a:gd name="T2" fmla="*/ 171 w 85"/>
                  <a:gd name="T3" fmla="*/ 0 h 84"/>
                  <a:gd name="T4" fmla="*/ 136 w 85"/>
                  <a:gd name="T5" fmla="*/ 12 h 84"/>
                  <a:gd name="T6" fmla="*/ 95 w 85"/>
                  <a:gd name="T7" fmla="*/ 29 h 84"/>
                  <a:gd name="T8" fmla="*/ 55 w 85"/>
                  <a:gd name="T9" fmla="*/ 65 h 84"/>
                  <a:gd name="T10" fmla="*/ 37 w 85"/>
                  <a:gd name="T11" fmla="*/ 85 h 84"/>
                  <a:gd name="T12" fmla="*/ 16 w 85"/>
                  <a:gd name="T13" fmla="*/ 132 h 84"/>
                  <a:gd name="T14" fmla="*/ 0 w 85"/>
                  <a:gd name="T15" fmla="*/ 161 h 84"/>
                  <a:gd name="T16" fmla="*/ 0 w 85"/>
                  <a:gd name="T17" fmla="*/ 210 h 84"/>
                  <a:gd name="T18" fmla="*/ 0 w 85"/>
                  <a:gd name="T19" fmla="*/ 247 h 84"/>
                  <a:gd name="T20" fmla="*/ 16 w 85"/>
                  <a:gd name="T21" fmla="*/ 295 h 84"/>
                  <a:gd name="T22" fmla="*/ 37 w 85"/>
                  <a:gd name="T23" fmla="*/ 323 h 84"/>
                  <a:gd name="T24" fmla="*/ 55 w 85"/>
                  <a:gd name="T25" fmla="*/ 360 h 84"/>
                  <a:gd name="T26" fmla="*/ 95 w 85"/>
                  <a:gd name="T27" fmla="*/ 377 h 84"/>
                  <a:gd name="T28" fmla="*/ 136 w 85"/>
                  <a:gd name="T29" fmla="*/ 406 h 84"/>
                  <a:gd name="T30" fmla="*/ 171 w 85"/>
                  <a:gd name="T31" fmla="*/ 411 h 84"/>
                  <a:gd name="T32" fmla="*/ 217 w 85"/>
                  <a:gd name="T33" fmla="*/ 423 h 84"/>
                  <a:gd name="T34" fmla="*/ 264 w 85"/>
                  <a:gd name="T35" fmla="*/ 411 h 84"/>
                  <a:gd name="T36" fmla="*/ 311 w 85"/>
                  <a:gd name="T37" fmla="*/ 406 h 84"/>
                  <a:gd name="T38" fmla="*/ 340 w 85"/>
                  <a:gd name="T39" fmla="*/ 377 h 84"/>
                  <a:gd name="T40" fmla="*/ 377 w 85"/>
                  <a:gd name="T41" fmla="*/ 360 h 84"/>
                  <a:gd name="T42" fmla="*/ 410 w 85"/>
                  <a:gd name="T43" fmla="*/ 323 h 84"/>
                  <a:gd name="T44" fmla="*/ 434 w 85"/>
                  <a:gd name="T45" fmla="*/ 295 h 84"/>
                  <a:gd name="T46" fmla="*/ 447 w 85"/>
                  <a:gd name="T47" fmla="*/ 247 h 84"/>
                  <a:gd name="T48" fmla="*/ 447 w 85"/>
                  <a:gd name="T49" fmla="*/ 210 h 84"/>
                  <a:gd name="T50" fmla="*/ 447 w 85"/>
                  <a:gd name="T51" fmla="*/ 161 h 84"/>
                  <a:gd name="T52" fmla="*/ 434 w 85"/>
                  <a:gd name="T53" fmla="*/ 132 h 84"/>
                  <a:gd name="T54" fmla="*/ 410 w 85"/>
                  <a:gd name="T55" fmla="*/ 85 h 84"/>
                  <a:gd name="T56" fmla="*/ 377 w 85"/>
                  <a:gd name="T57" fmla="*/ 65 h 84"/>
                  <a:gd name="T58" fmla="*/ 340 w 85"/>
                  <a:gd name="T59" fmla="*/ 29 h 84"/>
                  <a:gd name="T60" fmla="*/ 311 w 85"/>
                  <a:gd name="T61" fmla="*/ 12 h 84"/>
                  <a:gd name="T62" fmla="*/ 264 w 85"/>
                  <a:gd name="T63" fmla="*/ 0 h 84"/>
                  <a:gd name="T64" fmla="*/ 217 w 85"/>
                  <a:gd name="T65" fmla="*/ 0 h 8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5"/>
                  <a:gd name="T100" fmla="*/ 0 h 84"/>
                  <a:gd name="T101" fmla="*/ 85 w 85"/>
                  <a:gd name="T102" fmla="*/ 84 h 8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5" h="84">
                    <a:moveTo>
                      <a:pt x="42" y="0"/>
                    </a:moveTo>
                    <a:lnTo>
                      <a:pt x="33" y="0"/>
                    </a:lnTo>
                    <a:lnTo>
                      <a:pt x="26" y="2"/>
                    </a:lnTo>
                    <a:lnTo>
                      <a:pt x="18" y="6"/>
                    </a:lnTo>
                    <a:lnTo>
                      <a:pt x="11" y="13"/>
                    </a:lnTo>
                    <a:lnTo>
                      <a:pt x="7" y="17"/>
                    </a:lnTo>
                    <a:lnTo>
                      <a:pt x="3" y="26"/>
                    </a:lnTo>
                    <a:lnTo>
                      <a:pt x="0" y="32"/>
                    </a:lnTo>
                    <a:lnTo>
                      <a:pt x="0" y="41"/>
                    </a:lnTo>
                    <a:lnTo>
                      <a:pt x="0" y="49"/>
                    </a:lnTo>
                    <a:lnTo>
                      <a:pt x="3" y="58"/>
                    </a:lnTo>
                    <a:lnTo>
                      <a:pt x="7" y="64"/>
                    </a:lnTo>
                    <a:lnTo>
                      <a:pt x="11" y="71"/>
                    </a:lnTo>
                    <a:lnTo>
                      <a:pt x="18" y="75"/>
                    </a:lnTo>
                    <a:lnTo>
                      <a:pt x="26" y="80"/>
                    </a:lnTo>
                    <a:lnTo>
                      <a:pt x="33" y="82"/>
                    </a:lnTo>
                    <a:lnTo>
                      <a:pt x="42" y="84"/>
                    </a:lnTo>
                    <a:lnTo>
                      <a:pt x="50" y="82"/>
                    </a:lnTo>
                    <a:lnTo>
                      <a:pt x="59" y="80"/>
                    </a:lnTo>
                    <a:lnTo>
                      <a:pt x="65" y="75"/>
                    </a:lnTo>
                    <a:lnTo>
                      <a:pt x="72" y="71"/>
                    </a:lnTo>
                    <a:lnTo>
                      <a:pt x="78" y="64"/>
                    </a:lnTo>
                    <a:lnTo>
                      <a:pt x="83" y="58"/>
                    </a:lnTo>
                    <a:lnTo>
                      <a:pt x="85" y="49"/>
                    </a:lnTo>
                    <a:lnTo>
                      <a:pt x="85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2" y="13"/>
                    </a:lnTo>
                    <a:lnTo>
                      <a:pt x="65" y="6"/>
                    </a:lnTo>
                    <a:lnTo>
                      <a:pt x="59" y="2"/>
                    </a:lnTo>
                    <a:lnTo>
                      <a:pt x="50" y="0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accent1"/>
              </a:solidFill>
              <a:ln w="20638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6" name="Shape 4285"/>
              <p:cNvSpPr>
                <a:spLocks noChangeAspect="1"/>
              </p:cNvSpPr>
              <p:nvPr/>
            </p:nvSpPr>
            <p:spPr bwMode="auto">
              <a:xfrm>
                <a:off x="1715741" y="301101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7" name="Shape 4285"/>
              <p:cNvSpPr>
                <a:spLocks noChangeAspect="1"/>
              </p:cNvSpPr>
              <p:nvPr/>
            </p:nvSpPr>
            <p:spPr bwMode="auto">
              <a:xfrm>
                <a:off x="2280158" y="2955476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8" name="Shape 4285"/>
              <p:cNvSpPr>
                <a:spLocks noChangeAspect="1"/>
              </p:cNvSpPr>
              <p:nvPr/>
            </p:nvSpPr>
            <p:spPr bwMode="auto">
              <a:xfrm>
                <a:off x="1524000" y="299899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69" name="Shape 4285"/>
              <p:cNvSpPr>
                <a:spLocks noChangeAspect="1"/>
              </p:cNvSpPr>
              <p:nvPr/>
            </p:nvSpPr>
            <p:spPr bwMode="auto">
              <a:xfrm>
                <a:off x="1295400" y="300116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0" name="Shape 4285"/>
              <p:cNvSpPr>
                <a:spLocks noChangeAspect="1"/>
              </p:cNvSpPr>
              <p:nvPr/>
            </p:nvSpPr>
            <p:spPr bwMode="auto">
              <a:xfrm>
                <a:off x="2073124" y="298350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1" name="Shape 4285"/>
              <p:cNvSpPr>
                <a:spLocks noChangeAspect="1"/>
              </p:cNvSpPr>
              <p:nvPr/>
            </p:nvSpPr>
            <p:spPr bwMode="auto">
              <a:xfrm>
                <a:off x="2280158" y="312420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2" name="Shape 4285"/>
              <p:cNvSpPr>
                <a:spLocks noChangeAspect="1"/>
              </p:cNvSpPr>
              <p:nvPr/>
            </p:nvSpPr>
            <p:spPr bwMode="auto">
              <a:xfrm>
                <a:off x="1556753" y="31880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3" name="Shape 4285"/>
              <p:cNvSpPr>
                <a:spLocks noChangeAspect="1"/>
              </p:cNvSpPr>
              <p:nvPr/>
            </p:nvSpPr>
            <p:spPr bwMode="auto">
              <a:xfrm>
                <a:off x="1295400" y="316989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4" name="Shape 4285"/>
              <p:cNvSpPr>
                <a:spLocks noChangeAspect="1"/>
              </p:cNvSpPr>
              <p:nvPr/>
            </p:nvSpPr>
            <p:spPr bwMode="auto">
              <a:xfrm>
                <a:off x="2073124" y="3152233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5" name="Shape 4285"/>
              <p:cNvSpPr>
                <a:spLocks noChangeAspect="1"/>
              </p:cNvSpPr>
              <p:nvPr/>
            </p:nvSpPr>
            <p:spPr bwMode="auto">
              <a:xfrm>
                <a:off x="2270747" y="3297377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6" name="Shape 4285"/>
              <p:cNvSpPr>
                <a:spLocks noChangeAspect="1"/>
              </p:cNvSpPr>
              <p:nvPr/>
            </p:nvSpPr>
            <p:spPr bwMode="auto">
              <a:xfrm>
                <a:off x="1514589" y="334089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7" name="Shape 4285"/>
              <p:cNvSpPr>
                <a:spLocks noChangeAspect="1"/>
              </p:cNvSpPr>
              <p:nvPr/>
            </p:nvSpPr>
            <p:spPr bwMode="auto">
              <a:xfrm>
                <a:off x="1285989" y="334306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8" name="Shape 4285"/>
              <p:cNvSpPr>
                <a:spLocks noChangeAspect="1"/>
              </p:cNvSpPr>
              <p:nvPr/>
            </p:nvSpPr>
            <p:spPr bwMode="auto">
              <a:xfrm>
                <a:off x="2063713" y="332541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79" name="Shape 4285"/>
              <p:cNvSpPr>
                <a:spLocks noChangeAspect="1"/>
              </p:cNvSpPr>
              <p:nvPr/>
            </p:nvSpPr>
            <p:spPr bwMode="auto">
              <a:xfrm>
                <a:off x="1707860" y="3416684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0" name="Shape 4285"/>
              <p:cNvSpPr>
                <a:spLocks noChangeAspect="1"/>
              </p:cNvSpPr>
              <p:nvPr/>
            </p:nvSpPr>
            <p:spPr bwMode="auto">
              <a:xfrm>
                <a:off x="2254226" y="3486349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1" name="Shape 4285"/>
              <p:cNvSpPr>
                <a:spLocks noChangeAspect="1"/>
              </p:cNvSpPr>
              <p:nvPr/>
            </p:nvSpPr>
            <p:spPr bwMode="auto">
              <a:xfrm>
                <a:off x="1498068" y="3529871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2" name="Shape 4285"/>
              <p:cNvSpPr>
                <a:spLocks noChangeAspect="1"/>
              </p:cNvSpPr>
              <p:nvPr/>
            </p:nvSpPr>
            <p:spPr bwMode="auto">
              <a:xfrm>
                <a:off x="1269468" y="353204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3" name="Shape 4285"/>
              <p:cNvSpPr>
                <a:spLocks noChangeAspect="1"/>
              </p:cNvSpPr>
              <p:nvPr/>
            </p:nvSpPr>
            <p:spPr bwMode="auto">
              <a:xfrm>
                <a:off x="2105878" y="3529870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4" name="Shape 4285"/>
              <p:cNvSpPr>
                <a:spLocks noChangeAspect="1"/>
              </p:cNvSpPr>
              <p:nvPr/>
            </p:nvSpPr>
            <p:spPr bwMode="auto">
              <a:xfrm>
                <a:off x="1825232" y="3238728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FF0000"/>
              </a:solidFill>
              <a:ln w="20638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185" name="Shape 4285"/>
              <p:cNvSpPr>
                <a:spLocks noChangeAspect="1"/>
              </p:cNvSpPr>
              <p:nvPr/>
            </p:nvSpPr>
            <p:spPr bwMode="auto">
              <a:xfrm>
                <a:off x="1872718" y="3514382"/>
                <a:ext cx="117371" cy="113187"/>
              </a:xfrm>
              <a:custGeom>
                <a:avLst/>
                <a:gdLst>
                  <a:gd name="T0" fmla="*/ 229 w 84"/>
                  <a:gd name="T1" fmla="*/ 0 h 82"/>
                  <a:gd name="T2" fmla="*/ 180 w 84"/>
                  <a:gd name="T3" fmla="*/ 0 h 82"/>
                  <a:gd name="T4" fmla="*/ 136 w 84"/>
                  <a:gd name="T5" fmla="*/ 12 h 82"/>
                  <a:gd name="T6" fmla="*/ 102 w 84"/>
                  <a:gd name="T7" fmla="*/ 35 h 82"/>
                  <a:gd name="T8" fmla="*/ 66 w 84"/>
                  <a:gd name="T9" fmla="*/ 51 h 82"/>
                  <a:gd name="T10" fmla="*/ 34 w 84"/>
                  <a:gd name="T11" fmla="*/ 85 h 82"/>
                  <a:gd name="T12" fmla="*/ 12 w 84"/>
                  <a:gd name="T13" fmla="*/ 127 h 82"/>
                  <a:gd name="T14" fmla="*/ 0 w 84"/>
                  <a:gd name="T15" fmla="*/ 162 h 82"/>
                  <a:gd name="T16" fmla="*/ 0 w 84"/>
                  <a:gd name="T17" fmla="*/ 202 h 82"/>
                  <a:gd name="T18" fmla="*/ 0 w 84"/>
                  <a:gd name="T19" fmla="*/ 247 h 82"/>
                  <a:gd name="T20" fmla="*/ 12 w 84"/>
                  <a:gd name="T21" fmla="*/ 290 h 82"/>
                  <a:gd name="T22" fmla="*/ 34 w 84"/>
                  <a:gd name="T23" fmla="*/ 322 h 82"/>
                  <a:gd name="T24" fmla="*/ 66 w 84"/>
                  <a:gd name="T25" fmla="*/ 358 h 82"/>
                  <a:gd name="T26" fmla="*/ 102 w 84"/>
                  <a:gd name="T27" fmla="*/ 373 h 82"/>
                  <a:gd name="T28" fmla="*/ 136 w 84"/>
                  <a:gd name="T29" fmla="*/ 393 h 82"/>
                  <a:gd name="T30" fmla="*/ 180 w 84"/>
                  <a:gd name="T31" fmla="*/ 407 h 82"/>
                  <a:gd name="T32" fmla="*/ 229 w 84"/>
                  <a:gd name="T33" fmla="*/ 407 h 82"/>
                  <a:gd name="T34" fmla="*/ 277 w 84"/>
                  <a:gd name="T35" fmla="*/ 407 h 82"/>
                  <a:gd name="T36" fmla="*/ 311 w 84"/>
                  <a:gd name="T37" fmla="*/ 393 h 82"/>
                  <a:gd name="T38" fmla="*/ 359 w 84"/>
                  <a:gd name="T39" fmla="*/ 373 h 82"/>
                  <a:gd name="T40" fmla="*/ 387 w 84"/>
                  <a:gd name="T41" fmla="*/ 358 h 82"/>
                  <a:gd name="T42" fmla="*/ 415 w 84"/>
                  <a:gd name="T43" fmla="*/ 322 h 82"/>
                  <a:gd name="T44" fmla="*/ 436 w 84"/>
                  <a:gd name="T45" fmla="*/ 290 h 82"/>
                  <a:gd name="T46" fmla="*/ 447 w 84"/>
                  <a:gd name="T47" fmla="*/ 247 h 82"/>
                  <a:gd name="T48" fmla="*/ 447 w 84"/>
                  <a:gd name="T49" fmla="*/ 202 h 82"/>
                  <a:gd name="T50" fmla="*/ 447 w 84"/>
                  <a:gd name="T51" fmla="*/ 162 h 82"/>
                  <a:gd name="T52" fmla="*/ 436 w 84"/>
                  <a:gd name="T53" fmla="*/ 127 h 82"/>
                  <a:gd name="T54" fmla="*/ 415 w 84"/>
                  <a:gd name="T55" fmla="*/ 85 h 82"/>
                  <a:gd name="T56" fmla="*/ 387 w 84"/>
                  <a:gd name="T57" fmla="*/ 51 h 82"/>
                  <a:gd name="T58" fmla="*/ 359 w 84"/>
                  <a:gd name="T59" fmla="*/ 35 h 82"/>
                  <a:gd name="T60" fmla="*/ 311 w 84"/>
                  <a:gd name="T61" fmla="*/ 12 h 82"/>
                  <a:gd name="T62" fmla="*/ 277 w 84"/>
                  <a:gd name="T63" fmla="*/ 0 h 82"/>
                  <a:gd name="T64" fmla="*/ 229 w 84"/>
                  <a:gd name="T65" fmla="*/ 0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"/>
                  <a:gd name="T100" fmla="*/ 0 h 82"/>
                  <a:gd name="T101" fmla="*/ 84 w 84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" h="82">
                    <a:moveTo>
                      <a:pt x="43" y="0"/>
                    </a:moveTo>
                    <a:lnTo>
                      <a:pt x="34" y="0"/>
                    </a:lnTo>
                    <a:lnTo>
                      <a:pt x="26" y="2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6" y="17"/>
                    </a:lnTo>
                    <a:lnTo>
                      <a:pt x="2" y="26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0" y="50"/>
                    </a:lnTo>
                    <a:lnTo>
                      <a:pt x="2" y="59"/>
                    </a:lnTo>
                    <a:lnTo>
                      <a:pt x="6" y="65"/>
                    </a:lnTo>
                    <a:lnTo>
                      <a:pt x="13" y="72"/>
                    </a:lnTo>
                    <a:lnTo>
                      <a:pt x="19" y="76"/>
                    </a:lnTo>
                    <a:lnTo>
                      <a:pt x="26" y="80"/>
                    </a:lnTo>
                    <a:lnTo>
                      <a:pt x="34" y="82"/>
                    </a:lnTo>
                    <a:lnTo>
                      <a:pt x="43" y="82"/>
                    </a:lnTo>
                    <a:lnTo>
                      <a:pt x="52" y="82"/>
                    </a:lnTo>
                    <a:lnTo>
                      <a:pt x="58" y="80"/>
                    </a:lnTo>
                    <a:lnTo>
                      <a:pt x="67" y="76"/>
                    </a:lnTo>
                    <a:lnTo>
                      <a:pt x="73" y="72"/>
                    </a:lnTo>
                    <a:lnTo>
                      <a:pt x="78" y="65"/>
                    </a:lnTo>
                    <a:lnTo>
                      <a:pt x="82" y="59"/>
                    </a:lnTo>
                    <a:lnTo>
                      <a:pt x="84" y="50"/>
                    </a:lnTo>
                    <a:lnTo>
                      <a:pt x="84" y="41"/>
                    </a:lnTo>
                    <a:lnTo>
                      <a:pt x="84" y="33"/>
                    </a:lnTo>
                    <a:lnTo>
                      <a:pt x="82" y="26"/>
                    </a:lnTo>
                    <a:lnTo>
                      <a:pt x="78" y="17"/>
                    </a:lnTo>
                    <a:lnTo>
                      <a:pt x="73" y="11"/>
                    </a:lnTo>
                    <a:lnTo>
                      <a:pt x="67" y="7"/>
                    </a:lnTo>
                    <a:lnTo>
                      <a:pt x="58" y="2"/>
                    </a:lnTo>
                    <a:lnTo>
                      <a:pt x="52" y="0"/>
                    </a:lnTo>
                    <a:lnTo>
                      <a:pt x="43" y="0"/>
                    </a:lnTo>
                  </a:path>
                </a:pathLst>
              </a:custGeom>
              <a:solidFill>
                <a:srgbClr val="0070C0"/>
              </a:solidFill>
              <a:ln w="20638" algn="ctr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 dirty="0"/>
              </a:p>
            </p:txBody>
          </p:sp>
        </p:grpSp>
        <p:sp>
          <p:nvSpPr>
            <p:cNvPr id="164" name="Rounded Rectangle 163"/>
            <p:cNvSpPr/>
            <p:nvPr/>
          </p:nvSpPr>
          <p:spPr>
            <a:xfrm>
              <a:off x="76200" y="5334000"/>
              <a:ext cx="2057400" cy="1371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514448" y="3413809"/>
            <a:ext cx="862290" cy="747009"/>
            <a:chOff x="685800" y="5706944"/>
            <a:chExt cx="862290" cy="747009"/>
          </a:xfrm>
        </p:grpSpPr>
        <p:cxnSp>
          <p:nvCxnSpPr>
            <p:cNvPr id="188" name="Straight Arrow Connector 187"/>
            <p:cNvCxnSpPr/>
            <p:nvPr/>
          </p:nvCxnSpPr>
          <p:spPr>
            <a:xfrm>
              <a:off x="1226308" y="6072348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H="1">
              <a:off x="685800" y="6019800"/>
              <a:ext cx="457200" cy="3956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1015298" y="5706944"/>
              <a:ext cx="89602" cy="2188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755380" y="3551016"/>
            <a:ext cx="735726" cy="580791"/>
            <a:chOff x="788961" y="5831143"/>
            <a:chExt cx="735726" cy="580791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1202905" y="5831143"/>
              <a:ext cx="248202" cy="995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1202905" y="6030329"/>
              <a:ext cx="321782" cy="38160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 flipV="1">
              <a:off x="788961" y="5902764"/>
              <a:ext cx="337250" cy="434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/>
          <p:cNvCxnSpPr/>
          <p:nvPr/>
        </p:nvCxnSpPr>
        <p:spPr>
          <a:xfrm flipH="1">
            <a:off x="7712185" y="3690962"/>
            <a:ext cx="354963" cy="1470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8071319" y="3632651"/>
            <a:ext cx="116451" cy="4366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 flipV="1">
            <a:off x="7981717" y="3426817"/>
            <a:ext cx="89602" cy="218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4" idx="5"/>
          </p:cNvCxnSpPr>
          <p:nvPr/>
        </p:nvCxnSpPr>
        <p:spPr>
          <a:xfrm flipV="1">
            <a:off x="8092665" y="3447286"/>
            <a:ext cx="131054" cy="36397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5" y="5009557"/>
                <a:ext cx="5114473" cy="207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pPr algn="ctr"/>
                <a:endPara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" y="5009557"/>
                <a:ext cx="5114473" cy="2077043"/>
              </a:xfrm>
              <a:prstGeom prst="rect">
                <a:avLst/>
              </a:prstGeom>
              <a:blipFill>
                <a:blip r:embed="rId5"/>
                <a:stretch>
                  <a:fillRect t="-3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4885908" y="5009557"/>
                <a:ext cx="4640987" cy="189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fr-F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fr-FR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908" y="5009557"/>
                <a:ext cx="4640987" cy="1892185"/>
              </a:xfrm>
              <a:prstGeom prst="rect">
                <a:avLst/>
              </a:prstGeom>
              <a:blipFill>
                <a:blip r:embed="rId6"/>
                <a:stretch>
                  <a:fillRect t="-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0" y="2503775"/>
            <a:ext cx="4428708" cy="435422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  <a:alpha val="0"/>
                </a:srgbClr>
              </a:gs>
              <a:gs pos="100000">
                <a:srgbClr val="92D050">
                  <a:tint val="44500"/>
                  <a:satMod val="160000"/>
                  <a:alpha val="79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02908" y="4474458"/>
            <a:ext cx="1294357" cy="63094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35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</a:t>
            </a:r>
            <a:endParaRPr lang="en-GB" sz="35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1000" y="1447800"/>
            <a:ext cx="8229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i="1" dirty="0" smtClean="0">
                <a:latin typeface="Calibri" pitchFamily="34" charset="0"/>
              </a:rPr>
              <a:t>Average</a:t>
            </a:r>
            <a:r>
              <a:rPr lang="en-GB" sz="2800" dirty="0" smtClean="0">
                <a:latin typeface="Calibri" pitchFamily="34" charset="0"/>
              </a:rPr>
              <a:t> </a:t>
            </a:r>
            <a:r>
              <a:rPr lang="en-GB" sz="2800" dirty="0">
                <a:latin typeface="Calibri" pitchFamily="34" charset="0"/>
              </a:rPr>
              <a:t>number of secondary cases generated by an index case in a </a:t>
            </a:r>
            <a:r>
              <a:rPr lang="en-GB" sz="2800" b="1" i="1" dirty="0">
                <a:latin typeface="Calibri" pitchFamily="34" charset="0"/>
              </a:rPr>
              <a:t>large entirely susceptible</a:t>
            </a:r>
            <a:r>
              <a:rPr lang="en-GB" sz="2800" b="1" dirty="0">
                <a:latin typeface="Calibri" pitchFamily="34" charset="0"/>
              </a:rPr>
              <a:t> </a:t>
            </a:r>
            <a:r>
              <a:rPr lang="en-GB" sz="2800" dirty="0">
                <a:latin typeface="Calibri" pitchFamily="34" charset="0"/>
              </a:rPr>
              <a:t>population</a:t>
            </a: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3391066"/>
            <a:ext cx="6065101" cy="30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infectiousness: context dependent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4092885"/>
            <a:ext cx="4572000" cy="2688915"/>
            <a:chOff x="838200" y="4092885"/>
            <a:chExt cx="4572000" cy="268891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48544"/>
            <a:stretch/>
          </p:blipFill>
          <p:spPr>
            <a:xfrm>
              <a:off x="838200" y="4092885"/>
              <a:ext cx="4038600" cy="259758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95400" y="6412468"/>
              <a:ext cx="411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from onset to recovery (or death)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4099511"/>
            <a:ext cx="4343400" cy="2682289"/>
            <a:chOff x="4876800" y="4092885"/>
            <a:chExt cx="4343400" cy="26822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51456"/>
            <a:stretch/>
          </p:blipFill>
          <p:spPr>
            <a:xfrm>
              <a:off x="4876800" y="4092885"/>
              <a:ext cx="3810000" cy="259758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05400" y="6405842"/>
              <a:ext cx="411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from onset to isolation (SARS)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1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very difficult to estimate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41" y="4184500"/>
            <a:ext cx="4038600" cy="2551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354" y="4220943"/>
            <a:ext cx="4093950" cy="23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58" y="3810000"/>
            <a:ext cx="5875142" cy="29051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538887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rate: needs clear definition of infectious contact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8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49" y="571500"/>
            <a:ext cx="6065101" cy="30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607004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dirty="0">
                <a:solidFill>
                  <a:schemeClr val="tx2"/>
                </a:solidFill>
              </a:rPr>
              <a:t>Understanding the dynamics of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657351"/>
            <a:ext cx="897255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Being prepared and responding promptly require understanding the dynamics of the disease</a:t>
            </a:r>
          </a:p>
          <a:p>
            <a:pPr lvl="1"/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9"/>
          <a:stretch>
            <a:fillRect/>
          </a:stretch>
        </p:blipFill>
        <p:spPr bwMode="auto">
          <a:xfrm>
            <a:off x="1829434" y="2261250"/>
            <a:ext cx="5657216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10394" y="4177635"/>
            <a:ext cx="163698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Karesh</a:t>
            </a:r>
            <a:r>
              <a:rPr lang="en-GB" alt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et al. </a:t>
            </a:r>
            <a:r>
              <a:rPr lang="en-GB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(2012) Lancet</a:t>
            </a:r>
          </a:p>
        </p:txBody>
      </p:sp>
    </p:spTree>
    <p:extLst>
      <p:ext uri="{BB962C8B-B14F-4D97-AF65-F5344CB8AC3E}">
        <p14:creationId xmlns:p14="http://schemas.microsoft.com/office/powerpoint/2010/main" val="27605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67200" y="3046990"/>
                <a:ext cx="4691270" cy="302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sz="3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200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Duration of infectiousness:</a:t>
                </a: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46990"/>
                <a:ext cx="4691270" cy="3027624"/>
              </a:xfrm>
              <a:prstGeom prst="rect">
                <a:avLst/>
              </a:prstGeom>
              <a:blipFill>
                <a:blip r:embed="rId3"/>
                <a:stretch>
                  <a:fillRect l="-3247" t="-2823" r="-1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S=N and I=1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blipFill>
                <a:blip r:embed="rId3"/>
                <a:stretch>
                  <a:fillRect l="-3247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1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0" y="1600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R0 from compartmental models</a:t>
            </a:r>
          </a:p>
          <a:p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If we change the model, we (usually) change the formula for R0!</a:t>
            </a:r>
          </a:p>
          <a:p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SI</a:t>
                </a:r>
              </a:p>
              <a:p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2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3046990"/>
                <a:ext cx="3541902" cy="2762936"/>
              </a:xfrm>
              <a:prstGeom prst="rect">
                <a:avLst/>
              </a:prstGeom>
              <a:blipFill>
                <a:blip r:embed="rId2"/>
                <a:stretch>
                  <a:fillRect l="-4475" t="-3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S=N and I=1 </a:t>
                </a:r>
              </a:p>
              <a:p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transmission rate:</a:t>
                </a:r>
                <a:endParaRPr lang="en-GB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2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GB" sz="320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4" y="3046990"/>
                <a:ext cx="4691270" cy="3074431"/>
              </a:xfrm>
              <a:prstGeom prst="rect">
                <a:avLst/>
              </a:prstGeom>
              <a:blipFill>
                <a:blip r:embed="rId3"/>
                <a:stretch>
                  <a:fillRect l="-3247"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4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</a:t>
            </a:r>
            <a:r>
              <a:rPr lang="en-GB" dirty="0">
                <a:solidFill>
                  <a:schemeClr val="tx2"/>
                </a:solidFill>
              </a:rPr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0" y="1447800"/>
                <a:ext cx="9144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sz="2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atural history of the disease:</a:t>
                </a:r>
              </a:p>
              <a:p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susceptible person becomes infected (</a:t>
                </a:r>
                <a14:m>
                  <m:oMath xmlns:m="http://schemas.openxmlformats.org/officeDocument/2006/math">
                    <m:r>
                      <a:rPr lang="en-GB" sz="27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Latency period </a:t>
                </a:r>
                <a:r>
                  <a:rPr lang="en-GB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7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or virus incubation period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Infectious period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7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symptomatic, associated with large mortality and high viral load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fatality ratio (</a:t>
                </a:r>
                <a14:m>
                  <m:oMath xmlns:m="http://schemas.openxmlformats.org/officeDocument/2006/math">
                    <m:r>
                      <a:rPr lang="en-GB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sz="2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proportion of death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139321"/>
              </a:xfrm>
              <a:prstGeom prst="rect">
                <a:avLst/>
              </a:prstGeom>
              <a:blipFill>
                <a:blip r:embed="rId2"/>
                <a:stretch>
                  <a:fillRect l="-1067" t="-1946" b="-4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2400" y="4648200"/>
            <a:ext cx="8689781" cy="2035969"/>
            <a:chOff x="382807" y="4873535"/>
            <a:chExt cx="8689781" cy="2035969"/>
          </a:xfrm>
        </p:grpSpPr>
        <p:grpSp>
          <p:nvGrpSpPr>
            <p:cNvPr id="16" name="Group 15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21" idx="3"/>
                  <a:endCxn id="22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/>
                <p:cNvCxnSpPr>
                  <a:stCxn id="22" idx="3"/>
                  <a:endCxn id="18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TextBox 17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18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0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86400" y="3964363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contacts: ‘frequency dependent’</a:t>
            </a:r>
          </a:p>
          <a:p>
            <a:pPr algn="ctr"/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5571" y="2532602"/>
                <a:ext cx="5432752" cy="412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1" y="2532602"/>
                <a:ext cx="5432752" cy="4123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52400" y="603597"/>
            <a:ext cx="8689781" cy="2035969"/>
            <a:chOff x="382807" y="4873535"/>
            <a:chExt cx="8689781" cy="2035969"/>
          </a:xfrm>
        </p:grpSpPr>
        <p:grpSp>
          <p:nvGrpSpPr>
            <p:cNvPr id="17" name="Group 16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  <a:endCxn id="26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6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47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197980" y="3810000"/>
                <a:ext cx="3810000" cy="215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algn="ctr"/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GB" sz="3000" dirty="0">
                          <a:latin typeface="Cambria Math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type m:val="skw"/>
                          <m:ctrlPr>
                            <a:rPr lang="en-GB" sz="3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80" y="3810000"/>
                <a:ext cx="3810000" cy="2157194"/>
              </a:xfrm>
              <a:prstGeom prst="rect">
                <a:avLst/>
              </a:prstGeom>
              <a:blipFill>
                <a:blip r:embed="rId2"/>
                <a:stretch>
                  <a:fillRect l="-1600" t="-3672" r="-1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5571" y="2532602"/>
                <a:ext cx="3726387" cy="4123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30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𝑑𝐼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GB" sz="30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30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30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30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3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1" y="2532602"/>
                <a:ext cx="3726387" cy="4123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52400" y="603597"/>
            <a:ext cx="8689781" cy="2035969"/>
            <a:chOff x="382807" y="4873535"/>
            <a:chExt cx="8689781" cy="2035969"/>
          </a:xfrm>
        </p:grpSpPr>
        <p:grpSp>
          <p:nvGrpSpPr>
            <p:cNvPr id="17" name="Group 16"/>
            <p:cNvGrpSpPr/>
            <p:nvPr/>
          </p:nvGrpSpPr>
          <p:grpSpPr>
            <a:xfrm>
              <a:off x="382807" y="4873535"/>
              <a:ext cx="7917209" cy="1585599"/>
              <a:chOff x="547163" y="4681277"/>
              <a:chExt cx="7917209" cy="15855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47163" y="5233644"/>
                <a:ext cx="4549558" cy="1033232"/>
                <a:chOff x="930348" y="2777045"/>
                <a:chExt cx="4549558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  <a:endCxn id="26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9895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6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144" y="4681277"/>
                    <a:ext cx="151122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431" y="5387221"/>
                  <a:ext cx="76200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/>
                            <a:ea typeface="Cambria Math"/>
                          </a:rPr>
                          <m:t>𝜇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3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572" y="1028438"/>
            <a:ext cx="8524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model complexity: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onset/death ≠ delay onset/recovery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" y="3124200"/>
            <a:ext cx="7996366" cy="2105025"/>
            <a:chOff x="920524" y="3186151"/>
            <a:chExt cx="7996366" cy="210502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829347" y="3981527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901631" y="364396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46" y="456347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20524" y="3218136"/>
              <a:ext cx="5952513" cy="2073040"/>
              <a:chOff x="227109" y="3201193"/>
              <a:chExt cx="5952513" cy="20730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7109" y="3765672"/>
                <a:ext cx="3953256" cy="1033232"/>
                <a:chOff x="930348" y="2777045"/>
                <a:chExt cx="3953256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</p:cNvCxnSpPr>
                <p:nvPr/>
              </p:nvCxnSpPr>
              <p:spPr>
                <a:xfrm>
                  <a:off x="4206757" y="3465508"/>
                  <a:ext cx="535082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152987" y="36167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7578" y="458843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832984" y="3201193"/>
                <a:ext cx="1511228" cy="1708934"/>
                <a:chOff x="3155704" y="4556090"/>
                <a:chExt cx="1511228" cy="1708934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96433" y="5346696"/>
                  <a:ext cx="0" cy="9183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408603" y="6264361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75176" y="5337756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829347" y="4838334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58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762000"/>
            <a:ext cx="7996366" cy="2105025"/>
            <a:chOff x="920524" y="3186151"/>
            <a:chExt cx="7996366" cy="2105025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829347" y="3981527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707" y="3186151"/>
                  <a:ext cx="69272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7901631" y="364396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46" y="456347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20524" y="3218136"/>
              <a:ext cx="5952513" cy="2073040"/>
              <a:chOff x="227109" y="3201193"/>
              <a:chExt cx="5952513" cy="207304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27109" y="3765672"/>
                <a:ext cx="3953256" cy="1033232"/>
                <a:chOff x="930348" y="2777045"/>
                <a:chExt cx="3953256" cy="10332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Straight Arrow Connector 30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>
                  <a:stCxn id="30" idx="3"/>
                </p:cNvCxnSpPr>
                <p:nvPr/>
              </p:nvCxnSpPr>
              <p:spPr>
                <a:xfrm>
                  <a:off x="4206757" y="3465508"/>
                  <a:ext cx="535082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1604" y="2819177"/>
                      <a:ext cx="762000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5152987" y="36167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7578" y="458843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GB" sz="3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832984" y="3201193"/>
                <a:ext cx="1511228" cy="1708934"/>
                <a:chOff x="3155704" y="4556090"/>
                <a:chExt cx="1511228" cy="1708934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396433" y="5346696"/>
                  <a:ext cx="0" cy="91832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3408603" y="6264361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4556090"/>
                      <a:ext cx="1511228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3375176" y="5337756"/>
                  <a:ext cx="1072284" cy="6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704" y="5598295"/>
                      <a:ext cx="1511228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3" y="4114800"/>
                  <a:ext cx="692727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6829347" y="4838334"/>
              <a:ext cx="10722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1250" y="2819400"/>
                <a:ext cx="4928229" cy="402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d>
                        <m:d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6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GB" sz="26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600" i="1">
                          <a:latin typeface="Cambria Math"/>
                          <a:cs typeface="Times New Roman" panose="020206030504050203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50" y="2819400"/>
                <a:ext cx="4928229" cy="402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78631" y="4920627"/>
                <a:ext cx="3817217" cy="21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algn="ctr"/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6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2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f>
                        <m:fPr>
                          <m:ctrlPr>
                            <a:rPr lang="en-GB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600" i="1">
                          <a:latin typeface="Cambria Math"/>
                          <a:ea typeface="Cambria Math"/>
                        </a:rPr>
                        <m:t>𝜇</m:t>
                      </m:r>
                      <m:f>
                        <m:fPr>
                          <m:ctrlPr>
                            <a:rPr lang="en-GB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1" y="4920627"/>
                <a:ext cx="3817217" cy="2120068"/>
              </a:xfrm>
              <a:prstGeom prst="rect">
                <a:avLst/>
              </a:prstGeom>
              <a:blipFill>
                <a:blip r:embed="rId9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5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4572" y="1028438"/>
            <a:ext cx="8524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model complexity: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onset/death ≠ delay onset/recovery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 hospitalised/isolated,  no further transmission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837" y="2439637"/>
            <a:ext cx="8952363" cy="4389621"/>
            <a:chOff x="70837" y="2439637"/>
            <a:chExt cx="8952363" cy="4389621"/>
          </a:xfrm>
        </p:grpSpPr>
        <p:grpSp>
          <p:nvGrpSpPr>
            <p:cNvPr id="25" name="Group 24"/>
            <p:cNvGrpSpPr/>
            <p:nvPr/>
          </p:nvGrpSpPr>
          <p:grpSpPr>
            <a:xfrm>
              <a:off x="70837" y="3891513"/>
              <a:ext cx="3185923" cy="1128402"/>
              <a:chOff x="1697681" y="2680006"/>
              <a:chExt cx="3185923" cy="112840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97681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14713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1"/>
              </p:cNvCxnSpPr>
              <p:nvPr/>
            </p:nvCxnSpPr>
            <p:spPr>
              <a:xfrm>
                <a:off x="2689725" y="3465508"/>
                <a:ext cx="52498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593823" y="2680006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823" y="2680006"/>
                    <a:ext cx="76200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>
                <a:stCxn id="30" idx="3"/>
              </p:cNvCxnSpPr>
              <p:nvPr/>
            </p:nvCxnSpPr>
            <p:spPr>
              <a:xfrm>
                <a:off x="4206757" y="3465508"/>
                <a:ext cx="535082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121604" y="2819177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04" y="2819177"/>
                    <a:ext cx="76200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/>
            <p:cNvGrpSpPr/>
            <p:nvPr/>
          </p:nvGrpSpPr>
          <p:grpSpPr>
            <a:xfrm>
              <a:off x="4326658" y="2667477"/>
              <a:ext cx="1756570" cy="4127439"/>
              <a:chOff x="2935659" y="4773247"/>
              <a:chExt cx="1756570" cy="412743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184656" y="5345475"/>
                <a:ext cx="0" cy="9100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4184656" y="6262561"/>
                <a:ext cx="296231" cy="24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935659" y="4773247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5659" y="4773247"/>
                    <a:ext cx="1511228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4164432" y="5335154"/>
                <a:ext cx="283028" cy="32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181001" y="8254355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1001" y="8254355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3870782" y="3853209"/>
              <a:ext cx="1027099" cy="1662362"/>
              <a:chOff x="4228918" y="3849502"/>
              <a:chExt cx="1027099" cy="166236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228918" y="3860996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263973" y="481131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400517" y="3849502"/>
                    <a:ext cx="630927" cy="6937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517" y="3849502"/>
                    <a:ext cx="630927" cy="6937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412945" y="4794552"/>
                    <a:ext cx="630927" cy="7173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945" y="4794552"/>
                    <a:ext cx="630927" cy="71731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5873631" y="4748635"/>
              <a:ext cx="3090712" cy="2063123"/>
              <a:chOff x="6129488" y="3733800"/>
              <a:chExt cx="3090712" cy="206312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7132657" y="4529176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>
                <a:off x="8204941" y="4191616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228156" y="511112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Arrow Connector 45"/>
              <p:cNvCxnSpPr/>
              <p:nvPr/>
            </p:nvCxnSpPr>
            <p:spPr>
              <a:xfrm>
                <a:off x="7155872" y="5466611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129488" y="4134218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64079" y="5105944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300623" y="4144133"/>
                    <a:ext cx="630927" cy="656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623" y="4144133"/>
                    <a:ext cx="630927" cy="65627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13051" y="5089183"/>
                    <a:ext cx="630927" cy="6827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051" y="5089183"/>
                    <a:ext cx="630927" cy="6827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/>
            <p:cNvGrpSpPr/>
            <p:nvPr/>
          </p:nvGrpSpPr>
          <p:grpSpPr>
            <a:xfrm>
              <a:off x="5867586" y="2439637"/>
              <a:ext cx="3090712" cy="2063123"/>
              <a:chOff x="6129488" y="3733800"/>
              <a:chExt cx="3090712" cy="2063123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7132657" y="4529176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1817" y="3733800"/>
                    <a:ext cx="630927" cy="67069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/>
              <p:cNvSpPr txBox="1"/>
              <p:nvPr/>
            </p:nvSpPr>
            <p:spPr>
              <a:xfrm>
                <a:off x="8204941" y="4191616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3200" baseline="30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GB" sz="3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228156" y="5111123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32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GB" sz="32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983" y="4662449"/>
                    <a:ext cx="692727" cy="67069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7155872" y="5466611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129488" y="4134218"/>
                <a:ext cx="982945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GB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164079" y="5105944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300623" y="4144133"/>
                    <a:ext cx="63092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623" y="4144133"/>
                    <a:ext cx="630927" cy="6463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313051" y="5089183"/>
                    <a:ext cx="630927" cy="660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051" y="5089183"/>
                    <a:ext cx="630927" cy="6606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/>
            <p:cNvGrpSpPr/>
            <p:nvPr/>
          </p:nvGrpSpPr>
          <p:grpSpPr>
            <a:xfrm>
              <a:off x="2342844" y="3380468"/>
              <a:ext cx="1620022" cy="2340046"/>
              <a:chOff x="2578503" y="4517093"/>
              <a:chExt cx="1620022" cy="2340046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3396433" y="5346696"/>
                <a:ext cx="0" cy="9183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408603" y="6264361"/>
                <a:ext cx="671824" cy="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687297" y="4517093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1−</m:t>
                          </m:r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297" y="4517093"/>
                    <a:ext cx="1511228" cy="646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Arrow Connector 65"/>
              <p:cNvCxnSpPr/>
              <p:nvPr/>
            </p:nvCxnSpPr>
            <p:spPr>
              <a:xfrm flipV="1">
                <a:off x="3374712" y="5346696"/>
                <a:ext cx="705715" cy="12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578503" y="6210808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8503" y="6210808"/>
                    <a:ext cx="1511228" cy="64633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Connector 67"/>
            <p:cNvCxnSpPr/>
            <p:nvPr/>
          </p:nvCxnSpPr>
          <p:spPr>
            <a:xfrm>
              <a:off x="5609457" y="5544011"/>
              <a:ext cx="0" cy="9100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609457" y="6461097"/>
              <a:ext cx="296231" cy="2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589233" y="5533690"/>
              <a:ext cx="283028" cy="3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14117" y="3614529"/>
              <a:ext cx="27424" cy="239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310765" y="6016071"/>
              <a:ext cx="296231" cy="24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287984" y="3627540"/>
              <a:ext cx="283028" cy="3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881086" y="4235380"/>
              <a:ext cx="406898" cy="8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924014" y="5153504"/>
              <a:ext cx="406898" cy="8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256006" y="4380191"/>
                  <a:ext cx="630927" cy="670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006" y="4380191"/>
                  <a:ext cx="630927" cy="67069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5522098" y="4908640"/>
              <a:ext cx="3501102" cy="192061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4364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65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Objectives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Introduction to concepts in quantitative epidemiology of infectious </a:t>
            </a:r>
            <a:r>
              <a:rPr lang="en-GB" dirty="0" smtClean="0">
                <a:solidFill>
                  <a:schemeClr val="tx2"/>
                </a:solidFill>
              </a:rPr>
              <a:t>diseases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Understand the dynamics of epidemics</a:t>
            </a:r>
          </a:p>
          <a:p>
            <a:r>
              <a:rPr lang="en-GB" dirty="0">
                <a:solidFill>
                  <a:schemeClr val="tx2"/>
                </a:solidFill>
              </a:rPr>
              <a:t>U</a:t>
            </a:r>
            <a:r>
              <a:rPr lang="en-GB" dirty="0" smtClean="0">
                <a:solidFill>
                  <a:schemeClr val="tx2"/>
                </a:solidFill>
              </a:rPr>
              <a:t>nderstanding </a:t>
            </a:r>
            <a:r>
              <a:rPr lang="en-GB" dirty="0" smtClean="0">
                <a:solidFill>
                  <a:schemeClr val="tx2"/>
                </a:solidFill>
              </a:rPr>
              <a:t>key parameters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Modelling control</a:t>
            </a:r>
            <a:endParaRPr lang="en-GB" dirty="0" smtClean="0">
              <a:solidFill>
                <a:schemeClr val="tx2"/>
              </a:solidFill>
            </a:endParaRPr>
          </a:p>
          <a:p>
            <a:endParaRPr lang="en-GB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Application to Ebola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2400" y="1447800"/>
                <a:ext cx="4876800" cy="4829655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Pre-hospital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4876800" cy="4829655"/>
              </a:xfrm>
              <a:prstGeom prst="rect">
                <a:avLst/>
              </a:prstGeom>
              <a:blipFill>
                <a:blip r:embed="rId2"/>
                <a:stretch>
                  <a:fillRect l="-1875" t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81600" y="1371600"/>
                <a:ext cx="3962400" cy="2605329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Stay in community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371600"/>
                <a:ext cx="3962400" cy="2605329"/>
              </a:xfrm>
              <a:prstGeom prst="rect">
                <a:avLst/>
              </a:prstGeom>
              <a:blipFill>
                <a:blip r:embed="rId3"/>
                <a:stretch>
                  <a:fillRect t="-1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181600" y="4114800"/>
                <a:ext cx="3962400" cy="27184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In hospital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b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114800"/>
                <a:ext cx="3962400" cy="2718436"/>
              </a:xfrm>
              <a:prstGeom prst="rect">
                <a:avLst/>
              </a:prstGeom>
              <a:blipFill>
                <a:blip r:embed="rId4"/>
                <a:stretch>
                  <a:fillRect t="-1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1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-13252" y="1194270"/>
                <a:ext cx="9568070" cy="597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Reproduction number: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die in community: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community: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die 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Someone who will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Weighting to obtain reproduction number: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GB" sz="2000" i="1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</m:d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52" y="1194270"/>
                <a:ext cx="9568070" cy="5971507"/>
              </a:xfrm>
              <a:prstGeom prst="rect">
                <a:avLst/>
              </a:prstGeom>
              <a:blipFill>
                <a:blip r:embed="rId2"/>
                <a:stretch>
                  <a:fillRect l="-1020" t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Increase complexity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304800" y="2133600"/>
            <a:ext cx="84582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Impact of unsafe funeral - vaccination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Stochastic Model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Spatial Model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GB" dirty="0" smtClean="0"/>
              <a:t>Individual based Model</a:t>
            </a:r>
          </a:p>
          <a:p>
            <a:pPr marL="742950" indent="-742950" algn="l">
              <a:buFont typeface="+mj-lt"/>
              <a:buAutoNum type="arabicPeriod"/>
            </a:pPr>
            <a:endParaRPr lang="en-GB" dirty="0" smtClean="0"/>
          </a:p>
          <a:p>
            <a:pPr algn="l"/>
            <a:r>
              <a:rPr lang="en-GB" dirty="0" smtClean="0"/>
              <a:t>Warning:</a:t>
            </a:r>
          </a:p>
          <a:p>
            <a:pPr algn="l"/>
            <a:endParaRPr lang="en-GB" dirty="0" smtClean="0"/>
          </a:p>
          <a:p>
            <a:pPr algn="l"/>
            <a:r>
              <a:rPr lang="en-GB" dirty="0" smtClean="0"/>
              <a:t>	‘To explain a complex and poorly understood </a:t>
            </a:r>
            <a:r>
              <a:rPr lang="en-GB" dirty="0"/>
              <a:t>	</a:t>
            </a:r>
            <a:r>
              <a:rPr lang="en-GB" dirty="0" smtClean="0"/>
              <a:t>	reality with a complex poorly understood model is</a:t>
            </a:r>
          </a:p>
          <a:p>
            <a:pPr algn="l"/>
            <a:r>
              <a:rPr lang="en-GB" dirty="0" smtClean="0"/>
              <a:t>	not progress’</a:t>
            </a:r>
          </a:p>
          <a:p>
            <a:pPr algn="l"/>
            <a:endParaRPr lang="en-GB" dirty="0" smtClean="0"/>
          </a:p>
          <a:p>
            <a:pPr algn="r"/>
            <a:r>
              <a:rPr lang="en-GB" dirty="0" smtClean="0"/>
              <a:t>John Maynard Smith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0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Ebola model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1089071"/>
            <a:ext cx="8524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008" y="4473531"/>
            <a:ext cx="8739895" cy="2384469"/>
            <a:chOff x="99305" y="2603885"/>
            <a:chExt cx="8739895" cy="2384469"/>
          </a:xfrm>
        </p:grpSpPr>
        <p:grpSp>
          <p:nvGrpSpPr>
            <p:cNvPr id="88" name="Group 87"/>
            <p:cNvGrpSpPr/>
            <p:nvPr/>
          </p:nvGrpSpPr>
          <p:grpSpPr>
            <a:xfrm>
              <a:off x="99305" y="3140050"/>
              <a:ext cx="3698701" cy="1033232"/>
              <a:chOff x="930348" y="2777045"/>
              <a:chExt cx="3698701" cy="1033232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930348" y="312447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806324" y="3122608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Straight Arrow Connector 93"/>
              <p:cNvCxnSpPr>
                <a:stCxn id="92" idx="3"/>
                <a:endCxn id="93" idx="1"/>
              </p:cNvCxnSpPr>
              <p:nvPr/>
            </p:nvCxnSpPr>
            <p:spPr>
              <a:xfrm flipV="1">
                <a:off x="1922392" y="3465508"/>
                <a:ext cx="883932" cy="1869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965283" y="2777045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5283" y="2777045"/>
                    <a:ext cx="762000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Straight Arrow Connector 95"/>
              <p:cNvCxnSpPr>
                <a:stCxn id="93" idx="3"/>
                <a:endCxn id="89" idx="1"/>
              </p:cNvCxnSpPr>
              <p:nvPr/>
            </p:nvCxnSpPr>
            <p:spPr>
              <a:xfrm>
                <a:off x="3798368" y="3465508"/>
                <a:ext cx="830681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802843" y="2777045"/>
                    <a:ext cx="762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843" y="2777045"/>
                    <a:ext cx="76200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TextBox 88"/>
            <p:cNvSpPr txBox="1"/>
            <p:nvPr/>
          </p:nvSpPr>
          <p:spPr>
            <a:xfrm>
              <a:off x="3798006" y="3485613"/>
              <a:ext cx="992044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324600" y="3239869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239869"/>
                  <a:ext cx="7620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421119" y="2603885"/>
              <a:ext cx="1511228" cy="2384469"/>
              <a:chOff x="4901096" y="2644491"/>
              <a:chExt cx="1511228" cy="2384469"/>
            </a:xfrm>
          </p:grpSpPr>
          <p:cxnSp>
            <p:nvCxnSpPr>
              <p:cNvPr id="90" name="Straight Arrow Connector 89"/>
              <p:cNvCxnSpPr>
                <a:stCxn id="112" idx="3"/>
              </p:cNvCxnSpPr>
              <p:nvPr/>
            </p:nvCxnSpPr>
            <p:spPr>
              <a:xfrm>
                <a:off x="4910829" y="3869119"/>
                <a:ext cx="6159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4901096" y="2644491"/>
                    <a:ext cx="151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</m:oMath>
                    </a14:m>
                    <a:r>
                      <a:rPr lang="en-GB" sz="3600" dirty="0" smtClean="0"/>
                      <a:t>P</a:t>
                    </a:r>
                    <a:r>
                      <a:rPr lang="en-GB" sz="3600" baseline="-25000" dirty="0" smtClean="0"/>
                      <a:t>cfr</a:t>
                    </a:r>
                    <a:endParaRPr lang="en-GB" sz="3600" baseline="-25000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1096" y="2644491"/>
                    <a:ext cx="151122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5094" r="-806" b="-3490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Connector 78"/>
              <p:cNvCxnSpPr/>
              <p:nvPr/>
            </p:nvCxnSpPr>
            <p:spPr>
              <a:xfrm>
                <a:off x="5513242" y="3457888"/>
                <a:ext cx="0" cy="9183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513242" y="3457888"/>
                <a:ext cx="71264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5525412" y="4375553"/>
                <a:ext cx="799188" cy="6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333316" y="4382629"/>
                    <a:ext cx="5916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GB" sz="3600" dirty="0"/>
                            <m:t>P</m:t>
                          </m:r>
                          <m:r>
                            <m:rPr>
                              <m:nor/>
                            </m:rPr>
                            <a:rPr lang="en-GB" sz="3600" baseline="-25000" dirty="0"/>
                            <m:t>cfr</m:t>
                          </m:r>
                        </m:oMath>
                      </m:oMathPara>
                    </a14:m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16" y="4382629"/>
                    <a:ext cx="591690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3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/>
            <p:cNvSpPr txBox="1"/>
            <p:nvPr/>
          </p:nvSpPr>
          <p:spPr>
            <a:xfrm>
              <a:off x="7773827" y="3018345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847156" y="3937852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38808" y="3485613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GB" sz="3200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GB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/>
            <p:cNvCxnSpPr>
              <a:stCxn id="89" idx="3"/>
              <a:endCxn id="112" idx="1"/>
            </p:cNvCxnSpPr>
            <p:nvPr/>
          </p:nvCxnSpPr>
          <p:spPr>
            <a:xfrm>
              <a:off x="4790050" y="3828513"/>
              <a:ext cx="6487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4739949" y="3009400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949" y="3009400"/>
                  <a:ext cx="76200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20449" y="1700755"/>
            <a:ext cx="8689781" cy="2229774"/>
            <a:chOff x="382807" y="4873535"/>
            <a:chExt cx="8689781" cy="2229774"/>
          </a:xfrm>
        </p:grpSpPr>
        <p:grpSp>
          <p:nvGrpSpPr>
            <p:cNvPr id="27" name="Group 26"/>
            <p:cNvGrpSpPr/>
            <p:nvPr/>
          </p:nvGrpSpPr>
          <p:grpSpPr>
            <a:xfrm>
              <a:off x="382807" y="4873535"/>
              <a:ext cx="7983521" cy="1585599"/>
              <a:chOff x="547163" y="4681277"/>
              <a:chExt cx="7983521" cy="158559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47163" y="5037669"/>
                <a:ext cx="6405981" cy="1229207"/>
                <a:chOff x="930348" y="2581070"/>
                <a:chExt cx="6405981" cy="1229207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930348" y="3124477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214713" y="3122608"/>
                  <a:ext cx="992044" cy="685800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GB" sz="3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endPara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" name="Straight Arrow Connector 41"/>
                <p:cNvCxnSpPr>
                  <a:stCxn id="40" idx="3"/>
                  <a:endCxn id="41" idx="1"/>
                </p:cNvCxnSpPr>
                <p:nvPr/>
              </p:nvCxnSpPr>
              <p:spPr>
                <a:xfrm flipV="1">
                  <a:off x="1922392" y="3465508"/>
                  <a:ext cx="1292321" cy="18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8156" y="2777045"/>
                      <a:ext cx="762000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Arrow Connector 43"/>
                <p:cNvCxnSpPr>
                  <a:stCxn id="41" idx="3"/>
                  <a:endCxn id="37" idx="1"/>
                </p:cNvCxnSpPr>
                <p:nvPr/>
              </p:nvCxnSpPr>
              <p:spPr>
                <a:xfrm>
                  <a:off x="4206757" y="3465508"/>
                  <a:ext cx="1273149" cy="0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6574329" y="2581070"/>
                      <a:ext cx="76200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6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oMath>
                        </m:oMathPara>
                      </a14:m>
                      <a:endParaRPr lang="en-GB" sz="3600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74329" y="2581070"/>
                      <a:ext cx="762000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TextBox 36"/>
              <p:cNvSpPr txBox="1"/>
              <p:nvPr/>
            </p:nvSpPr>
            <p:spPr>
              <a:xfrm>
                <a:off x="5096721" y="5579207"/>
                <a:ext cx="992044" cy="685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GB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Straight Arrow Connector 37"/>
              <p:cNvCxnSpPr>
                <a:stCxn id="37" idx="3"/>
              </p:cNvCxnSpPr>
              <p:nvPr/>
            </p:nvCxnSpPr>
            <p:spPr>
              <a:xfrm>
                <a:off x="6088765" y="5922107"/>
                <a:ext cx="10722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27514" y="4681277"/>
                    <a:ext cx="1703170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  <a:ea typeface="Cambria Math"/>
                          </a:rPr>
                          <m:t>1−</m:t>
                        </m:r>
                      </m:oMath>
                    </a14:m>
                    <a:r>
                      <a:rPr lang="en-GB" sz="3600" dirty="0"/>
                      <a:t>P</a:t>
                    </a:r>
                    <a:r>
                      <a:rPr lang="en-GB" sz="3600" baseline="-25000" dirty="0"/>
                      <a:t>cfr</a:t>
                    </a:r>
                  </a:p>
                  <a:p>
                    <a:endParaRPr lang="en-GB" sz="36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7514" y="4681277"/>
                    <a:ext cx="1703170" cy="12003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81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40784" y="5274349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784" y="5274349"/>
                  <a:ext cx="762000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7008260" y="5655201"/>
              <a:ext cx="0" cy="918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008260" y="5655201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020430" y="6572866"/>
              <a:ext cx="1072284" cy="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788788" y="5915740"/>
                  <a:ext cx="1511228" cy="1187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sz="3600" dirty="0"/>
                          <m:t>P</m:t>
                        </m:r>
                        <m:r>
                          <m:rPr>
                            <m:nor/>
                          </m:rPr>
                          <a:rPr lang="en-GB" sz="3600" baseline="-25000" dirty="0"/>
                          <m:t>cfr</m:t>
                        </m:r>
                      </m:oMath>
                    </m:oMathPara>
                  </a14:m>
                  <a:endParaRPr lang="en-GB" sz="3600" baseline="-25000" dirty="0"/>
                </a:p>
                <a:p>
                  <a:endParaRPr lang="en-GB" sz="36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788" y="5915740"/>
                  <a:ext cx="1511228" cy="118756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8057329" y="5304197"/>
              <a:ext cx="992044" cy="6858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80544" y="6223704"/>
              <a:ext cx="992044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GB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2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1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Objectives, details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Epidemic curve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Flow diagrams – dynamical system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Contact rate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Model SEI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Reproduction number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Models </a:t>
            </a:r>
            <a:r>
              <a:rPr lang="en-GB" dirty="0" smtClean="0">
                <a:solidFill>
                  <a:schemeClr val="tx2"/>
                </a:solidFill>
              </a:rPr>
              <a:t>for Ebola 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8908" y="3345616"/>
            <a:ext cx="8883444" cy="2191369"/>
            <a:chOff x="2893" y="1393825"/>
            <a:chExt cx="8735265" cy="2191369"/>
          </a:xfrm>
        </p:grpSpPr>
        <p:sp>
          <p:nvSpPr>
            <p:cNvPr id="5" name="TextBox 4096"/>
            <p:cNvSpPr txBox="1">
              <a:spLocks noChangeArrowheads="1"/>
            </p:cNvSpPr>
            <p:nvPr/>
          </p:nvSpPr>
          <p:spPr bwMode="auto">
            <a:xfrm>
              <a:off x="2893" y="1393825"/>
              <a:ext cx="3948955" cy="219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One dog is infected.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He will infect other.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Who will infect more.</a:t>
              </a:r>
            </a:p>
            <a:p>
              <a:pPr>
                <a:spcAft>
                  <a:spcPct val="30000"/>
                </a:spcAft>
                <a:buFont typeface="Wingdings" pitchFamily="2" charset="2"/>
                <a:buChar char="Ø"/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 We obtain a chain reaction:</a:t>
              </a:r>
            </a:p>
            <a:p>
              <a:pPr>
                <a:spcAft>
                  <a:spcPct val="30000"/>
                </a:spcAft>
              </a:pPr>
              <a:r>
                <a:rPr lang="en-GB" sz="2200" dirty="0" smtClean="0">
                  <a:solidFill>
                    <a:schemeClr val="tx2"/>
                  </a:solidFill>
                  <a:latin typeface="Calibri" pitchFamily="34" charset="0"/>
                  <a:cs typeface="Calibri" pitchFamily="34" charset="0"/>
                </a:rPr>
                <a:t>	an epidemic</a:t>
              </a:r>
            </a:p>
          </p:txBody>
        </p:sp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6572250" y="1714500"/>
              <a:ext cx="2165908" cy="1813312"/>
              <a:chOff x="6538913" y="2767013"/>
              <a:chExt cx="2165908" cy="1813311"/>
            </a:xfrm>
          </p:grpSpPr>
          <p:sp>
            <p:nvSpPr>
              <p:cNvPr id="30" name="Straight Connector 4099"/>
              <p:cNvSpPr>
                <a:spLocks noChangeShapeType="1"/>
              </p:cNvSpPr>
              <p:nvPr/>
            </p:nvSpPr>
            <p:spPr bwMode="auto">
              <a:xfrm>
                <a:off x="6864350" y="2827338"/>
                <a:ext cx="1588" cy="1362075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Straight Connector 4100"/>
              <p:cNvSpPr>
                <a:spLocks noChangeShapeType="1"/>
              </p:cNvSpPr>
              <p:nvPr/>
            </p:nvSpPr>
            <p:spPr bwMode="auto">
              <a:xfrm>
                <a:off x="6824663" y="41894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Straight Connector 4101"/>
              <p:cNvSpPr>
                <a:spLocks noChangeShapeType="1"/>
              </p:cNvSpPr>
              <p:nvPr/>
            </p:nvSpPr>
            <p:spPr bwMode="auto">
              <a:xfrm>
                <a:off x="6824663" y="40211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Straight Connector 4102"/>
              <p:cNvSpPr>
                <a:spLocks noChangeShapeType="1"/>
              </p:cNvSpPr>
              <p:nvPr/>
            </p:nvSpPr>
            <p:spPr bwMode="auto">
              <a:xfrm>
                <a:off x="6824663" y="3848100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Straight Connector 4103"/>
              <p:cNvSpPr>
                <a:spLocks noChangeShapeType="1"/>
              </p:cNvSpPr>
              <p:nvPr/>
            </p:nvSpPr>
            <p:spPr bwMode="auto">
              <a:xfrm>
                <a:off x="6824663" y="3679825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Straight Connector 4104"/>
              <p:cNvSpPr>
                <a:spLocks noChangeShapeType="1"/>
              </p:cNvSpPr>
              <p:nvPr/>
            </p:nvSpPr>
            <p:spPr bwMode="auto">
              <a:xfrm>
                <a:off x="6824663" y="3511550"/>
                <a:ext cx="39687" cy="1588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Straight Connector 4105"/>
              <p:cNvSpPr>
                <a:spLocks noChangeShapeType="1"/>
              </p:cNvSpPr>
              <p:nvPr/>
            </p:nvSpPr>
            <p:spPr bwMode="auto">
              <a:xfrm>
                <a:off x="6824663" y="33385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Straight Connector 4106"/>
              <p:cNvSpPr>
                <a:spLocks noChangeShapeType="1"/>
              </p:cNvSpPr>
              <p:nvPr/>
            </p:nvSpPr>
            <p:spPr bwMode="auto">
              <a:xfrm>
                <a:off x="6824663" y="31702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Straight Connector 4107"/>
              <p:cNvSpPr>
                <a:spLocks noChangeShapeType="1"/>
              </p:cNvSpPr>
              <p:nvPr/>
            </p:nvSpPr>
            <p:spPr bwMode="auto">
              <a:xfrm>
                <a:off x="6824663" y="2995613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Straight Connector 4108"/>
              <p:cNvSpPr>
                <a:spLocks noChangeShapeType="1"/>
              </p:cNvSpPr>
              <p:nvPr/>
            </p:nvSpPr>
            <p:spPr bwMode="auto">
              <a:xfrm>
                <a:off x="6824663" y="2827338"/>
                <a:ext cx="39687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Straight Connector 4109"/>
              <p:cNvSpPr>
                <a:spLocks noChangeShapeType="1"/>
              </p:cNvSpPr>
              <p:nvPr/>
            </p:nvSpPr>
            <p:spPr bwMode="auto">
              <a:xfrm>
                <a:off x="6864350" y="4189413"/>
                <a:ext cx="1816100" cy="15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Straight Connector 4110"/>
              <p:cNvSpPr>
                <a:spLocks noChangeShapeType="1"/>
              </p:cNvSpPr>
              <p:nvPr/>
            </p:nvSpPr>
            <p:spPr bwMode="auto">
              <a:xfrm flipV="1">
                <a:off x="6864350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Straight Connector 4111"/>
              <p:cNvSpPr>
                <a:spLocks noChangeShapeType="1"/>
              </p:cNvSpPr>
              <p:nvPr/>
            </p:nvSpPr>
            <p:spPr bwMode="auto">
              <a:xfrm flipV="1">
                <a:off x="7469188" y="4189413"/>
                <a:ext cx="1587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Straight Connector 4112"/>
              <p:cNvSpPr>
                <a:spLocks noChangeShapeType="1"/>
              </p:cNvSpPr>
              <p:nvPr/>
            </p:nvSpPr>
            <p:spPr bwMode="auto">
              <a:xfrm flipV="1">
                <a:off x="8074025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Straight Connector 4113"/>
              <p:cNvSpPr>
                <a:spLocks noChangeShapeType="1"/>
              </p:cNvSpPr>
              <p:nvPr/>
            </p:nvSpPr>
            <p:spPr bwMode="auto">
              <a:xfrm flipV="1">
                <a:off x="8680450" y="4189413"/>
                <a:ext cx="1588" cy="39687"/>
              </a:xfrm>
              <a:prstGeom prst="line">
                <a:avLst/>
              </a:prstGeom>
              <a:noFill/>
              <a:ln w="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Shape 4114"/>
              <p:cNvSpPr>
                <a:spLocks/>
              </p:cNvSpPr>
              <p:nvPr/>
            </p:nvSpPr>
            <p:spPr bwMode="auto">
              <a:xfrm>
                <a:off x="6864350" y="2827338"/>
                <a:ext cx="1816100" cy="1193800"/>
              </a:xfrm>
              <a:custGeom>
                <a:avLst/>
                <a:gdLst>
                  <a:gd name="T0" fmla="*/ 0 w 324"/>
                  <a:gd name="T1" fmla="*/ 2147483647 h 213"/>
                  <a:gd name="T2" fmla="*/ 2147483647 w 324"/>
                  <a:gd name="T3" fmla="*/ 2147483647 h 213"/>
                  <a:gd name="T4" fmla="*/ 2147483647 w 324"/>
                  <a:gd name="T5" fmla="*/ 2147483647 h 213"/>
                  <a:gd name="T6" fmla="*/ 2147483647 w 324"/>
                  <a:gd name="T7" fmla="*/ 0 h 2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4"/>
                  <a:gd name="T13" fmla="*/ 0 h 213"/>
                  <a:gd name="T14" fmla="*/ 324 w 324"/>
                  <a:gd name="T15" fmla="*/ 213 h 2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4" h="213">
                    <a:moveTo>
                      <a:pt x="0" y="213"/>
                    </a:moveTo>
                    <a:lnTo>
                      <a:pt x="108" y="182"/>
                    </a:lnTo>
                    <a:lnTo>
                      <a:pt x="216" y="122"/>
                    </a:lnTo>
                    <a:lnTo>
                      <a:pt x="324" y="0"/>
                    </a:lnTo>
                  </a:path>
                </a:pathLst>
              </a:custGeom>
              <a:noFill/>
              <a:ln w="11113" algn="ctr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Rectangle 4115"/>
              <p:cNvSpPr>
                <a:spLocks noChangeArrowheads="1"/>
              </p:cNvSpPr>
              <p:nvPr/>
            </p:nvSpPr>
            <p:spPr bwMode="auto">
              <a:xfrm>
                <a:off x="6842125" y="3998913"/>
                <a:ext cx="44450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Rectangle 4116"/>
              <p:cNvSpPr>
                <a:spLocks noChangeArrowheads="1"/>
              </p:cNvSpPr>
              <p:nvPr/>
            </p:nvSpPr>
            <p:spPr bwMode="auto">
              <a:xfrm>
                <a:off x="7446963" y="3825875"/>
                <a:ext cx="44450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Rectangle 4117"/>
              <p:cNvSpPr>
                <a:spLocks noChangeArrowheads="1"/>
              </p:cNvSpPr>
              <p:nvPr/>
            </p:nvSpPr>
            <p:spPr bwMode="auto">
              <a:xfrm>
                <a:off x="8051800" y="3489325"/>
                <a:ext cx="46038" cy="44450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Rectangle 4118"/>
              <p:cNvSpPr>
                <a:spLocks noChangeArrowheads="1"/>
              </p:cNvSpPr>
              <p:nvPr/>
            </p:nvSpPr>
            <p:spPr bwMode="auto">
              <a:xfrm>
                <a:off x="8658225" y="2805113"/>
                <a:ext cx="44450" cy="46037"/>
              </a:xfrm>
              <a:prstGeom prst="rect">
                <a:avLst/>
              </a:prstGeom>
              <a:solidFill>
                <a:srgbClr val="000080"/>
              </a:solidFill>
              <a:ln w="6350" algn="ctr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GB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Rectangle 4119"/>
              <p:cNvSpPr>
                <a:spLocks noChangeArrowheads="1"/>
              </p:cNvSpPr>
              <p:nvPr/>
            </p:nvSpPr>
            <p:spPr bwMode="auto">
              <a:xfrm>
                <a:off x="6700838" y="4127500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Rectangle 4120"/>
              <p:cNvSpPr>
                <a:spLocks noChangeArrowheads="1"/>
              </p:cNvSpPr>
              <p:nvPr/>
            </p:nvSpPr>
            <p:spPr bwMode="auto">
              <a:xfrm>
                <a:off x="6700838" y="3959225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4121"/>
              <p:cNvSpPr>
                <a:spLocks noChangeArrowheads="1"/>
              </p:cNvSpPr>
              <p:nvPr/>
            </p:nvSpPr>
            <p:spPr bwMode="auto">
              <a:xfrm>
                <a:off x="6700838" y="37861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Rectangle 4122"/>
              <p:cNvSpPr>
                <a:spLocks noChangeArrowheads="1"/>
              </p:cNvSpPr>
              <p:nvPr/>
            </p:nvSpPr>
            <p:spPr bwMode="auto">
              <a:xfrm>
                <a:off x="6700838" y="3617913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Rectangle 4123"/>
              <p:cNvSpPr>
                <a:spLocks noChangeArrowheads="1"/>
              </p:cNvSpPr>
              <p:nvPr/>
            </p:nvSpPr>
            <p:spPr bwMode="auto">
              <a:xfrm>
                <a:off x="6700838" y="344963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5" name="Rectangle 4124"/>
              <p:cNvSpPr>
                <a:spLocks noChangeArrowheads="1"/>
              </p:cNvSpPr>
              <p:nvPr/>
            </p:nvSpPr>
            <p:spPr bwMode="auto">
              <a:xfrm>
                <a:off x="6700838" y="3276600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6" name="Rectangle 4125"/>
              <p:cNvSpPr>
                <a:spLocks noChangeArrowheads="1"/>
              </p:cNvSpPr>
              <p:nvPr/>
            </p:nvSpPr>
            <p:spPr bwMode="auto">
              <a:xfrm>
                <a:off x="6700838" y="3108325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6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7" name="Rectangle 4126"/>
              <p:cNvSpPr>
                <a:spLocks noChangeArrowheads="1"/>
              </p:cNvSpPr>
              <p:nvPr/>
            </p:nvSpPr>
            <p:spPr bwMode="auto">
              <a:xfrm>
                <a:off x="6700838" y="29352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7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8" name="Rectangle 4127"/>
              <p:cNvSpPr>
                <a:spLocks noChangeArrowheads="1"/>
              </p:cNvSpPr>
              <p:nvPr/>
            </p:nvSpPr>
            <p:spPr bwMode="auto">
              <a:xfrm>
                <a:off x="6700838" y="2767013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8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9" name="Rectangle 4128"/>
              <p:cNvSpPr>
                <a:spLocks noChangeArrowheads="1"/>
              </p:cNvSpPr>
              <p:nvPr/>
            </p:nvSpPr>
            <p:spPr bwMode="auto">
              <a:xfrm>
                <a:off x="6831013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0" name="Rectangle 4129"/>
              <p:cNvSpPr>
                <a:spLocks noChangeArrowheads="1"/>
              </p:cNvSpPr>
              <p:nvPr/>
            </p:nvSpPr>
            <p:spPr bwMode="auto">
              <a:xfrm>
                <a:off x="7435850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Rectangle 4130"/>
              <p:cNvSpPr>
                <a:spLocks noChangeArrowheads="1"/>
              </p:cNvSpPr>
              <p:nvPr/>
            </p:nvSpPr>
            <p:spPr bwMode="auto">
              <a:xfrm>
                <a:off x="8040688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Rectangle 4131"/>
              <p:cNvSpPr>
                <a:spLocks noChangeArrowheads="1"/>
              </p:cNvSpPr>
              <p:nvPr/>
            </p:nvSpPr>
            <p:spPr bwMode="auto">
              <a:xfrm>
                <a:off x="8647113" y="4306888"/>
                <a:ext cx="57708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4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" name="Rectangle 4132"/>
              <p:cNvSpPr>
                <a:spLocks noChangeArrowheads="1"/>
              </p:cNvSpPr>
              <p:nvPr/>
            </p:nvSpPr>
            <p:spPr bwMode="auto">
              <a:xfrm>
                <a:off x="7743825" y="4441825"/>
                <a:ext cx="40076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900" b="1" i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t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Rectangle 4133"/>
              <p:cNvSpPr>
                <a:spLocks noChangeArrowheads="1"/>
              </p:cNvSpPr>
              <p:nvPr/>
            </p:nvSpPr>
            <p:spPr bwMode="auto">
              <a:xfrm>
                <a:off x="6538913" y="3444875"/>
                <a:ext cx="36870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GB" sz="1100" b="1" i="1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I</a:t>
                </a:r>
                <a:endParaRPr lang="en-GB" sz="20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775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93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9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Arrow Connector 100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6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09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 txBox="1">
            <a:spLocks/>
          </p:cNvSpPr>
          <p:nvPr/>
        </p:nvSpPr>
        <p:spPr>
          <a:xfrm>
            <a:off x="43277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94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9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" name="Straight Arrow Connector 101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218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263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10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2774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73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0" name="Straight Arrow Connector 79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1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096"/>
          <p:cNvSpPr txBox="1">
            <a:spLocks noChangeArrowheads="1"/>
          </p:cNvSpPr>
          <p:nvPr/>
        </p:nvSpPr>
        <p:spPr bwMode="auto">
          <a:xfrm>
            <a:off x="118907" y="3090856"/>
            <a:ext cx="8022100" cy="391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t=0,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t=1,   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t=2,    I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 = I</a:t>
            </a:r>
            <a:r>
              <a:rPr lang="en-GB" sz="22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2</a:t>
            </a:r>
          </a:p>
          <a:p>
            <a:pPr>
              <a:spcAft>
                <a:spcPct val="30000"/>
              </a:spcAft>
            </a:pPr>
            <a:endParaRPr lang="en-GB" sz="2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30000"/>
              </a:spcAft>
            </a:pPr>
            <a:r>
              <a:rPr lang="en-GB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Exponential growth:    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GB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GB" sz="4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GB" sz="40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GB" sz="28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4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4000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4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>
              <a:spcAft>
                <a:spcPct val="30000"/>
              </a:spcAft>
            </a:pPr>
            <a:endParaRPr lang="en-GB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6799703" y="3449039"/>
            <a:ext cx="2201670" cy="2009211"/>
            <a:chOff x="6538913" y="2767013"/>
            <a:chExt cx="2164945" cy="1798808"/>
          </a:xfrm>
        </p:grpSpPr>
        <p:sp>
          <p:nvSpPr>
            <p:cNvPr id="30" name="Straight Connector 4099"/>
            <p:cNvSpPr>
              <a:spLocks noChangeShapeType="1"/>
            </p:cNvSpPr>
            <p:nvPr/>
          </p:nvSpPr>
          <p:spPr bwMode="auto">
            <a:xfrm>
              <a:off x="6864350" y="2827338"/>
              <a:ext cx="1588" cy="1362075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traight Connector 4100"/>
            <p:cNvSpPr>
              <a:spLocks noChangeShapeType="1"/>
            </p:cNvSpPr>
            <p:nvPr/>
          </p:nvSpPr>
          <p:spPr bwMode="auto">
            <a:xfrm>
              <a:off x="6824663" y="41894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Straight Connector 4101"/>
            <p:cNvSpPr>
              <a:spLocks noChangeShapeType="1"/>
            </p:cNvSpPr>
            <p:nvPr/>
          </p:nvSpPr>
          <p:spPr bwMode="auto">
            <a:xfrm>
              <a:off x="6824663" y="40211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Straight Connector 4102"/>
            <p:cNvSpPr>
              <a:spLocks noChangeShapeType="1"/>
            </p:cNvSpPr>
            <p:nvPr/>
          </p:nvSpPr>
          <p:spPr bwMode="auto">
            <a:xfrm>
              <a:off x="6824663" y="384810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Straight Connector 4103"/>
            <p:cNvSpPr>
              <a:spLocks noChangeShapeType="1"/>
            </p:cNvSpPr>
            <p:nvPr/>
          </p:nvSpPr>
          <p:spPr bwMode="auto">
            <a:xfrm>
              <a:off x="6824663" y="3679825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traight Connector 4104"/>
            <p:cNvSpPr>
              <a:spLocks noChangeShapeType="1"/>
            </p:cNvSpPr>
            <p:nvPr/>
          </p:nvSpPr>
          <p:spPr bwMode="auto">
            <a:xfrm>
              <a:off x="6824663" y="3511550"/>
              <a:ext cx="39687" cy="158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Straight Connector 4105"/>
            <p:cNvSpPr>
              <a:spLocks noChangeShapeType="1"/>
            </p:cNvSpPr>
            <p:nvPr/>
          </p:nvSpPr>
          <p:spPr bwMode="auto">
            <a:xfrm>
              <a:off x="6824663" y="33385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Straight Connector 4106"/>
            <p:cNvSpPr>
              <a:spLocks noChangeShapeType="1"/>
            </p:cNvSpPr>
            <p:nvPr/>
          </p:nvSpPr>
          <p:spPr bwMode="auto">
            <a:xfrm>
              <a:off x="6824663" y="31702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Straight Connector 4107"/>
            <p:cNvSpPr>
              <a:spLocks noChangeShapeType="1"/>
            </p:cNvSpPr>
            <p:nvPr/>
          </p:nvSpPr>
          <p:spPr bwMode="auto">
            <a:xfrm>
              <a:off x="6824663" y="2995613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Straight Connector 4108"/>
            <p:cNvSpPr>
              <a:spLocks noChangeShapeType="1"/>
            </p:cNvSpPr>
            <p:nvPr/>
          </p:nvSpPr>
          <p:spPr bwMode="auto">
            <a:xfrm>
              <a:off x="6824663" y="2827338"/>
              <a:ext cx="39687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traight Connector 4109"/>
            <p:cNvSpPr>
              <a:spLocks noChangeShapeType="1"/>
            </p:cNvSpPr>
            <p:nvPr/>
          </p:nvSpPr>
          <p:spPr bwMode="auto">
            <a:xfrm>
              <a:off x="6864350" y="4189413"/>
              <a:ext cx="1816100" cy="15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Straight Connector 4110"/>
            <p:cNvSpPr>
              <a:spLocks noChangeShapeType="1"/>
            </p:cNvSpPr>
            <p:nvPr/>
          </p:nvSpPr>
          <p:spPr bwMode="auto">
            <a:xfrm flipV="1">
              <a:off x="68643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Straight Connector 4111"/>
            <p:cNvSpPr>
              <a:spLocks noChangeShapeType="1"/>
            </p:cNvSpPr>
            <p:nvPr/>
          </p:nvSpPr>
          <p:spPr bwMode="auto">
            <a:xfrm flipV="1">
              <a:off x="7469188" y="4189413"/>
              <a:ext cx="1587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Straight Connector 4112"/>
            <p:cNvSpPr>
              <a:spLocks noChangeShapeType="1"/>
            </p:cNvSpPr>
            <p:nvPr/>
          </p:nvSpPr>
          <p:spPr bwMode="auto">
            <a:xfrm flipV="1">
              <a:off x="8074025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Straight Connector 4113"/>
            <p:cNvSpPr>
              <a:spLocks noChangeShapeType="1"/>
            </p:cNvSpPr>
            <p:nvPr/>
          </p:nvSpPr>
          <p:spPr bwMode="auto">
            <a:xfrm flipV="1">
              <a:off x="8680450" y="4189413"/>
              <a:ext cx="1588" cy="39687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Shape 4114"/>
            <p:cNvSpPr>
              <a:spLocks/>
            </p:cNvSpPr>
            <p:nvPr/>
          </p:nvSpPr>
          <p:spPr bwMode="auto">
            <a:xfrm>
              <a:off x="6864350" y="2827338"/>
              <a:ext cx="1816100" cy="1193800"/>
            </a:xfrm>
            <a:custGeom>
              <a:avLst/>
              <a:gdLst>
                <a:gd name="T0" fmla="*/ 0 w 324"/>
                <a:gd name="T1" fmla="*/ 2147483647 h 213"/>
                <a:gd name="T2" fmla="*/ 2147483647 w 324"/>
                <a:gd name="T3" fmla="*/ 2147483647 h 213"/>
                <a:gd name="T4" fmla="*/ 2147483647 w 324"/>
                <a:gd name="T5" fmla="*/ 2147483647 h 213"/>
                <a:gd name="T6" fmla="*/ 2147483647 w 324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4"/>
                <a:gd name="T13" fmla="*/ 0 h 213"/>
                <a:gd name="T14" fmla="*/ 324 w 324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4" h="213">
                  <a:moveTo>
                    <a:pt x="0" y="213"/>
                  </a:moveTo>
                  <a:lnTo>
                    <a:pt x="108" y="182"/>
                  </a:lnTo>
                  <a:lnTo>
                    <a:pt x="216" y="122"/>
                  </a:lnTo>
                  <a:lnTo>
                    <a:pt x="324" y="0"/>
                  </a:lnTo>
                </a:path>
              </a:pathLst>
            </a:custGeom>
            <a:noFill/>
            <a:ln w="11113" algn="ctr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115"/>
            <p:cNvSpPr>
              <a:spLocks noChangeArrowheads="1"/>
            </p:cNvSpPr>
            <p:nvPr/>
          </p:nvSpPr>
          <p:spPr bwMode="auto">
            <a:xfrm>
              <a:off x="6842125" y="3998913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116"/>
            <p:cNvSpPr>
              <a:spLocks noChangeArrowheads="1"/>
            </p:cNvSpPr>
            <p:nvPr/>
          </p:nvSpPr>
          <p:spPr bwMode="auto">
            <a:xfrm>
              <a:off x="7446963" y="3825875"/>
              <a:ext cx="44450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Rectangle 4117"/>
            <p:cNvSpPr>
              <a:spLocks noChangeArrowheads="1"/>
            </p:cNvSpPr>
            <p:nvPr/>
          </p:nvSpPr>
          <p:spPr bwMode="auto">
            <a:xfrm>
              <a:off x="8051800" y="3489325"/>
              <a:ext cx="46038" cy="44450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4118"/>
            <p:cNvSpPr>
              <a:spLocks noChangeArrowheads="1"/>
            </p:cNvSpPr>
            <p:nvPr/>
          </p:nvSpPr>
          <p:spPr bwMode="auto">
            <a:xfrm>
              <a:off x="8658225" y="2805113"/>
              <a:ext cx="44450" cy="46037"/>
            </a:xfrm>
            <a:prstGeom prst="rect">
              <a:avLst/>
            </a:prstGeom>
            <a:solidFill>
              <a:srgbClr val="000080"/>
            </a:solidFill>
            <a:ln w="6350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GB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Rectangle 4119"/>
            <p:cNvSpPr>
              <a:spLocks noChangeArrowheads="1"/>
            </p:cNvSpPr>
            <p:nvPr/>
          </p:nvSpPr>
          <p:spPr bwMode="auto">
            <a:xfrm>
              <a:off x="6700838" y="41275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1" name="Rectangle 4120"/>
            <p:cNvSpPr>
              <a:spLocks noChangeArrowheads="1"/>
            </p:cNvSpPr>
            <p:nvPr/>
          </p:nvSpPr>
          <p:spPr bwMode="auto">
            <a:xfrm>
              <a:off x="6700838" y="39592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Rectangle 4121"/>
            <p:cNvSpPr>
              <a:spLocks noChangeArrowheads="1"/>
            </p:cNvSpPr>
            <p:nvPr/>
          </p:nvSpPr>
          <p:spPr bwMode="auto">
            <a:xfrm>
              <a:off x="6700838" y="37861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Rectangle 4122"/>
            <p:cNvSpPr>
              <a:spLocks noChangeArrowheads="1"/>
            </p:cNvSpPr>
            <p:nvPr/>
          </p:nvSpPr>
          <p:spPr bwMode="auto">
            <a:xfrm>
              <a:off x="6700838" y="36179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4" name="Rectangle 4123"/>
            <p:cNvSpPr>
              <a:spLocks noChangeArrowheads="1"/>
            </p:cNvSpPr>
            <p:nvPr/>
          </p:nvSpPr>
          <p:spPr bwMode="auto">
            <a:xfrm>
              <a:off x="6700838" y="344963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5" name="Rectangle 4124"/>
            <p:cNvSpPr>
              <a:spLocks noChangeArrowheads="1"/>
            </p:cNvSpPr>
            <p:nvPr/>
          </p:nvSpPr>
          <p:spPr bwMode="auto">
            <a:xfrm>
              <a:off x="6700838" y="3276600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Rectangle 4125"/>
            <p:cNvSpPr>
              <a:spLocks noChangeArrowheads="1"/>
            </p:cNvSpPr>
            <p:nvPr/>
          </p:nvSpPr>
          <p:spPr bwMode="auto">
            <a:xfrm>
              <a:off x="6700838" y="3108325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6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Rectangle 4126"/>
            <p:cNvSpPr>
              <a:spLocks noChangeArrowheads="1"/>
            </p:cNvSpPr>
            <p:nvPr/>
          </p:nvSpPr>
          <p:spPr bwMode="auto">
            <a:xfrm>
              <a:off x="6700838" y="29352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8" name="Rectangle 4127"/>
            <p:cNvSpPr>
              <a:spLocks noChangeArrowheads="1"/>
            </p:cNvSpPr>
            <p:nvPr/>
          </p:nvSpPr>
          <p:spPr bwMode="auto">
            <a:xfrm>
              <a:off x="6700838" y="2767013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8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9" name="Rectangle 4128"/>
            <p:cNvSpPr>
              <a:spLocks noChangeArrowheads="1"/>
            </p:cNvSpPr>
            <p:nvPr/>
          </p:nvSpPr>
          <p:spPr bwMode="auto">
            <a:xfrm>
              <a:off x="68310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Rectangle 4129"/>
            <p:cNvSpPr>
              <a:spLocks noChangeArrowheads="1"/>
            </p:cNvSpPr>
            <p:nvPr/>
          </p:nvSpPr>
          <p:spPr bwMode="auto">
            <a:xfrm>
              <a:off x="7435850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Rectangle 4130"/>
            <p:cNvSpPr>
              <a:spLocks noChangeArrowheads="1"/>
            </p:cNvSpPr>
            <p:nvPr/>
          </p:nvSpPr>
          <p:spPr bwMode="auto">
            <a:xfrm>
              <a:off x="8040688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Rectangle 4131"/>
            <p:cNvSpPr>
              <a:spLocks noChangeArrowheads="1"/>
            </p:cNvSpPr>
            <p:nvPr/>
          </p:nvSpPr>
          <p:spPr bwMode="auto">
            <a:xfrm>
              <a:off x="8647113" y="4306888"/>
              <a:ext cx="56745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4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Rectangle 4132"/>
            <p:cNvSpPr>
              <a:spLocks noChangeArrowheads="1"/>
            </p:cNvSpPr>
            <p:nvPr/>
          </p:nvSpPr>
          <p:spPr bwMode="auto">
            <a:xfrm>
              <a:off x="7743825" y="4441825"/>
              <a:ext cx="39408" cy="12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9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Rectangle 4133"/>
            <p:cNvSpPr>
              <a:spLocks noChangeArrowheads="1"/>
            </p:cNvSpPr>
            <p:nvPr/>
          </p:nvSpPr>
          <p:spPr bwMode="auto">
            <a:xfrm>
              <a:off x="6538913" y="3444875"/>
              <a:ext cx="36255" cy="15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100" b="1" i="1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</a:t>
              </a:r>
              <a:endParaRPr lang="en-GB" sz="2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2774" y="3629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Exponential growth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4287354" y="3165434"/>
            <a:ext cx="2071688" cy="2357437"/>
            <a:chOff x="5357813" y="1285875"/>
            <a:chExt cx="2071687" cy="2357438"/>
          </a:xfrm>
        </p:grpSpPr>
        <p:pic>
          <p:nvPicPr>
            <p:cNvPr id="73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063" y="1285875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125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00025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08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3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2" descr="C:\Temp\Temporary Internet Files\Content.IE5\Q5IWF7HZ\MCj04326250000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375" y="2857500"/>
              <a:ext cx="4286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0" name="Straight Arrow Connector 79"/>
            <p:cNvCxnSpPr/>
            <p:nvPr/>
          </p:nvCxnSpPr>
          <p:spPr>
            <a:xfrm rot="5400000">
              <a:off x="6000751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6572250" y="1785937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5400000">
              <a:off x="5572126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6200000" flipH="1">
              <a:off x="6000751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6572250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rot="16200000" flipH="1">
              <a:off x="7000875" y="257175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5286376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5500689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rot="5400000">
              <a:off x="5929314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16200000" flipH="1">
              <a:off x="614362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64293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 flipH="1">
              <a:off x="66436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rot="5400000">
              <a:off x="7000875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H="1">
              <a:off x="7215188" y="3429000"/>
              <a:ext cx="285750" cy="1428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4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862</Words>
  <Application>Microsoft Office PowerPoint</Application>
  <PresentationFormat>On-screen Show (4:3)</PresentationFormat>
  <Paragraphs>521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Understanding the dynamics of ID</vt:lpstr>
      <vt:lpstr>Understanding the dynamics of ID</vt:lpstr>
      <vt:lpstr>Objectives</vt:lpstr>
      <vt:lpstr>Objectives, details</vt:lpstr>
      <vt:lpstr>Exponential growth</vt:lpstr>
      <vt:lpstr>PowerPoint Presentation</vt:lpstr>
      <vt:lpstr>Exponential growth</vt:lpstr>
      <vt:lpstr>Exponential growth</vt:lpstr>
      <vt:lpstr>Epidemic curve</vt:lpstr>
      <vt:lpstr>Epidemic curve</vt:lpstr>
      <vt:lpstr>Epidemic curve</vt:lpstr>
      <vt:lpstr>Epidemic curve</vt:lpstr>
      <vt:lpstr>Epidemic curve</vt:lpstr>
      <vt:lpstr>Flow diagram</vt:lpstr>
      <vt:lpstr>Flow diagram</vt:lpstr>
      <vt:lpstr>Flow diagram</vt:lpstr>
      <vt:lpstr>Flow diagram</vt:lpstr>
      <vt:lpstr>Flow diagram</vt:lpstr>
      <vt:lpstr>Flow diagram</vt:lpstr>
      <vt:lpstr>Characterise contacts</vt:lpstr>
      <vt:lpstr>Characterise contacts</vt:lpstr>
      <vt:lpstr>Characterise contacts</vt:lpstr>
      <vt:lpstr>Characterise contacts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Reproduction number</vt:lpstr>
      <vt:lpstr>PowerPoint Presentation</vt:lpstr>
      <vt:lpstr>Ebola model</vt:lpstr>
      <vt:lpstr>Ebola model</vt:lpstr>
      <vt:lpstr>Ebola model</vt:lpstr>
      <vt:lpstr>Ebola model</vt:lpstr>
      <vt:lpstr>Ebola model</vt:lpstr>
      <vt:lpstr>Ebola model</vt:lpstr>
      <vt:lpstr>Ebola model</vt:lpstr>
      <vt:lpstr>Ebola model</vt:lpstr>
      <vt:lpstr>PowerPoint Presentation</vt:lpstr>
      <vt:lpstr>Increase complexity</vt:lpstr>
      <vt:lpstr>PowerPoint Presentation</vt:lpstr>
      <vt:lpstr>Ebola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Nouvellet</dc:creator>
  <cp:lastModifiedBy>Nouvellet, Pierre</cp:lastModifiedBy>
  <cp:revision>116</cp:revision>
  <dcterms:created xsi:type="dcterms:W3CDTF">2006-08-16T00:00:00Z</dcterms:created>
  <dcterms:modified xsi:type="dcterms:W3CDTF">2019-06-18T15:14:57Z</dcterms:modified>
</cp:coreProperties>
</file>