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4"/>
  </p:sldMasterIdLst>
  <p:notesMasterIdLst>
    <p:notesMasterId r:id="rId32"/>
  </p:notesMasterIdLst>
  <p:sldIdLst>
    <p:sldId id="267" r:id="rId5"/>
    <p:sldId id="298" r:id="rId6"/>
    <p:sldId id="299" r:id="rId7"/>
    <p:sldId id="300" r:id="rId8"/>
    <p:sldId id="302" r:id="rId9"/>
    <p:sldId id="301" r:id="rId10"/>
    <p:sldId id="307" r:id="rId11"/>
    <p:sldId id="320" r:id="rId12"/>
    <p:sldId id="308" r:id="rId13"/>
    <p:sldId id="309" r:id="rId14"/>
    <p:sldId id="318" r:id="rId15"/>
    <p:sldId id="322" r:id="rId16"/>
    <p:sldId id="323" r:id="rId17"/>
    <p:sldId id="296" r:id="rId18"/>
    <p:sldId id="312" r:id="rId19"/>
    <p:sldId id="314" r:id="rId20"/>
    <p:sldId id="280" r:id="rId21"/>
    <p:sldId id="338" r:id="rId22"/>
    <p:sldId id="339" r:id="rId23"/>
    <p:sldId id="333" r:id="rId24"/>
    <p:sldId id="277" r:id="rId25"/>
    <p:sldId id="304" r:id="rId26"/>
    <p:sldId id="325" r:id="rId27"/>
    <p:sldId id="340" r:id="rId28"/>
    <p:sldId id="334" r:id="rId29"/>
    <p:sldId id="335" r:id="rId30"/>
    <p:sldId id="336" r:id="rId31"/>
  </p:sldIdLst>
  <p:sldSz cx="9144000" cy="6858000" type="screen4x3"/>
  <p:notesSz cx="6858000" cy="9144000"/>
  <p:embeddedFontLst>
    <p:embeddedFont>
      <p:font typeface="Franklin Gothic Book" panose="020B0503020102020204" pitchFamily="34" charset="0"/>
      <p:regular r:id="rId33"/>
      <p:italic r:id="rId34"/>
    </p:embeddedFont>
    <p:embeddedFont>
      <p:font typeface="Franklin Gothic Medium" panose="020B0603020102020204" pitchFamily="34" charset="0"/>
      <p:regular r:id="rId35"/>
      <p:italic r:id="rId36"/>
    </p:embeddedFont>
    <p:embeddedFont>
      <p:font typeface="Franklin Gothic Medium Cond" panose="020B0606030402020204" pitchFamily="3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0" userDrawn="1">
          <p15:clr>
            <a:srgbClr val="A4A3A4"/>
          </p15:clr>
        </p15:guide>
        <p15:guide id="2" pos="23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26CE219-6CB4-4D82-2315-C217F06FFCCD}" name="Hiller, Kelly R" initials="HKR" userId="S::khiller@purdue.edu::b25b1487-7f5e-4b7f-a0b2-f8bcb0b1ea5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991"/>
    <a:srgbClr val="DDB945"/>
    <a:srgbClr val="EBD9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84A87-9A93-EC10-9DBD-5A1B1B118616}" v="504" dt="2024-12-08T22:33:16.971"/>
    <p1510:client id="{42520311-82E4-FEC0-1CB3-0391BA9C5072}" v="152" dt="2024-12-08T05:08:49.606"/>
    <p1510:client id="{671E7E5A-8422-7639-839A-726958463C38}" v="645" dt="2024-12-08T22:40:43.930"/>
    <p1510:client id="{BEE4053C-EBF3-3D3D-CB5F-7DBF68BB4E52}" v="1" dt="2024-12-08T14:41:20.937"/>
    <p1510:client id="{DA417C62-0328-4D47-B7F8-EC1747E922A3}" v="3427" dt="2024-12-08T23:30:52.6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9" d="100"/>
          <a:sy n="79" d="100"/>
        </p:scale>
        <p:origin x="1562" y="41"/>
      </p:cViewPr>
      <p:guideLst>
        <p:guide orient="horz" pos="1080"/>
        <p:guide pos="23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2.fntdata"/><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00F8D5-D5A5-4781-A3C8-BEED3A168753}"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en-US"/>
        </a:p>
      </dgm:t>
    </dgm:pt>
    <dgm:pt modelId="{492898BB-A80F-42C2-9FA7-111C3475EDAC}">
      <dgm:prSet phldrT="[Text]" phldr="0"/>
      <dgm:spPr/>
      <dgm:t>
        <a:bodyPr/>
        <a:lstStyle/>
        <a:p>
          <a:pPr rtl="0"/>
          <a:r>
            <a:rPr lang="en-US">
              <a:latin typeface="Franklin Gothic Medium" panose="020B0603020102020204"/>
            </a:rPr>
            <a:t>Data Preperation</a:t>
          </a:r>
          <a:endParaRPr lang="en-US"/>
        </a:p>
      </dgm:t>
    </dgm:pt>
    <dgm:pt modelId="{4EE24021-0246-413A-A595-509740A4636F}" type="parTrans" cxnId="{7318C479-DEF4-47FC-A7C1-6C5ECFDBCAB3}">
      <dgm:prSet/>
      <dgm:spPr/>
      <dgm:t>
        <a:bodyPr/>
        <a:lstStyle/>
        <a:p>
          <a:endParaRPr lang="en-US"/>
        </a:p>
      </dgm:t>
    </dgm:pt>
    <dgm:pt modelId="{D8EE72C1-6D74-46CC-B887-840F7E0EAA7F}" type="sibTrans" cxnId="{7318C479-DEF4-47FC-A7C1-6C5ECFDBCAB3}">
      <dgm:prSet/>
      <dgm:spPr/>
      <dgm:t>
        <a:bodyPr/>
        <a:lstStyle/>
        <a:p>
          <a:endParaRPr lang="en-US"/>
        </a:p>
      </dgm:t>
    </dgm:pt>
    <dgm:pt modelId="{115721B1-B448-4F7D-B0F6-4FCAC9590FCA}">
      <dgm:prSet phldrT="[Text]" phldr="0"/>
      <dgm:spPr/>
      <dgm:t>
        <a:bodyPr/>
        <a:lstStyle/>
        <a:p>
          <a:pPr rtl="0"/>
          <a:r>
            <a:rPr lang="en-US">
              <a:latin typeface="Franklin Gothic Medium" panose="020B0603020102020204"/>
            </a:rPr>
            <a:t>Model Building (Gradient Boosting)</a:t>
          </a:r>
          <a:endParaRPr lang="en-US"/>
        </a:p>
      </dgm:t>
    </dgm:pt>
    <dgm:pt modelId="{08905D0E-018F-47B8-A1BD-2540487EE81D}" type="parTrans" cxnId="{BDC2B1C1-C714-4744-8C51-E62EA4C27197}">
      <dgm:prSet/>
      <dgm:spPr/>
      <dgm:t>
        <a:bodyPr/>
        <a:lstStyle/>
        <a:p>
          <a:endParaRPr lang="en-US"/>
        </a:p>
      </dgm:t>
    </dgm:pt>
    <dgm:pt modelId="{1342829C-B3DB-47FC-84FB-4EA38AC07775}" type="sibTrans" cxnId="{BDC2B1C1-C714-4744-8C51-E62EA4C27197}">
      <dgm:prSet/>
      <dgm:spPr/>
      <dgm:t>
        <a:bodyPr/>
        <a:lstStyle/>
        <a:p>
          <a:endParaRPr lang="en-US"/>
        </a:p>
      </dgm:t>
    </dgm:pt>
    <dgm:pt modelId="{5F1A9543-D71A-48F0-A438-462B56584C76}">
      <dgm:prSet phldrT="[Text]" phldr="0"/>
      <dgm:spPr/>
      <dgm:t>
        <a:bodyPr/>
        <a:lstStyle/>
        <a:p>
          <a:r>
            <a:rPr lang="en-US">
              <a:latin typeface="Franklin Gothic Medium" panose="020B0603020102020204"/>
            </a:rPr>
            <a:t>Forecasting</a:t>
          </a:r>
          <a:endParaRPr lang="en-US"/>
        </a:p>
      </dgm:t>
    </dgm:pt>
    <dgm:pt modelId="{A828BF7B-9083-4EF8-9EEF-D4187EE44462}" type="parTrans" cxnId="{AA029912-D456-47D1-9576-1696AB87E8AE}">
      <dgm:prSet/>
      <dgm:spPr/>
      <dgm:t>
        <a:bodyPr/>
        <a:lstStyle/>
        <a:p>
          <a:endParaRPr lang="en-US"/>
        </a:p>
      </dgm:t>
    </dgm:pt>
    <dgm:pt modelId="{508ADDCD-8413-45EB-B4AF-F6D9F356F17B}" type="sibTrans" cxnId="{AA029912-D456-47D1-9576-1696AB87E8AE}">
      <dgm:prSet/>
      <dgm:spPr/>
      <dgm:t>
        <a:bodyPr/>
        <a:lstStyle/>
        <a:p>
          <a:endParaRPr lang="en-US"/>
        </a:p>
      </dgm:t>
    </dgm:pt>
    <dgm:pt modelId="{12792EFC-8481-430A-BC65-89B7EC468829}" type="pres">
      <dgm:prSet presAssocID="{6200F8D5-D5A5-4781-A3C8-BEED3A168753}" presName="linearFlow" presStyleCnt="0">
        <dgm:presLayoutVars>
          <dgm:resizeHandles val="exact"/>
        </dgm:presLayoutVars>
      </dgm:prSet>
      <dgm:spPr/>
    </dgm:pt>
    <dgm:pt modelId="{0C7EC3B9-83FA-4946-B277-F1F83AA03609}" type="pres">
      <dgm:prSet presAssocID="{492898BB-A80F-42C2-9FA7-111C3475EDAC}" presName="node" presStyleLbl="node1" presStyleIdx="0" presStyleCnt="3">
        <dgm:presLayoutVars>
          <dgm:bulletEnabled val="1"/>
        </dgm:presLayoutVars>
      </dgm:prSet>
      <dgm:spPr/>
    </dgm:pt>
    <dgm:pt modelId="{DB3F0A14-CD7E-4D13-AEC7-7E638EB83298}" type="pres">
      <dgm:prSet presAssocID="{D8EE72C1-6D74-46CC-B887-840F7E0EAA7F}" presName="sibTrans" presStyleLbl="sibTrans2D1" presStyleIdx="0" presStyleCnt="2"/>
      <dgm:spPr/>
    </dgm:pt>
    <dgm:pt modelId="{8E90B7AD-A4C1-4857-B941-EBA46E1DABEC}" type="pres">
      <dgm:prSet presAssocID="{D8EE72C1-6D74-46CC-B887-840F7E0EAA7F}" presName="connectorText" presStyleLbl="sibTrans2D1" presStyleIdx="0" presStyleCnt="2"/>
      <dgm:spPr/>
    </dgm:pt>
    <dgm:pt modelId="{F3296D5F-7BCD-417A-8B0F-922311595B57}" type="pres">
      <dgm:prSet presAssocID="{115721B1-B448-4F7D-B0F6-4FCAC9590FCA}" presName="node" presStyleLbl="node1" presStyleIdx="1" presStyleCnt="3">
        <dgm:presLayoutVars>
          <dgm:bulletEnabled val="1"/>
        </dgm:presLayoutVars>
      </dgm:prSet>
      <dgm:spPr/>
    </dgm:pt>
    <dgm:pt modelId="{1B38F939-5C0B-416A-964B-F41D15BE057D}" type="pres">
      <dgm:prSet presAssocID="{1342829C-B3DB-47FC-84FB-4EA38AC07775}" presName="sibTrans" presStyleLbl="sibTrans2D1" presStyleIdx="1" presStyleCnt="2"/>
      <dgm:spPr/>
    </dgm:pt>
    <dgm:pt modelId="{933B5278-03AA-4C0E-948C-7478046F33D7}" type="pres">
      <dgm:prSet presAssocID="{1342829C-B3DB-47FC-84FB-4EA38AC07775}" presName="connectorText" presStyleLbl="sibTrans2D1" presStyleIdx="1" presStyleCnt="2"/>
      <dgm:spPr/>
    </dgm:pt>
    <dgm:pt modelId="{2C96B3FF-CC52-4E4D-83B5-34F4BB5AB1FD}" type="pres">
      <dgm:prSet presAssocID="{5F1A9543-D71A-48F0-A438-462B56584C76}" presName="node" presStyleLbl="node1" presStyleIdx="2" presStyleCnt="3">
        <dgm:presLayoutVars>
          <dgm:bulletEnabled val="1"/>
        </dgm:presLayoutVars>
      </dgm:prSet>
      <dgm:spPr/>
    </dgm:pt>
  </dgm:ptLst>
  <dgm:cxnLst>
    <dgm:cxn modelId="{B505370C-33BF-4C0C-99C9-3E0CD825684E}" type="presOf" srcId="{115721B1-B448-4F7D-B0F6-4FCAC9590FCA}" destId="{F3296D5F-7BCD-417A-8B0F-922311595B57}" srcOrd="0" destOrd="0" presId="urn:microsoft.com/office/officeart/2005/8/layout/process2"/>
    <dgm:cxn modelId="{3944A70E-9178-4CA5-949E-0C3C86C9BCFE}" type="presOf" srcId="{5F1A9543-D71A-48F0-A438-462B56584C76}" destId="{2C96B3FF-CC52-4E4D-83B5-34F4BB5AB1FD}" srcOrd="0" destOrd="0" presId="urn:microsoft.com/office/officeart/2005/8/layout/process2"/>
    <dgm:cxn modelId="{AA029912-D456-47D1-9576-1696AB87E8AE}" srcId="{6200F8D5-D5A5-4781-A3C8-BEED3A168753}" destId="{5F1A9543-D71A-48F0-A438-462B56584C76}" srcOrd="2" destOrd="0" parTransId="{A828BF7B-9083-4EF8-9EEF-D4187EE44462}" sibTransId="{508ADDCD-8413-45EB-B4AF-F6D9F356F17B}"/>
    <dgm:cxn modelId="{2F7B6650-C225-4405-991E-F1D5AD7AE32E}" type="presOf" srcId="{1342829C-B3DB-47FC-84FB-4EA38AC07775}" destId="{1B38F939-5C0B-416A-964B-F41D15BE057D}" srcOrd="0" destOrd="0" presId="urn:microsoft.com/office/officeart/2005/8/layout/process2"/>
    <dgm:cxn modelId="{8FA2E574-8E3F-494F-8D96-4D90B564B145}" type="presOf" srcId="{D8EE72C1-6D74-46CC-B887-840F7E0EAA7F}" destId="{DB3F0A14-CD7E-4D13-AEC7-7E638EB83298}" srcOrd="0" destOrd="0" presId="urn:microsoft.com/office/officeart/2005/8/layout/process2"/>
    <dgm:cxn modelId="{7318C479-DEF4-47FC-A7C1-6C5ECFDBCAB3}" srcId="{6200F8D5-D5A5-4781-A3C8-BEED3A168753}" destId="{492898BB-A80F-42C2-9FA7-111C3475EDAC}" srcOrd="0" destOrd="0" parTransId="{4EE24021-0246-413A-A595-509740A4636F}" sibTransId="{D8EE72C1-6D74-46CC-B887-840F7E0EAA7F}"/>
    <dgm:cxn modelId="{7B28E87A-9784-4EA3-B997-92AC3128688B}" type="presOf" srcId="{1342829C-B3DB-47FC-84FB-4EA38AC07775}" destId="{933B5278-03AA-4C0E-948C-7478046F33D7}" srcOrd="1" destOrd="0" presId="urn:microsoft.com/office/officeart/2005/8/layout/process2"/>
    <dgm:cxn modelId="{BDC2B1C1-C714-4744-8C51-E62EA4C27197}" srcId="{6200F8D5-D5A5-4781-A3C8-BEED3A168753}" destId="{115721B1-B448-4F7D-B0F6-4FCAC9590FCA}" srcOrd="1" destOrd="0" parTransId="{08905D0E-018F-47B8-A1BD-2540487EE81D}" sibTransId="{1342829C-B3DB-47FC-84FB-4EA38AC07775}"/>
    <dgm:cxn modelId="{683EF4C7-8BBE-4F31-8CCF-A51F8D7F8698}" type="presOf" srcId="{6200F8D5-D5A5-4781-A3C8-BEED3A168753}" destId="{12792EFC-8481-430A-BC65-89B7EC468829}" srcOrd="0" destOrd="0" presId="urn:microsoft.com/office/officeart/2005/8/layout/process2"/>
    <dgm:cxn modelId="{450858D8-CB5F-42A1-A477-CF2BC7BBC036}" type="presOf" srcId="{D8EE72C1-6D74-46CC-B887-840F7E0EAA7F}" destId="{8E90B7AD-A4C1-4857-B941-EBA46E1DABEC}" srcOrd="1" destOrd="0" presId="urn:microsoft.com/office/officeart/2005/8/layout/process2"/>
    <dgm:cxn modelId="{5CC33DE6-2A12-4F9D-94F1-13F30655A3CC}" type="presOf" srcId="{492898BB-A80F-42C2-9FA7-111C3475EDAC}" destId="{0C7EC3B9-83FA-4946-B277-F1F83AA03609}" srcOrd="0" destOrd="0" presId="urn:microsoft.com/office/officeart/2005/8/layout/process2"/>
    <dgm:cxn modelId="{3D67EE2D-52E7-45E0-8065-1870C8D68766}" type="presParOf" srcId="{12792EFC-8481-430A-BC65-89B7EC468829}" destId="{0C7EC3B9-83FA-4946-B277-F1F83AA03609}" srcOrd="0" destOrd="0" presId="urn:microsoft.com/office/officeart/2005/8/layout/process2"/>
    <dgm:cxn modelId="{F174812E-A4F9-42FD-B3CA-E5C345F3E46E}" type="presParOf" srcId="{12792EFC-8481-430A-BC65-89B7EC468829}" destId="{DB3F0A14-CD7E-4D13-AEC7-7E638EB83298}" srcOrd="1" destOrd="0" presId="urn:microsoft.com/office/officeart/2005/8/layout/process2"/>
    <dgm:cxn modelId="{5D8E6639-C10F-422B-8041-2706354C9048}" type="presParOf" srcId="{DB3F0A14-CD7E-4D13-AEC7-7E638EB83298}" destId="{8E90B7AD-A4C1-4857-B941-EBA46E1DABEC}" srcOrd="0" destOrd="0" presId="urn:microsoft.com/office/officeart/2005/8/layout/process2"/>
    <dgm:cxn modelId="{AAB182D2-33DD-4B24-ABD3-982B8FC8DB6E}" type="presParOf" srcId="{12792EFC-8481-430A-BC65-89B7EC468829}" destId="{F3296D5F-7BCD-417A-8B0F-922311595B57}" srcOrd="2" destOrd="0" presId="urn:microsoft.com/office/officeart/2005/8/layout/process2"/>
    <dgm:cxn modelId="{EB0584DD-B440-45E1-B942-BC3A8EE7F6A3}" type="presParOf" srcId="{12792EFC-8481-430A-BC65-89B7EC468829}" destId="{1B38F939-5C0B-416A-964B-F41D15BE057D}" srcOrd="3" destOrd="0" presId="urn:microsoft.com/office/officeart/2005/8/layout/process2"/>
    <dgm:cxn modelId="{D8E03FE4-7FE0-4E56-9058-B51A5D9C0F0B}" type="presParOf" srcId="{1B38F939-5C0B-416A-964B-F41D15BE057D}" destId="{933B5278-03AA-4C0E-948C-7478046F33D7}" srcOrd="0" destOrd="0" presId="urn:microsoft.com/office/officeart/2005/8/layout/process2"/>
    <dgm:cxn modelId="{D71910AE-3B6E-4CCE-96F7-CED81121CCE0}" type="presParOf" srcId="{12792EFC-8481-430A-BC65-89B7EC468829}" destId="{2C96B3FF-CC52-4E4D-83B5-34F4BB5AB1FD}"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EC3B9-83FA-4946-B277-F1F83AA03609}">
      <dsp:nvSpPr>
        <dsp:cNvPr id="0" name=""/>
        <dsp:cNvSpPr/>
      </dsp:nvSpPr>
      <dsp:spPr>
        <a:xfrm>
          <a:off x="1431607" y="0"/>
          <a:ext cx="1708784" cy="914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Franklin Gothic Medium" panose="020B0603020102020204"/>
            </a:rPr>
            <a:t>Data Preperation</a:t>
          </a:r>
          <a:endParaRPr lang="en-US" sz="1800" kern="1200"/>
        </a:p>
      </dsp:txBody>
      <dsp:txXfrm>
        <a:off x="1458389" y="26782"/>
        <a:ext cx="1655220" cy="860835"/>
      </dsp:txXfrm>
    </dsp:sp>
    <dsp:sp modelId="{DB3F0A14-CD7E-4D13-AEC7-7E638EB83298}">
      <dsp:nvSpPr>
        <dsp:cNvPr id="0" name=""/>
        <dsp:cNvSpPr/>
      </dsp:nvSpPr>
      <dsp:spPr>
        <a:xfrm rot="5400000">
          <a:off x="2114550" y="937260"/>
          <a:ext cx="342899" cy="4114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162556" y="971550"/>
        <a:ext cx="246887" cy="240029"/>
      </dsp:txXfrm>
    </dsp:sp>
    <dsp:sp modelId="{F3296D5F-7BCD-417A-8B0F-922311595B57}">
      <dsp:nvSpPr>
        <dsp:cNvPr id="0" name=""/>
        <dsp:cNvSpPr/>
      </dsp:nvSpPr>
      <dsp:spPr>
        <a:xfrm>
          <a:off x="1431607" y="1371600"/>
          <a:ext cx="1708784" cy="914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Franklin Gothic Medium" panose="020B0603020102020204"/>
            </a:rPr>
            <a:t>Model Building (Gradient Boosting)</a:t>
          </a:r>
          <a:endParaRPr lang="en-US" sz="1800" kern="1200"/>
        </a:p>
      </dsp:txBody>
      <dsp:txXfrm>
        <a:off x="1458389" y="1398382"/>
        <a:ext cx="1655220" cy="860835"/>
      </dsp:txXfrm>
    </dsp:sp>
    <dsp:sp modelId="{1B38F939-5C0B-416A-964B-F41D15BE057D}">
      <dsp:nvSpPr>
        <dsp:cNvPr id="0" name=""/>
        <dsp:cNvSpPr/>
      </dsp:nvSpPr>
      <dsp:spPr>
        <a:xfrm rot="5400000">
          <a:off x="2114550" y="2308859"/>
          <a:ext cx="342899" cy="4114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162556" y="2343149"/>
        <a:ext cx="246887" cy="240029"/>
      </dsp:txXfrm>
    </dsp:sp>
    <dsp:sp modelId="{2C96B3FF-CC52-4E4D-83B5-34F4BB5AB1FD}">
      <dsp:nvSpPr>
        <dsp:cNvPr id="0" name=""/>
        <dsp:cNvSpPr/>
      </dsp:nvSpPr>
      <dsp:spPr>
        <a:xfrm>
          <a:off x="1431607" y="2743199"/>
          <a:ext cx="1708784" cy="914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Franklin Gothic Medium" panose="020B0603020102020204"/>
            </a:rPr>
            <a:t>Forecasting</a:t>
          </a:r>
          <a:endParaRPr lang="en-US" sz="1800" kern="1200"/>
        </a:p>
      </dsp:txBody>
      <dsp:txXfrm>
        <a:off x="1458389" y="2769981"/>
        <a:ext cx="1655220" cy="8608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26CF7-48D8-2F46-AFC8-8A5D2298DFDD}" type="datetimeFigureOut">
              <a:rPr lang="en-US" smtClean="0"/>
              <a:t>12/8/2024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BF745-0557-B241-863F-056113C7032A}" type="slidenum">
              <a:rPr lang="en-US" smtClean="0"/>
              <a:t>‹#›</a:t>
            </a:fld>
            <a:endParaRPr lang="en-US"/>
          </a:p>
        </p:txBody>
      </p:sp>
    </p:spTree>
    <p:extLst>
      <p:ext uri="{BB962C8B-B14F-4D97-AF65-F5344CB8AC3E}">
        <p14:creationId xmlns:p14="http://schemas.microsoft.com/office/powerpoint/2010/main" val="316567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7BF745-0557-B241-863F-056113C7032A}" type="slidenum">
              <a:rPr lang="en-US" smtClean="0"/>
              <a:t>1</a:t>
            </a:fld>
            <a:endParaRPr lang="en-US"/>
          </a:p>
        </p:txBody>
      </p:sp>
    </p:spTree>
    <p:extLst>
      <p:ext uri="{BB962C8B-B14F-4D97-AF65-F5344CB8AC3E}">
        <p14:creationId xmlns:p14="http://schemas.microsoft.com/office/powerpoint/2010/main" val="353233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https://market.us/report/frozen-breakfast-foods-market/</a:t>
            </a:r>
          </a:p>
          <a:p>
            <a:r>
              <a:rPr lang="en-US"/>
              <a:t>https://www.statista.com/outlook/cmo/food/bread-cereal-products/breakfast-cereals/united-states</a:t>
            </a:r>
          </a:p>
          <a:p>
            <a:r>
              <a:rPr lang="en-US"/>
              <a:t>https://www.fortunebusinessinsights.com/industry-reports/breakfast-cereals-market-100535</a:t>
            </a:r>
          </a:p>
        </p:txBody>
      </p:sp>
      <p:sp>
        <p:nvSpPr>
          <p:cNvPr id="4" name="Slide Number Placeholder 3"/>
          <p:cNvSpPr>
            <a:spLocks noGrp="1"/>
          </p:cNvSpPr>
          <p:nvPr>
            <p:ph type="sldNum" sz="quarter" idx="5"/>
          </p:nvPr>
        </p:nvSpPr>
        <p:spPr/>
        <p:txBody>
          <a:bodyPr/>
          <a:lstStyle/>
          <a:p>
            <a:fld id="{237BF745-0557-B241-863F-056113C7032A}" type="slidenum">
              <a:rPr lang="en-US" smtClean="0"/>
              <a:t>2</a:t>
            </a:fld>
            <a:endParaRPr lang="en-US"/>
          </a:p>
        </p:txBody>
      </p:sp>
    </p:spTree>
    <p:extLst>
      <p:ext uri="{BB962C8B-B14F-4D97-AF65-F5344CB8AC3E}">
        <p14:creationId xmlns:p14="http://schemas.microsoft.com/office/powerpoint/2010/main" val="2445438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https://www.relocalize.com/blog/what-is-private-label-food</a:t>
            </a:r>
          </a:p>
        </p:txBody>
      </p:sp>
      <p:sp>
        <p:nvSpPr>
          <p:cNvPr id="4" name="Slide Number Placeholder 3"/>
          <p:cNvSpPr>
            <a:spLocks noGrp="1"/>
          </p:cNvSpPr>
          <p:nvPr>
            <p:ph type="sldNum" sz="quarter" idx="5"/>
          </p:nvPr>
        </p:nvSpPr>
        <p:spPr/>
        <p:txBody>
          <a:bodyPr/>
          <a:lstStyle/>
          <a:p>
            <a:fld id="{237BF745-0557-B241-863F-056113C7032A}" type="slidenum">
              <a:rPr lang="en-US" smtClean="0"/>
              <a:t>3</a:t>
            </a:fld>
            <a:endParaRPr lang="en-US"/>
          </a:p>
        </p:txBody>
      </p:sp>
    </p:spTree>
    <p:extLst>
      <p:ext uri="{BB962C8B-B14F-4D97-AF65-F5344CB8AC3E}">
        <p14:creationId xmlns:p14="http://schemas.microsoft.com/office/powerpoint/2010/main" val="305634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F1EB8-ED43-CE4B-7D25-043337C48A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2E463E-5A55-EA07-0F54-8DBAA1F711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A3B4CA-C670-D8CD-1E0B-824190F8C35E}"/>
              </a:ext>
            </a:extLst>
          </p:cNvPr>
          <p:cNvSpPr>
            <a:spLocks noGrp="1"/>
          </p:cNvSpPr>
          <p:nvPr>
            <p:ph type="body" idx="1"/>
          </p:nvPr>
        </p:nvSpPr>
        <p:spPr/>
        <p:txBody>
          <a:bodyPr/>
          <a:lstStyle/>
          <a:p>
            <a:r>
              <a:rPr lang="en-US"/>
              <a:t>https://www.t4.ai/industries/cereal-companies-market-share</a:t>
            </a:r>
          </a:p>
        </p:txBody>
      </p:sp>
      <p:sp>
        <p:nvSpPr>
          <p:cNvPr id="4" name="Slide Number Placeholder 3">
            <a:extLst>
              <a:ext uri="{FF2B5EF4-FFF2-40B4-BE49-F238E27FC236}">
                <a16:creationId xmlns:a16="http://schemas.microsoft.com/office/drawing/2014/main" id="{FEDFF34B-E5DA-0636-F141-8279A7B118D4}"/>
              </a:ext>
            </a:extLst>
          </p:cNvPr>
          <p:cNvSpPr>
            <a:spLocks noGrp="1"/>
          </p:cNvSpPr>
          <p:nvPr>
            <p:ph type="sldNum" sz="quarter" idx="5"/>
          </p:nvPr>
        </p:nvSpPr>
        <p:spPr/>
        <p:txBody>
          <a:bodyPr/>
          <a:lstStyle/>
          <a:p>
            <a:fld id="{237BF745-0557-B241-863F-056113C7032A}" type="slidenum">
              <a:rPr lang="en-US" smtClean="0"/>
              <a:t>4</a:t>
            </a:fld>
            <a:endParaRPr lang="en-US"/>
          </a:p>
        </p:txBody>
      </p:sp>
    </p:spTree>
    <p:extLst>
      <p:ext uri="{BB962C8B-B14F-4D97-AF65-F5344CB8AC3E}">
        <p14:creationId xmlns:p14="http://schemas.microsoft.com/office/powerpoint/2010/main" val="2469107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47EFC-5859-5ADF-BF58-E3D4EA52EB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6EC132-1239-3A17-2907-4AB6EC0609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2356FF-41D1-D807-1F03-75DF03584AD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5148A0-479F-787B-1832-A6AF6286EFA4}"/>
              </a:ext>
            </a:extLst>
          </p:cNvPr>
          <p:cNvSpPr>
            <a:spLocks noGrp="1"/>
          </p:cNvSpPr>
          <p:nvPr>
            <p:ph type="sldNum" sz="quarter" idx="5"/>
          </p:nvPr>
        </p:nvSpPr>
        <p:spPr/>
        <p:txBody>
          <a:bodyPr/>
          <a:lstStyle/>
          <a:p>
            <a:fld id="{237BF745-0557-B241-863F-056113C7032A}" type="slidenum">
              <a:rPr lang="en-US" smtClean="0"/>
              <a:t>5</a:t>
            </a:fld>
            <a:endParaRPr lang="en-US"/>
          </a:p>
        </p:txBody>
      </p:sp>
    </p:spTree>
    <p:extLst>
      <p:ext uri="{BB962C8B-B14F-4D97-AF65-F5344CB8AC3E}">
        <p14:creationId xmlns:p14="http://schemas.microsoft.com/office/powerpoint/2010/main" val="2693729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a:extLst>
            <a:ext uri="{FF2B5EF4-FFF2-40B4-BE49-F238E27FC236}">
              <a16:creationId xmlns:a16="http://schemas.microsoft.com/office/drawing/2014/main" id="{55A7A78F-515F-8C25-3D9F-A199F35EDAEE}"/>
            </a:ext>
          </a:extLst>
        </p:cNvPr>
        <p:cNvGrpSpPr/>
        <p:nvPr/>
      </p:nvGrpSpPr>
      <p:grpSpPr>
        <a:xfrm>
          <a:off x="0" y="0"/>
          <a:ext cx="0" cy="0"/>
          <a:chOff x="0" y="0"/>
          <a:chExt cx="0" cy="0"/>
        </a:xfrm>
      </p:grpSpPr>
      <p:sp>
        <p:nvSpPr>
          <p:cNvPr id="348" name="Google Shape;348;g319065c2ac1_0_72:notes">
            <a:extLst>
              <a:ext uri="{FF2B5EF4-FFF2-40B4-BE49-F238E27FC236}">
                <a16:creationId xmlns:a16="http://schemas.microsoft.com/office/drawing/2014/main" id="{4FCCBF65-7D22-82B6-4D74-3B49E7DEABA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19065c2ac1_0_72:notes">
            <a:extLst>
              <a:ext uri="{FF2B5EF4-FFF2-40B4-BE49-F238E27FC236}">
                <a16:creationId xmlns:a16="http://schemas.microsoft.com/office/drawing/2014/main" id="{3B47F7CB-5E4A-883D-2B57-C621797322C6}"/>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g319065c2ac1_0_72:notes">
            <a:extLst>
              <a:ext uri="{FF2B5EF4-FFF2-40B4-BE49-F238E27FC236}">
                <a16:creationId xmlns:a16="http://schemas.microsoft.com/office/drawing/2014/main" id="{6994F4D1-5CA8-07CC-D626-6A348C420B16}"/>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0780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a:extLst>
            <a:ext uri="{FF2B5EF4-FFF2-40B4-BE49-F238E27FC236}">
              <a16:creationId xmlns:a16="http://schemas.microsoft.com/office/drawing/2014/main" id="{38EFB782-DA9F-7539-39A2-9ACCF3BDEE36}"/>
            </a:ext>
          </a:extLst>
        </p:cNvPr>
        <p:cNvGrpSpPr/>
        <p:nvPr/>
      </p:nvGrpSpPr>
      <p:grpSpPr>
        <a:xfrm>
          <a:off x="0" y="0"/>
          <a:ext cx="0" cy="0"/>
          <a:chOff x="0" y="0"/>
          <a:chExt cx="0" cy="0"/>
        </a:xfrm>
      </p:grpSpPr>
      <p:sp>
        <p:nvSpPr>
          <p:cNvPr id="348" name="Google Shape;348;g319065c2ac1_0_72:notes">
            <a:extLst>
              <a:ext uri="{FF2B5EF4-FFF2-40B4-BE49-F238E27FC236}">
                <a16:creationId xmlns:a16="http://schemas.microsoft.com/office/drawing/2014/main" id="{12C5E335-B2CC-ADD9-873E-DA1CA2850958}"/>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19065c2ac1_0_72:notes">
            <a:extLst>
              <a:ext uri="{FF2B5EF4-FFF2-40B4-BE49-F238E27FC236}">
                <a16:creationId xmlns:a16="http://schemas.microsoft.com/office/drawing/2014/main" id="{B074A2E3-3340-8206-5435-098D1B751285}"/>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g319065c2ac1_0_72:notes">
            <a:extLst>
              <a:ext uri="{FF2B5EF4-FFF2-40B4-BE49-F238E27FC236}">
                <a16:creationId xmlns:a16="http://schemas.microsoft.com/office/drawing/2014/main" id="{9DF494F3-2923-3E71-BE3B-865ADC4EFC01}"/>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327938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a:extLst>
            <a:ext uri="{FF2B5EF4-FFF2-40B4-BE49-F238E27FC236}">
              <a16:creationId xmlns:a16="http://schemas.microsoft.com/office/drawing/2014/main" id="{2B17D83D-6475-5FCB-F00C-E90FED48D566}"/>
            </a:ext>
          </a:extLst>
        </p:cNvPr>
        <p:cNvGrpSpPr/>
        <p:nvPr/>
      </p:nvGrpSpPr>
      <p:grpSpPr>
        <a:xfrm>
          <a:off x="0" y="0"/>
          <a:ext cx="0" cy="0"/>
          <a:chOff x="0" y="0"/>
          <a:chExt cx="0" cy="0"/>
        </a:xfrm>
      </p:grpSpPr>
      <p:sp>
        <p:nvSpPr>
          <p:cNvPr id="348" name="Google Shape;348;g319065c2ac1_0_72:notes">
            <a:extLst>
              <a:ext uri="{FF2B5EF4-FFF2-40B4-BE49-F238E27FC236}">
                <a16:creationId xmlns:a16="http://schemas.microsoft.com/office/drawing/2014/main" id="{95FD1058-137F-2109-D152-847486F1F932}"/>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19065c2ac1_0_72:notes">
            <a:extLst>
              <a:ext uri="{FF2B5EF4-FFF2-40B4-BE49-F238E27FC236}">
                <a16:creationId xmlns:a16="http://schemas.microsoft.com/office/drawing/2014/main" id="{F9EB3C91-8A6C-C0CA-31FF-F16DF025DBF8}"/>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g319065c2ac1_0_72:notes">
            <a:extLst>
              <a:ext uri="{FF2B5EF4-FFF2-40B4-BE49-F238E27FC236}">
                <a16:creationId xmlns:a16="http://schemas.microsoft.com/office/drawing/2014/main" id="{146E44B7-9464-FDF5-39AE-646CF79DB2C5}"/>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14254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a:extLst>
            <a:ext uri="{FF2B5EF4-FFF2-40B4-BE49-F238E27FC236}">
              <a16:creationId xmlns:a16="http://schemas.microsoft.com/office/drawing/2014/main" id="{23986123-2FC6-9671-E518-EAE79208F8CB}"/>
            </a:ext>
          </a:extLst>
        </p:cNvPr>
        <p:cNvGrpSpPr/>
        <p:nvPr/>
      </p:nvGrpSpPr>
      <p:grpSpPr>
        <a:xfrm>
          <a:off x="0" y="0"/>
          <a:ext cx="0" cy="0"/>
          <a:chOff x="0" y="0"/>
          <a:chExt cx="0" cy="0"/>
        </a:xfrm>
      </p:grpSpPr>
      <p:sp>
        <p:nvSpPr>
          <p:cNvPr id="348" name="Google Shape;348;g319065c2ac1_0_72:notes">
            <a:extLst>
              <a:ext uri="{FF2B5EF4-FFF2-40B4-BE49-F238E27FC236}">
                <a16:creationId xmlns:a16="http://schemas.microsoft.com/office/drawing/2014/main" id="{7BF14966-0BF8-F738-3ED2-3D8F601FD80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19065c2ac1_0_72:notes">
            <a:extLst>
              <a:ext uri="{FF2B5EF4-FFF2-40B4-BE49-F238E27FC236}">
                <a16:creationId xmlns:a16="http://schemas.microsoft.com/office/drawing/2014/main" id="{09A3CD3C-2D52-DCB0-B8D3-4FEF34152CDE}"/>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g319065c2ac1_0_72:notes">
            <a:extLst>
              <a:ext uri="{FF2B5EF4-FFF2-40B4-BE49-F238E27FC236}">
                <a16:creationId xmlns:a16="http://schemas.microsoft.com/office/drawing/2014/main" id="{C1D908C0-E18D-9F40-49D8-A5CE4798BF68}"/>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4709128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lack">
    <p:bg>
      <p:bgPr>
        <a:solidFill>
          <a:schemeClr val="tx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7466030" y="-9439"/>
            <a:ext cx="168504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767442" y="2077278"/>
            <a:ext cx="7144105" cy="534037"/>
          </a:xfrm>
        </p:spPr>
        <p:txBody>
          <a:bodyPr>
            <a:noAutofit/>
          </a:bodyPr>
          <a:lstStyle>
            <a:lvl1pPr>
              <a:defRPr sz="4400" cap="none">
                <a:solidFill>
                  <a:schemeClr val="bg1"/>
                </a:solidFill>
              </a:defRPr>
            </a:lvl1pPr>
          </a:lstStyle>
          <a:p>
            <a:r>
              <a:rPr lang="en-US"/>
              <a:t>Presentation Title</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767442" y="2629339"/>
            <a:ext cx="7144105" cy="449263"/>
          </a:xfrm>
        </p:spPr>
        <p:txBody>
          <a:bodyPr>
            <a:noAutofit/>
          </a:bodyPr>
          <a:lstStyle>
            <a:lvl1pPr marL="0" indent="0">
              <a:buFontTx/>
              <a:buNone/>
              <a:defRPr sz="2000" b="1">
                <a:solidFill>
                  <a:schemeClr val="bg2"/>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Subtitle</a:t>
            </a:r>
          </a:p>
        </p:txBody>
      </p:sp>
      <p:sp>
        <p:nvSpPr>
          <p:cNvPr id="3" name="Text Placeholder 8">
            <a:extLst>
              <a:ext uri="{FF2B5EF4-FFF2-40B4-BE49-F238E27FC236}">
                <a16:creationId xmlns:a16="http://schemas.microsoft.com/office/drawing/2014/main" id="{76FFA1BC-72F9-9048-3E39-D300A3A6A52E}"/>
              </a:ext>
            </a:extLst>
          </p:cNvPr>
          <p:cNvSpPr>
            <a:spLocks noGrp="1"/>
          </p:cNvSpPr>
          <p:nvPr>
            <p:ph type="body" sz="quarter" idx="11" hasCustomPrompt="1"/>
          </p:nvPr>
        </p:nvSpPr>
        <p:spPr>
          <a:xfrm>
            <a:off x="767442" y="3093720"/>
            <a:ext cx="7144105" cy="449263"/>
          </a:xfrm>
        </p:spPr>
        <p:txBody>
          <a:bodyPr>
            <a:normAutofit/>
          </a:bodyPr>
          <a:lstStyle>
            <a:lvl1pPr marL="0" indent="0">
              <a:buFontTx/>
              <a:buNone/>
              <a:defRPr sz="1400">
                <a:solidFill>
                  <a:schemeClr val="bg2"/>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fld id="{C7124C19-F609-8C4C-8116-78E353E3E672}" type="datetime1">
              <a:rPr lang="en-US" smtClean="0"/>
              <a:t>3/29/23</a:t>
            </a:fld>
            <a:endParaRPr lang="en-US"/>
          </a:p>
        </p:txBody>
      </p:sp>
      <p:pic>
        <p:nvPicPr>
          <p:cNvPr id="4" name="Purdue Logo" descr="Purdue Logo">
            <a:extLst>
              <a:ext uri="{FF2B5EF4-FFF2-40B4-BE49-F238E27FC236}">
                <a16:creationId xmlns:a16="http://schemas.microsoft.com/office/drawing/2014/main" id="{27953B1A-8D89-FC00-CDA8-BD7D70E0F343}"/>
              </a:ext>
            </a:extLst>
          </p:cNvPr>
          <p:cNvPicPr>
            <a:picLocks noChangeAspect="1"/>
          </p:cNvPicPr>
          <p:nvPr userDrawn="1"/>
        </p:nvPicPr>
        <p:blipFill>
          <a:blip r:embed="rId3"/>
          <a:stretch>
            <a:fillRect/>
          </a:stretch>
        </p:blipFill>
        <p:spPr>
          <a:xfrm>
            <a:off x="767443" y="5853639"/>
            <a:ext cx="2164600" cy="387457"/>
          </a:xfrm>
          <a:prstGeom prst="rect">
            <a:avLst/>
          </a:prstGeom>
        </p:spPr>
      </p:pic>
    </p:spTree>
    <p:extLst>
      <p:ext uri="{BB962C8B-B14F-4D97-AF65-F5344CB8AC3E}">
        <p14:creationId xmlns:p14="http://schemas.microsoft.com/office/powerpoint/2010/main" val="421452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with Copy - 2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34735" y="3652273"/>
            <a:ext cx="4102307"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334734" y="1543324"/>
            <a:ext cx="4102309"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4706959" y="1543324"/>
            <a:ext cx="4094045"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6" name="Text Placeholder 11">
            <a:extLst>
              <a:ext uri="{FF2B5EF4-FFF2-40B4-BE49-F238E27FC236}">
                <a16:creationId xmlns:a16="http://schemas.microsoft.com/office/drawing/2014/main" id="{710C66FF-C32F-9EF8-4FBC-44E08230B658}"/>
              </a:ext>
            </a:extLst>
          </p:cNvPr>
          <p:cNvSpPr>
            <a:spLocks noGrp="1"/>
          </p:cNvSpPr>
          <p:nvPr>
            <p:ph type="body" sz="quarter" idx="15"/>
          </p:nvPr>
        </p:nvSpPr>
        <p:spPr>
          <a:xfrm>
            <a:off x="4698697" y="3652272"/>
            <a:ext cx="4102307"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pic>
        <p:nvPicPr>
          <p:cNvPr id="5" name="Purdue Logo" descr="Purdue Logo">
            <a:extLst>
              <a:ext uri="{FF2B5EF4-FFF2-40B4-BE49-F238E27FC236}">
                <a16:creationId xmlns:a16="http://schemas.microsoft.com/office/drawing/2014/main" id="{7221A35A-2648-6F9F-10F9-603BA71E45B5}"/>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4" name="Slide Number Placeholder 3">
            <a:extLst>
              <a:ext uri="{FF2B5EF4-FFF2-40B4-BE49-F238E27FC236}">
                <a16:creationId xmlns:a16="http://schemas.microsoft.com/office/drawing/2014/main" id="{9B6C7409-E40C-4388-20C1-E2C34AAC7D88}"/>
              </a:ext>
            </a:extLst>
          </p:cNvPr>
          <p:cNvSpPr>
            <a:spLocks noGrp="1"/>
          </p:cNvSpPr>
          <p:nvPr>
            <p:ph type="sldNum" sz="quarter" idx="16"/>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7266850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with Copy - 3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34736" y="3652273"/>
            <a:ext cx="2650859"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334735" y="1543324"/>
            <a:ext cx="2650859"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3252731" y="1543325"/>
            <a:ext cx="2645520"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6" name="Text Placeholder 11">
            <a:extLst>
              <a:ext uri="{FF2B5EF4-FFF2-40B4-BE49-F238E27FC236}">
                <a16:creationId xmlns:a16="http://schemas.microsoft.com/office/drawing/2014/main" id="{710C66FF-C32F-9EF8-4FBC-44E08230B658}"/>
              </a:ext>
            </a:extLst>
          </p:cNvPr>
          <p:cNvSpPr>
            <a:spLocks noGrp="1"/>
          </p:cNvSpPr>
          <p:nvPr>
            <p:ph type="body" sz="quarter" idx="15"/>
          </p:nvPr>
        </p:nvSpPr>
        <p:spPr>
          <a:xfrm>
            <a:off x="3244470" y="3652273"/>
            <a:ext cx="2650859"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9" name="Picture Placeholder 2">
            <a:extLst>
              <a:ext uri="{FF2B5EF4-FFF2-40B4-BE49-F238E27FC236}">
                <a16:creationId xmlns:a16="http://schemas.microsoft.com/office/drawing/2014/main" id="{5D5694FC-6767-0363-8F8C-4C8AEA0C5DCC}"/>
              </a:ext>
            </a:extLst>
          </p:cNvPr>
          <p:cNvSpPr>
            <a:spLocks noGrp="1"/>
          </p:cNvSpPr>
          <p:nvPr>
            <p:ph type="pic" idx="16"/>
          </p:nvPr>
        </p:nvSpPr>
        <p:spPr>
          <a:xfrm>
            <a:off x="6154204" y="1532308"/>
            <a:ext cx="2645520"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0" name="Text Placeholder 11">
            <a:extLst>
              <a:ext uri="{FF2B5EF4-FFF2-40B4-BE49-F238E27FC236}">
                <a16:creationId xmlns:a16="http://schemas.microsoft.com/office/drawing/2014/main" id="{347E27B2-1DE2-3469-81EF-9EBD7DC7AFBA}"/>
              </a:ext>
            </a:extLst>
          </p:cNvPr>
          <p:cNvSpPr>
            <a:spLocks noGrp="1"/>
          </p:cNvSpPr>
          <p:nvPr>
            <p:ph type="body" sz="quarter" idx="17"/>
          </p:nvPr>
        </p:nvSpPr>
        <p:spPr>
          <a:xfrm>
            <a:off x="6145943" y="3641256"/>
            <a:ext cx="2650859"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pic>
        <p:nvPicPr>
          <p:cNvPr id="5" name="Purdue Logo" descr="Purdue Logo">
            <a:extLst>
              <a:ext uri="{FF2B5EF4-FFF2-40B4-BE49-F238E27FC236}">
                <a16:creationId xmlns:a16="http://schemas.microsoft.com/office/drawing/2014/main" id="{E3AAB972-9CEB-27DE-119B-74B391E60A97}"/>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4" name="Slide Number Placeholder 3">
            <a:extLst>
              <a:ext uri="{FF2B5EF4-FFF2-40B4-BE49-F238E27FC236}">
                <a16:creationId xmlns:a16="http://schemas.microsoft.com/office/drawing/2014/main" id="{2C4507CF-EFC3-A085-E4B9-A7FB07BF7644}"/>
              </a:ext>
            </a:extLst>
          </p:cNvPr>
          <p:cNvSpPr>
            <a:spLocks noGrp="1"/>
          </p:cNvSpPr>
          <p:nvPr>
            <p:ph type="sldNum" sz="quarter" idx="18"/>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246076719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7402-16CB-60F1-259A-4E1A16194431}"/>
              </a:ext>
            </a:extLst>
          </p:cNvPr>
          <p:cNvSpPr>
            <a:spLocks noGrp="1"/>
          </p:cNvSpPr>
          <p:nvPr>
            <p:ph type="title"/>
          </p:nvPr>
        </p:nvSpPr>
        <p:spPr>
          <a:xfrm>
            <a:off x="342902" y="457200"/>
            <a:ext cx="3236117" cy="964096"/>
          </a:xfrm>
        </p:spPr>
        <p:txBody>
          <a:bodyPr anchor="b">
            <a:norm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B9889552-EB9F-6D72-9130-E107C02C22F6}"/>
              </a:ext>
            </a:extLst>
          </p:cNvPr>
          <p:cNvSpPr>
            <a:spLocks noGrp="1"/>
          </p:cNvSpPr>
          <p:nvPr>
            <p:ph type="body" sz="half" idx="2"/>
          </p:nvPr>
        </p:nvSpPr>
        <p:spPr>
          <a:xfrm>
            <a:off x="342902" y="1570384"/>
            <a:ext cx="3236117" cy="4298605"/>
          </a:xfrm>
        </p:spPr>
        <p:txBody>
          <a:bodyPr>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 name="Content Placeholder 2">
            <a:extLst>
              <a:ext uri="{FF2B5EF4-FFF2-40B4-BE49-F238E27FC236}">
                <a16:creationId xmlns:a16="http://schemas.microsoft.com/office/drawing/2014/main" id="{C5F6EAB8-D2BB-0BDE-C7AC-895B69CA533E}"/>
              </a:ext>
            </a:extLst>
          </p:cNvPr>
          <p:cNvSpPr>
            <a:spLocks noGrp="1"/>
          </p:cNvSpPr>
          <p:nvPr>
            <p:ph idx="1"/>
          </p:nvPr>
        </p:nvSpPr>
        <p:spPr>
          <a:xfrm>
            <a:off x="3803904" y="457200"/>
            <a:ext cx="4997195" cy="5411788"/>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pic>
        <p:nvPicPr>
          <p:cNvPr id="6" name="Purdue Logo" descr="Purdue Logo">
            <a:extLst>
              <a:ext uri="{FF2B5EF4-FFF2-40B4-BE49-F238E27FC236}">
                <a16:creationId xmlns:a16="http://schemas.microsoft.com/office/drawing/2014/main" id="{32772CED-5DF0-B9F2-A78A-4E9A3894D7E6}"/>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3" name="Slide Number Placeholder 2">
            <a:extLst>
              <a:ext uri="{FF2B5EF4-FFF2-40B4-BE49-F238E27FC236}">
                <a16:creationId xmlns:a16="http://schemas.microsoft.com/office/drawing/2014/main" id="{37D15040-CB6D-5233-AA93-DD76CFE00ACA}"/>
              </a:ext>
            </a:extLst>
          </p:cNvPr>
          <p:cNvSpPr>
            <a:spLocks noGrp="1"/>
          </p:cNvSpPr>
          <p:nvPr>
            <p:ph type="sldNum" sz="quarter" idx="10"/>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4062900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334735" y="1543323"/>
            <a:ext cx="4094045" cy="431772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5" name="Title 4">
            <a:extLst>
              <a:ext uri="{FF2B5EF4-FFF2-40B4-BE49-F238E27FC236}">
                <a16:creationId xmlns:a16="http://schemas.microsoft.com/office/drawing/2014/main" id="{B7832766-AA56-63AE-E2AA-9A2947343D87}"/>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CF92D672-5C11-B647-ADA7-722837BA86C0}"/>
              </a:ext>
            </a:extLst>
          </p:cNvPr>
          <p:cNvSpPr>
            <a:spLocks noGrp="1"/>
          </p:cNvSpPr>
          <p:nvPr>
            <p:ph type="pic" idx="12"/>
          </p:nvPr>
        </p:nvSpPr>
        <p:spPr>
          <a:xfrm>
            <a:off x="4715222" y="1543323"/>
            <a:ext cx="4094045" cy="431772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1" name="Text Placeholder 13">
            <a:extLst>
              <a:ext uri="{FF2B5EF4-FFF2-40B4-BE49-F238E27FC236}">
                <a16:creationId xmlns:a16="http://schemas.microsoft.com/office/drawing/2014/main" id="{6AFB8997-E903-BD34-CBB7-A70F3BD090A1}"/>
              </a:ext>
            </a:extLst>
          </p:cNvPr>
          <p:cNvSpPr>
            <a:spLocks noGrp="1"/>
          </p:cNvSpPr>
          <p:nvPr>
            <p:ph type="body" sz="quarter" idx="13"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4" name="Purdue Logo" descr="Purdue Logo">
            <a:extLst>
              <a:ext uri="{FF2B5EF4-FFF2-40B4-BE49-F238E27FC236}">
                <a16:creationId xmlns:a16="http://schemas.microsoft.com/office/drawing/2014/main" id="{44243070-2D61-965C-9E18-B3D7C6ECFB9C}"/>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6" name="Slide Number Placeholder 5">
            <a:extLst>
              <a:ext uri="{FF2B5EF4-FFF2-40B4-BE49-F238E27FC236}">
                <a16:creationId xmlns:a16="http://schemas.microsoft.com/office/drawing/2014/main" id="{3A91F588-A349-D254-17C4-4E24C922C1D3}"/>
              </a:ext>
            </a:extLst>
          </p:cNvPr>
          <p:cNvSpPr>
            <a:spLocks noGrp="1"/>
          </p:cNvSpPr>
          <p:nvPr>
            <p:ph type="sldNum" sz="quarter" idx="14"/>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59417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py with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351065" y="1543324"/>
            <a:ext cx="4397009"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4961820" y="1543322"/>
            <a:ext cx="3847445" cy="4307573"/>
          </a:xfrm>
        </p:spPr>
        <p:txBody>
          <a:bodyPr>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2614933" y="3795305"/>
            <a:ext cx="2133141"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351065" y="3795304"/>
            <a:ext cx="2133141" cy="2055592"/>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6" name="Purdue Logo" descr="Purdue Logo">
            <a:extLst>
              <a:ext uri="{FF2B5EF4-FFF2-40B4-BE49-F238E27FC236}">
                <a16:creationId xmlns:a16="http://schemas.microsoft.com/office/drawing/2014/main" id="{E6C8536C-D431-05E3-65BF-25F437B39123}"/>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7" name="Slide Number Placeholder 6">
            <a:extLst>
              <a:ext uri="{FF2B5EF4-FFF2-40B4-BE49-F238E27FC236}">
                <a16:creationId xmlns:a16="http://schemas.microsoft.com/office/drawing/2014/main" id="{47908EA8-7459-5120-CB09-F686BB674724}"/>
              </a:ext>
            </a:extLst>
          </p:cNvPr>
          <p:cNvSpPr>
            <a:spLocks noGrp="1"/>
          </p:cNvSpPr>
          <p:nvPr>
            <p:ph type="sldNum" sz="quarter" idx="16"/>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5882444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s with Captio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326571" y="3292036"/>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342900" y="1406232"/>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6" name="Picture Placeholder 2">
            <a:extLst>
              <a:ext uri="{FF2B5EF4-FFF2-40B4-BE49-F238E27FC236}">
                <a16:creationId xmlns:a16="http://schemas.microsoft.com/office/drawing/2014/main" id="{60A3B0E8-AC0D-A169-37E3-2D123D6EBF24}"/>
              </a:ext>
            </a:extLst>
          </p:cNvPr>
          <p:cNvSpPr>
            <a:spLocks noGrp="1"/>
          </p:cNvSpPr>
          <p:nvPr>
            <p:ph type="pic" idx="16"/>
          </p:nvPr>
        </p:nvSpPr>
        <p:spPr>
          <a:xfrm>
            <a:off x="3243828" y="1406232"/>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3" name="Picture Placeholder 2">
            <a:extLst>
              <a:ext uri="{FF2B5EF4-FFF2-40B4-BE49-F238E27FC236}">
                <a16:creationId xmlns:a16="http://schemas.microsoft.com/office/drawing/2014/main" id="{640970D8-E511-89A8-FC5C-6DB37485ADE3}"/>
              </a:ext>
            </a:extLst>
          </p:cNvPr>
          <p:cNvSpPr>
            <a:spLocks noGrp="1"/>
          </p:cNvSpPr>
          <p:nvPr>
            <p:ph type="pic" idx="17"/>
          </p:nvPr>
        </p:nvSpPr>
        <p:spPr>
          <a:xfrm>
            <a:off x="6161085" y="1406232"/>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4" name="Text Placeholder 3">
            <a:extLst>
              <a:ext uri="{FF2B5EF4-FFF2-40B4-BE49-F238E27FC236}">
                <a16:creationId xmlns:a16="http://schemas.microsoft.com/office/drawing/2014/main" id="{6B04B79A-B4BD-0306-3D46-D570E1F51CA6}"/>
              </a:ext>
            </a:extLst>
          </p:cNvPr>
          <p:cNvSpPr>
            <a:spLocks noGrp="1"/>
          </p:cNvSpPr>
          <p:nvPr>
            <p:ph type="body" sz="half" idx="18"/>
          </p:nvPr>
        </p:nvSpPr>
        <p:spPr>
          <a:xfrm>
            <a:off x="3227499" y="3292036"/>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5" name="Text Placeholder 3">
            <a:extLst>
              <a:ext uri="{FF2B5EF4-FFF2-40B4-BE49-F238E27FC236}">
                <a16:creationId xmlns:a16="http://schemas.microsoft.com/office/drawing/2014/main" id="{450B4796-C4B7-C272-5ADD-7D6C896B703E}"/>
              </a:ext>
            </a:extLst>
          </p:cNvPr>
          <p:cNvSpPr>
            <a:spLocks noGrp="1"/>
          </p:cNvSpPr>
          <p:nvPr>
            <p:ph type="body" sz="half" idx="19"/>
          </p:nvPr>
        </p:nvSpPr>
        <p:spPr>
          <a:xfrm>
            <a:off x="6161085" y="3292036"/>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2" name="Text Placeholder 3">
            <a:extLst>
              <a:ext uri="{FF2B5EF4-FFF2-40B4-BE49-F238E27FC236}">
                <a16:creationId xmlns:a16="http://schemas.microsoft.com/office/drawing/2014/main" id="{4633AE4D-056F-FC97-1F10-877F247AB319}"/>
              </a:ext>
            </a:extLst>
          </p:cNvPr>
          <p:cNvSpPr>
            <a:spLocks noGrp="1"/>
          </p:cNvSpPr>
          <p:nvPr>
            <p:ph type="body" sz="half" idx="20"/>
          </p:nvPr>
        </p:nvSpPr>
        <p:spPr>
          <a:xfrm>
            <a:off x="310242" y="5685387"/>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3" name="Picture Placeholder 2">
            <a:extLst>
              <a:ext uri="{FF2B5EF4-FFF2-40B4-BE49-F238E27FC236}">
                <a16:creationId xmlns:a16="http://schemas.microsoft.com/office/drawing/2014/main" id="{19716662-3C77-F831-E45C-F9EA49810F58}"/>
              </a:ext>
            </a:extLst>
          </p:cNvPr>
          <p:cNvSpPr>
            <a:spLocks noGrp="1"/>
          </p:cNvSpPr>
          <p:nvPr>
            <p:ph type="pic" idx="21"/>
          </p:nvPr>
        </p:nvSpPr>
        <p:spPr>
          <a:xfrm>
            <a:off x="326571" y="3799583"/>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24" name="Picture Placeholder 2">
            <a:extLst>
              <a:ext uri="{FF2B5EF4-FFF2-40B4-BE49-F238E27FC236}">
                <a16:creationId xmlns:a16="http://schemas.microsoft.com/office/drawing/2014/main" id="{1ED1A14F-5E0D-476E-9C60-BD987EFC4940}"/>
              </a:ext>
            </a:extLst>
          </p:cNvPr>
          <p:cNvSpPr>
            <a:spLocks noGrp="1"/>
          </p:cNvSpPr>
          <p:nvPr>
            <p:ph type="pic" idx="22"/>
          </p:nvPr>
        </p:nvSpPr>
        <p:spPr>
          <a:xfrm>
            <a:off x="3227499" y="3799583"/>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25" name="Picture Placeholder 2">
            <a:extLst>
              <a:ext uri="{FF2B5EF4-FFF2-40B4-BE49-F238E27FC236}">
                <a16:creationId xmlns:a16="http://schemas.microsoft.com/office/drawing/2014/main" id="{A0003A4C-26CB-DD7F-0B22-024AFB58DC67}"/>
              </a:ext>
            </a:extLst>
          </p:cNvPr>
          <p:cNvSpPr>
            <a:spLocks noGrp="1"/>
          </p:cNvSpPr>
          <p:nvPr>
            <p:ph type="pic" idx="23"/>
          </p:nvPr>
        </p:nvSpPr>
        <p:spPr>
          <a:xfrm>
            <a:off x="6144756" y="3799583"/>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26" name="Text Placeholder 3">
            <a:extLst>
              <a:ext uri="{FF2B5EF4-FFF2-40B4-BE49-F238E27FC236}">
                <a16:creationId xmlns:a16="http://schemas.microsoft.com/office/drawing/2014/main" id="{08CE8D58-56A2-6AE5-AB18-C53F4134DD88}"/>
              </a:ext>
            </a:extLst>
          </p:cNvPr>
          <p:cNvSpPr>
            <a:spLocks noGrp="1"/>
          </p:cNvSpPr>
          <p:nvPr>
            <p:ph type="body" sz="half" idx="24"/>
          </p:nvPr>
        </p:nvSpPr>
        <p:spPr>
          <a:xfrm>
            <a:off x="3211170" y="5685387"/>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7" name="Text Placeholder 3">
            <a:extLst>
              <a:ext uri="{FF2B5EF4-FFF2-40B4-BE49-F238E27FC236}">
                <a16:creationId xmlns:a16="http://schemas.microsoft.com/office/drawing/2014/main" id="{7A4C2D1F-1A58-AC60-F606-B816E5F23FFF}"/>
              </a:ext>
            </a:extLst>
          </p:cNvPr>
          <p:cNvSpPr>
            <a:spLocks noGrp="1"/>
          </p:cNvSpPr>
          <p:nvPr>
            <p:ph type="body" sz="half" idx="25"/>
          </p:nvPr>
        </p:nvSpPr>
        <p:spPr>
          <a:xfrm>
            <a:off x="6144756" y="5685387"/>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3" name="Purdue Logo" descr="Purdue Logo">
            <a:extLst>
              <a:ext uri="{FF2B5EF4-FFF2-40B4-BE49-F238E27FC236}">
                <a16:creationId xmlns:a16="http://schemas.microsoft.com/office/drawing/2014/main" id="{02895CD1-985A-0246-0A03-652625D8B96E}"/>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7" name="Text Placeholder 13">
            <a:extLst>
              <a:ext uri="{FF2B5EF4-FFF2-40B4-BE49-F238E27FC236}">
                <a16:creationId xmlns:a16="http://schemas.microsoft.com/office/drawing/2014/main" id="{7EDCCCDC-B335-96CB-3A28-8C862E3B1B58}"/>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8" name="Slide Number Placeholder 7">
            <a:extLst>
              <a:ext uri="{FF2B5EF4-FFF2-40B4-BE49-F238E27FC236}">
                <a16:creationId xmlns:a16="http://schemas.microsoft.com/office/drawing/2014/main" id="{D4BBBE76-BB04-F5A1-7113-49430D9ADB06}"/>
              </a:ext>
            </a:extLst>
          </p:cNvPr>
          <p:cNvSpPr>
            <a:spLocks noGrp="1"/>
          </p:cNvSpPr>
          <p:nvPr>
            <p:ph type="sldNum" sz="quarter" idx="26"/>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27503303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Collag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334736" y="1542763"/>
            <a:ext cx="1958261"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2508047" y="1542763"/>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9" name="Picture Placeholder 2">
            <a:extLst>
              <a:ext uri="{FF2B5EF4-FFF2-40B4-BE49-F238E27FC236}">
                <a16:creationId xmlns:a16="http://schemas.microsoft.com/office/drawing/2014/main" id="{5D5694FC-6767-0363-8F8C-4C8AEA0C5DCC}"/>
              </a:ext>
            </a:extLst>
          </p:cNvPr>
          <p:cNvSpPr>
            <a:spLocks noGrp="1"/>
          </p:cNvSpPr>
          <p:nvPr>
            <p:ph type="pic" idx="16"/>
          </p:nvPr>
        </p:nvSpPr>
        <p:spPr>
          <a:xfrm>
            <a:off x="4677415" y="1542763"/>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1" name="Picture Placeholder 2">
            <a:extLst>
              <a:ext uri="{FF2B5EF4-FFF2-40B4-BE49-F238E27FC236}">
                <a16:creationId xmlns:a16="http://schemas.microsoft.com/office/drawing/2014/main" id="{6223A017-A902-92C1-8A99-7D45B08D860D}"/>
              </a:ext>
            </a:extLst>
          </p:cNvPr>
          <p:cNvSpPr>
            <a:spLocks noGrp="1"/>
          </p:cNvSpPr>
          <p:nvPr>
            <p:ph type="pic" idx="17"/>
          </p:nvPr>
        </p:nvSpPr>
        <p:spPr>
          <a:xfrm>
            <a:off x="6846782" y="1542763"/>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5" name="Picture Placeholder 2">
            <a:extLst>
              <a:ext uri="{FF2B5EF4-FFF2-40B4-BE49-F238E27FC236}">
                <a16:creationId xmlns:a16="http://schemas.microsoft.com/office/drawing/2014/main" id="{FE352EAA-3DC6-450E-518D-B55638975ECE}"/>
              </a:ext>
            </a:extLst>
          </p:cNvPr>
          <p:cNvSpPr>
            <a:spLocks noGrp="1"/>
          </p:cNvSpPr>
          <p:nvPr>
            <p:ph type="pic" idx="18"/>
          </p:nvPr>
        </p:nvSpPr>
        <p:spPr>
          <a:xfrm>
            <a:off x="1382716" y="3651151"/>
            <a:ext cx="1958261"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6" name="Picture Placeholder 2">
            <a:extLst>
              <a:ext uri="{FF2B5EF4-FFF2-40B4-BE49-F238E27FC236}">
                <a16:creationId xmlns:a16="http://schemas.microsoft.com/office/drawing/2014/main" id="{1E5E3807-051E-4D4B-1143-A6B4BDDBB5D8}"/>
              </a:ext>
            </a:extLst>
          </p:cNvPr>
          <p:cNvSpPr>
            <a:spLocks noGrp="1"/>
          </p:cNvSpPr>
          <p:nvPr>
            <p:ph type="pic" idx="19"/>
          </p:nvPr>
        </p:nvSpPr>
        <p:spPr>
          <a:xfrm>
            <a:off x="3556027" y="3651151"/>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7" name="Picture Placeholder 2">
            <a:extLst>
              <a:ext uri="{FF2B5EF4-FFF2-40B4-BE49-F238E27FC236}">
                <a16:creationId xmlns:a16="http://schemas.microsoft.com/office/drawing/2014/main" id="{9659EF4B-6B57-DE2A-B33A-D60A659CFE6D}"/>
              </a:ext>
            </a:extLst>
          </p:cNvPr>
          <p:cNvSpPr>
            <a:spLocks noGrp="1"/>
          </p:cNvSpPr>
          <p:nvPr>
            <p:ph type="pic" idx="20"/>
          </p:nvPr>
        </p:nvSpPr>
        <p:spPr>
          <a:xfrm>
            <a:off x="5725394" y="3651151"/>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pic>
        <p:nvPicPr>
          <p:cNvPr id="5" name="Purdue Logo" descr="Purdue Logo">
            <a:extLst>
              <a:ext uri="{FF2B5EF4-FFF2-40B4-BE49-F238E27FC236}">
                <a16:creationId xmlns:a16="http://schemas.microsoft.com/office/drawing/2014/main" id="{D14C6799-E59E-5D63-419A-734A1E4ECD22}"/>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4" name="Slide Number Placeholder 3">
            <a:extLst>
              <a:ext uri="{FF2B5EF4-FFF2-40B4-BE49-F238E27FC236}">
                <a16:creationId xmlns:a16="http://schemas.microsoft.com/office/drawing/2014/main" id="{C854C82E-83EC-CA0F-5313-8A450D395973}"/>
              </a:ext>
            </a:extLst>
          </p:cNvPr>
          <p:cNvSpPr>
            <a:spLocks noGrp="1"/>
          </p:cNvSpPr>
          <p:nvPr>
            <p:ph type="sldNum" sz="quarter" idx="21"/>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68931317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2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4891490" y="1643074"/>
            <a:ext cx="3909610"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4891490" y="3884038"/>
            <a:ext cx="3909610"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334737" y="1643074"/>
            <a:ext cx="4308874" cy="4307571"/>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6" name="Rectangle 5">
            <a:extLst>
              <a:ext uri="{FF2B5EF4-FFF2-40B4-BE49-F238E27FC236}">
                <a16:creationId xmlns:a16="http://schemas.microsoft.com/office/drawing/2014/main" id="{467A134D-7A3A-AD4B-91DF-57347E308706}"/>
              </a:ext>
            </a:extLst>
          </p:cNvPr>
          <p:cNvSpPr/>
          <p:nvPr userDrawn="1"/>
        </p:nvSpPr>
        <p:spPr>
          <a:xfrm>
            <a:off x="4891490" y="3395950"/>
            <a:ext cx="390961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8" name="Text Placeholder 3">
            <a:extLst>
              <a:ext uri="{FF2B5EF4-FFF2-40B4-BE49-F238E27FC236}">
                <a16:creationId xmlns:a16="http://schemas.microsoft.com/office/drawing/2014/main" id="{4581B053-21C8-C0AD-58C7-637A6315D1B2}"/>
              </a:ext>
            </a:extLst>
          </p:cNvPr>
          <p:cNvSpPr>
            <a:spLocks noGrp="1"/>
          </p:cNvSpPr>
          <p:nvPr>
            <p:ph type="body" sz="half" idx="2"/>
          </p:nvPr>
        </p:nvSpPr>
        <p:spPr>
          <a:xfrm>
            <a:off x="4891295" y="3395950"/>
            <a:ext cx="3909707" cy="302715"/>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7" name="Rectangle 16">
            <a:extLst>
              <a:ext uri="{FF2B5EF4-FFF2-40B4-BE49-F238E27FC236}">
                <a16:creationId xmlns:a16="http://schemas.microsoft.com/office/drawing/2014/main" id="{D8B2033E-9DB9-9A2B-D4C5-6D8960838D22}"/>
              </a:ext>
            </a:extLst>
          </p:cNvPr>
          <p:cNvSpPr/>
          <p:nvPr userDrawn="1"/>
        </p:nvSpPr>
        <p:spPr>
          <a:xfrm>
            <a:off x="4891392" y="5636914"/>
            <a:ext cx="390961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8" name="Text Placeholder 3">
            <a:extLst>
              <a:ext uri="{FF2B5EF4-FFF2-40B4-BE49-F238E27FC236}">
                <a16:creationId xmlns:a16="http://schemas.microsoft.com/office/drawing/2014/main" id="{F02FFCFA-A84F-7535-4A5F-29A5FC646063}"/>
              </a:ext>
            </a:extLst>
          </p:cNvPr>
          <p:cNvSpPr>
            <a:spLocks noGrp="1"/>
          </p:cNvSpPr>
          <p:nvPr>
            <p:ph type="body" sz="half" idx="19"/>
          </p:nvPr>
        </p:nvSpPr>
        <p:spPr>
          <a:xfrm>
            <a:off x="4891295" y="5636914"/>
            <a:ext cx="3909610" cy="302715"/>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4" name="Purdue Logo" descr="Purdue Logo">
            <a:extLst>
              <a:ext uri="{FF2B5EF4-FFF2-40B4-BE49-F238E27FC236}">
                <a16:creationId xmlns:a16="http://schemas.microsoft.com/office/drawing/2014/main" id="{FF1F47B4-C1F8-3104-7C95-F3C41016CDCB}"/>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7" name="Slide Number Placeholder 6">
            <a:extLst>
              <a:ext uri="{FF2B5EF4-FFF2-40B4-BE49-F238E27FC236}">
                <a16:creationId xmlns:a16="http://schemas.microsoft.com/office/drawing/2014/main" id="{FE7FF3C0-B493-DBA3-7C75-1B8A2685FBDC}"/>
              </a:ext>
            </a:extLst>
          </p:cNvPr>
          <p:cNvSpPr>
            <a:spLocks noGrp="1"/>
          </p:cNvSpPr>
          <p:nvPr>
            <p:ph type="sldNum" sz="quarter" idx="20"/>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8855271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with 3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4891490" y="1643074"/>
            <a:ext cx="3909610"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6965414" y="3884038"/>
            <a:ext cx="1835685"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4891490" y="3879120"/>
            <a:ext cx="1896687" cy="2055592"/>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334737" y="1643074"/>
            <a:ext cx="4308874" cy="4307571"/>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ECAC4E08-5A51-BF4F-655E-4E54DD771548}"/>
              </a:ext>
            </a:extLst>
          </p:cNvPr>
          <p:cNvSpPr/>
          <p:nvPr userDrawn="1"/>
        </p:nvSpPr>
        <p:spPr>
          <a:xfrm>
            <a:off x="4891490" y="3395950"/>
            <a:ext cx="390961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6" name="Text Placeholder 3">
            <a:extLst>
              <a:ext uri="{FF2B5EF4-FFF2-40B4-BE49-F238E27FC236}">
                <a16:creationId xmlns:a16="http://schemas.microsoft.com/office/drawing/2014/main" id="{27D80C23-74F3-F853-02BF-83C743039F6E}"/>
              </a:ext>
            </a:extLst>
          </p:cNvPr>
          <p:cNvSpPr>
            <a:spLocks noGrp="1"/>
          </p:cNvSpPr>
          <p:nvPr>
            <p:ph type="body" sz="half" idx="2"/>
          </p:nvPr>
        </p:nvSpPr>
        <p:spPr>
          <a:xfrm>
            <a:off x="4928867" y="3395950"/>
            <a:ext cx="3872135" cy="302715"/>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Rectangle 6">
            <a:extLst>
              <a:ext uri="{FF2B5EF4-FFF2-40B4-BE49-F238E27FC236}">
                <a16:creationId xmlns:a16="http://schemas.microsoft.com/office/drawing/2014/main" id="{F8F22EB8-4EFD-86A4-8EB8-8A4F1A1AA2DF}"/>
              </a:ext>
            </a:extLst>
          </p:cNvPr>
          <p:cNvSpPr/>
          <p:nvPr userDrawn="1"/>
        </p:nvSpPr>
        <p:spPr>
          <a:xfrm>
            <a:off x="4884613" y="5631998"/>
            <a:ext cx="1884248"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8" name="Text Placeholder 3">
            <a:extLst>
              <a:ext uri="{FF2B5EF4-FFF2-40B4-BE49-F238E27FC236}">
                <a16:creationId xmlns:a16="http://schemas.microsoft.com/office/drawing/2014/main" id="{66A4B2AA-E0AE-18DD-BAA3-AF2A9CA6987A}"/>
              </a:ext>
            </a:extLst>
          </p:cNvPr>
          <p:cNvSpPr>
            <a:spLocks noGrp="1"/>
          </p:cNvSpPr>
          <p:nvPr>
            <p:ph type="body" sz="half" idx="19"/>
          </p:nvPr>
        </p:nvSpPr>
        <p:spPr>
          <a:xfrm>
            <a:off x="4921990" y="5631998"/>
            <a:ext cx="1866186" cy="302715"/>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5" name="Rectangle 14">
            <a:extLst>
              <a:ext uri="{FF2B5EF4-FFF2-40B4-BE49-F238E27FC236}">
                <a16:creationId xmlns:a16="http://schemas.microsoft.com/office/drawing/2014/main" id="{E18B5CD1-FF93-2C9C-1BFF-73A3CE39E65D}"/>
              </a:ext>
            </a:extLst>
          </p:cNvPr>
          <p:cNvSpPr/>
          <p:nvPr userDrawn="1"/>
        </p:nvSpPr>
        <p:spPr>
          <a:xfrm>
            <a:off x="6965414" y="5641704"/>
            <a:ext cx="1823956"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6" name="Text Placeholder 3">
            <a:extLst>
              <a:ext uri="{FF2B5EF4-FFF2-40B4-BE49-F238E27FC236}">
                <a16:creationId xmlns:a16="http://schemas.microsoft.com/office/drawing/2014/main" id="{C52272AC-9734-6D60-9441-B5E7B9E4E372}"/>
              </a:ext>
            </a:extLst>
          </p:cNvPr>
          <p:cNvSpPr>
            <a:spLocks noGrp="1"/>
          </p:cNvSpPr>
          <p:nvPr>
            <p:ph type="body" sz="half" idx="20"/>
          </p:nvPr>
        </p:nvSpPr>
        <p:spPr>
          <a:xfrm>
            <a:off x="7002791" y="5641704"/>
            <a:ext cx="1806473" cy="302715"/>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13" name="Purdue Logo" descr="Purdue Logo">
            <a:extLst>
              <a:ext uri="{FF2B5EF4-FFF2-40B4-BE49-F238E27FC236}">
                <a16:creationId xmlns:a16="http://schemas.microsoft.com/office/drawing/2014/main" id="{71541E48-83C5-5EB5-97B8-98DFEB175EF5}"/>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9" name="Slide Number Placeholder 8">
            <a:extLst>
              <a:ext uri="{FF2B5EF4-FFF2-40B4-BE49-F238E27FC236}">
                <a16:creationId xmlns:a16="http://schemas.microsoft.com/office/drawing/2014/main" id="{ECA2C2AD-E170-6DFA-7E9F-837CA6A5C69F}"/>
              </a:ext>
            </a:extLst>
          </p:cNvPr>
          <p:cNvSpPr>
            <a:spLocks noGrp="1"/>
          </p:cNvSpPr>
          <p:nvPr>
            <p:ph type="sldNum" sz="quarter" idx="21"/>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7034418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3 Blocks - Blac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CFF414-FA47-F7EC-7EFB-7073E26BB831}"/>
              </a:ext>
            </a:extLst>
          </p:cNvPr>
          <p:cNvSpPr/>
          <p:nvPr userDrawn="1"/>
        </p:nvSpPr>
        <p:spPr>
          <a:xfrm>
            <a:off x="5953857" y="1315895"/>
            <a:ext cx="2489648"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13C0F4F-1E76-E3A4-E5AA-8FA79C7C69FB}"/>
              </a:ext>
            </a:extLst>
          </p:cNvPr>
          <p:cNvSpPr/>
          <p:nvPr userDrawn="1"/>
        </p:nvSpPr>
        <p:spPr>
          <a:xfrm>
            <a:off x="3315718" y="1315896"/>
            <a:ext cx="2489648"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067105CB-DECE-0616-2A57-776784CFC1CB}"/>
              </a:ext>
            </a:extLst>
          </p:cNvPr>
          <p:cNvSpPr/>
          <p:nvPr userDrawn="1"/>
        </p:nvSpPr>
        <p:spPr>
          <a:xfrm>
            <a:off x="677578" y="1315897"/>
            <a:ext cx="2489648"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7" name="Text Placeholder 6">
            <a:extLst>
              <a:ext uri="{FF2B5EF4-FFF2-40B4-BE49-F238E27FC236}">
                <a16:creationId xmlns:a16="http://schemas.microsoft.com/office/drawing/2014/main" id="{1813FE17-B697-FB87-4ED6-D832D798E901}"/>
              </a:ext>
            </a:extLst>
          </p:cNvPr>
          <p:cNvSpPr>
            <a:spLocks noGrp="1"/>
          </p:cNvSpPr>
          <p:nvPr>
            <p:ph type="body" sz="quarter" idx="10" hasCustomPrompt="1"/>
          </p:nvPr>
        </p:nvSpPr>
        <p:spPr>
          <a:xfrm>
            <a:off x="677629" y="1436469"/>
            <a:ext cx="2489597" cy="339561"/>
          </a:xfrm>
        </p:spPr>
        <p:txBody>
          <a:bodyPr>
            <a:noAutofit/>
          </a:bodyPr>
          <a:lstStyle>
            <a:lvl1pPr marL="0" indent="0" algn="ctr" fontAlgn="t">
              <a:spcBef>
                <a:spcPts val="0"/>
              </a:spcBef>
              <a:buFontTx/>
              <a:buNone/>
              <a:defRPr sz="1600" b="0" i="0" baseline="0">
                <a:solidFill>
                  <a:schemeClr val="bg1"/>
                </a:solidFill>
                <a:latin typeface="Franklin Gothic Medium Cond" panose="020B0606030402020204" pitchFamily="34" charset="0"/>
              </a:defRPr>
            </a:lvl1pPr>
          </a:lstStyle>
          <a:p>
            <a:pPr lvl="0"/>
            <a:r>
              <a:rPr lang="en-US"/>
              <a:t>Click to edit Subhead</a:t>
            </a:r>
          </a:p>
        </p:txBody>
      </p:sp>
      <p:sp>
        <p:nvSpPr>
          <p:cNvPr id="11" name="Picture Placeholder 10">
            <a:extLst>
              <a:ext uri="{FF2B5EF4-FFF2-40B4-BE49-F238E27FC236}">
                <a16:creationId xmlns:a16="http://schemas.microsoft.com/office/drawing/2014/main" id="{8B65CB9D-AA49-05C2-2100-C63D32C82B85}"/>
              </a:ext>
            </a:extLst>
          </p:cNvPr>
          <p:cNvSpPr>
            <a:spLocks noGrp="1"/>
          </p:cNvSpPr>
          <p:nvPr>
            <p:ph type="pic" sz="quarter" idx="12"/>
          </p:nvPr>
        </p:nvSpPr>
        <p:spPr>
          <a:xfrm>
            <a:off x="826458" y="4045824"/>
            <a:ext cx="2213372" cy="1555750"/>
          </a:xfrm>
        </p:spPr>
        <p:txBody>
          <a:bodyPr/>
          <a:lstStyle>
            <a:lvl1pPr marL="0" indent="0">
              <a:buNone/>
              <a:defRPr/>
            </a:lvl1pPr>
          </a:lstStyle>
          <a:p>
            <a:r>
              <a:rPr lang="en-US"/>
              <a:t>Click icon to add picture</a:t>
            </a:r>
          </a:p>
        </p:txBody>
      </p:sp>
      <p:sp>
        <p:nvSpPr>
          <p:cNvPr id="17" name="Text Placeholder 6">
            <a:extLst>
              <a:ext uri="{FF2B5EF4-FFF2-40B4-BE49-F238E27FC236}">
                <a16:creationId xmlns:a16="http://schemas.microsoft.com/office/drawing/2014/main" id="{43204028-135E-83A2-B94A-693154F531B4}"/>
              </a:ext>
            </a:extLst>
          </p:cNvPr>
          <p:cNvSpPr>
            <a:spLocks noGrp="1"/>
          </p:cNvSpPr>
          <p:nvPr>
            <p:ph type="body" sz="quarter" idx="13" hasCustomPrompt="1"/>
          </p:nvPr>
        </p:nvSpPr>
        <p:spPr>
          <a:xfrm>
            <a:off x="3315963" y="1436469"/>
            <a:ext cx="2489597" cy="339561"/>
          </a:xfrm>
        </p:spPr>
        <p:txBody>
          <a:bodyPr>
            <a:noAutofit/>
          </a:bodyPr>
          <a:lstStyle>
            <a:lvl1pPr marL="0" indent="0" algn="ctr" fontAlgn="t">
              <a:spcBef>
                <a:spcPts val="0"/>
              </a:spcBef>
              <a:buFontTx/>
              <a:buNone/>
              <a:defRPr sz="1600" b="0" i="0" baseline="0">
                <a:solidFill>
                  <a:schemeClr val="bg1"/>
                </a:solidFill>
                <a:latin typeface="Franklin Gothic Medium Cond" panose="020B0606030402020204" pitchFamily="34" charset="0"/>
              </a:defRPr>
            </a:lvl1pPr>
          </a:lstStyle>
          <a:p>
            <a:pPr lvl="0"/>
            <a:r>
              <a:rPr lang="en-US"/>
              <a:t>Click to edit Subhead</a:t>
            </a:r>
          </a:p>
        </p:txBody>
      </p:sp>
      <p:sp>
        <p:nvSpPr>
          <p:cNvPr id="19" name="Picture Placeholder 10">
            <a:extLst>
              <a:ext uri="{FF2B5EF4-FFF2-40B4-BE49-F238E27FC236}">
                <a16:creationId xmlns:a16="http://schemas.microsoft.com/office/drawing/2014/main" id="{D4E810FD-2D00-764A-B144-B235C21E32F6}"/>
              </a:ext>
            </a:extLst>
          </p:cNvPr>
          <p:cNvSpPr>
            <a:spLocks noGrp="1"/>
          </p:cNvSpPr>
          <p:nvPr>
            <p:ph type="pic" sz="quarter" idx="15"/>
          </p:nvPr>
        </p:nvSpPr>
        <p:spPr>
          <a:xfrm>
            <a:off x="3464791" y="4045824"/>
            <a:ext cx="2213372" cy="1555750"/>
          </a:xfrm>
        </p:spPr>
        <p:txBody>
          <a:bodyPr/>
          <a:lstStyle>
            <a:lvl1pPr marL="0" indent="0">
              <a:buNone/>
              <a:defRPr/>
            </a:lvl1pPr>
          </a:lstStyle>
          <a:p>
            <a:r>
              <a:rPr lang="en-US"/>
              <a:t>Click icon to add picture</a:t>
            </a:r>
          </a:p>
        </p:txBody>
      </p:sp>
      <p:sp>
        <p:nvSpPr>
          <p:cNvPr id="21" name="Text Placeholder 6">
            <a:extLst>
              <a:ext uri="{FF2B5EF4-FFF2-40B4-BE49-F238E27FC236}">
                <a16:creationId xmlns:a16="http://schemas.microsoft.com/office/drawing/2014/main" id="{0A71EF50-386A-A3B9-93FB-6EF179A4EE47}"/>
              </a:ext>
            </a:extLst>
          </p:cNvPr>
          <p:cNvSpPr>
            <a:spLocks noGrp="1"/>
          </p:cNvSpPr>
          <p:nvPr>
            <p:ph type="body" sz="quarter" idx="16" hasCustomPrompt="1"/>
          </p:nvPr>
        </p:nvSpPr>
        <p:spPr>
          <a:xfrm>
            <a:off x="5954102" y="1433919"/>
            <a:ext cx="2489597" cy="339561"/>
          </a:xfrm>
        </p:spPr>
        <p:txBody>
          <a:bodyPr>
            <a:noAutofit/>
          </a:bodyPr>
          <a:lstStyle>
            <a:lvl1pPr marL="0" indent="0" algn="ctr" fontAlgn="t">
              <a:spcBef>
                <a:spcPts val="0"/>
              </a:spcBef>
              <a:buFontTx/>
              <a:buNone/>
              <a:defRPr sz="1600" b="0" i="0" baseline="0">
                <a:solidFill>
                  <a:schemeClr val="bg1"/>
                </a:solidFill>
                <a:latin typeface="Franklin Gothic Medium Cond" panose="020B0606030402020204" pitchFamily="34" charset="0"/>
              </a:defRPr>
            </a:lvl1pPr>
          </a:lstStyle>
          <a:p>
            <a:pPr lvl="0"/>
            <a:r>
              <a:rPr lang="en-US"/>
              <a:t>Click to edit Subhead</a:t>
            </a:r>
          </a:p>
        </p:txBody>
      </p:sp>
      <p:sp>
        <p:nvSpPr>
          <p:cNvPr id="23" name="Picture Placeholder 10">
            <a:extLst>
              <a:ext uri="{FF2B5EF4-FFF2-40B4-BE49-F238E27FC236}">
                <a16:creationId xmlns:a16="http://schemas.microsoft.com/office/drawing/2014/main" id="{6AE17ED9-FDD9-34C3-1F7D-9A8EA4C4B40E}"/>
              </a:ext>
            </a:extLst>
          </p:cNvPr>
          <p:cNvSpPr>
            <a:spLocks noGrp="1"/>
          </p:cNvSpPr>
          <p:nvPr>
            <p:ph type="pic" sz="quarter" idx="18"/>
          </p:nvPr>
        </p:nvSpPr>
        <p:spPr>
          <a:xfrm>
            <a:off x="6102931" y="4043274"/>
            <a:ext cx="2213372" cy="1555750"/>
          </a:xfrm>
        </p:spPr>
        <p:txBody>
          <a:bodyPr/>
          <a:lstStyle>
            <a:lvl1pPr marL="0" indent="0">
              <a:buNone/>
              <a:defRPr b="1"/>
            </a:lvl1pPr>
          </a:lstStyle>
          <a:p>
            <a:r>
              <a:rPr lang="en-US"/>
              <a:t>Click icon to add picture</a:t>
            </a:r>
          </a:p>
        </p:txBody>
      </p:sp>
      <p:sp>
        <p:nvSpPr>
          <p:cNvPr id="16" name="Title 15">
            <a:extLst>
              <a:ext uri="{FF2B5EF4-FFF2-40B4-BE49-F238E27FC236}">
                <a16:creationId xmlns:a16="http://schemas.microsoft.com/office/drawing/2014/main" id="{77D3ED32-45F9-B948-371F-67E8465B2438}"/>
              </a:ext>
            </a:extLst>
          </p:cNvPr>
          <p:cNvSpPr>
            <a:spLocks noGrp="1"/>
          </p:cNvSpPr>
          <p:nvPr>
            <p:ph type="title"/>
          </p:nvPr>
        </p:nvSpPr>
        <p:spPr/>
        <p:txBody>
          <a:bodyPr/>
          <a:lstStyle/>
          <a:p>
            <a:r>
              <a:rPr lang="en-US"/>
              <a:t>Click to edit Master title style</a:t>
            </a:r>
          </a:p>
        </p:txBody>
      </p:sp>
      <p:pic>
        <p:nvPicPr>
          <p:cNvPr id="2" name="Purdue Logo" descr="Purdue Logo">
            <a:extLst>
              <a:ext uri="{FF2B5EF4-FFF2-40B4-BE49-F238E27FC236}">
                <a16:creationId xmlns:a16="http://schemas.microsoft.com/office/drawing/2014/main" id="{74FBA10C-BD6B-D663-8BC1-53DB3DAB316F}"/>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10" name="Text Placeholder 3">
            <a:extLst>
              <a:ext uri="{FF2B5EF4-FFF2-40B4-BE49-F238E27FC236}">
                <a16:creationId xmlns:a16="http://schemas.microsoft.com/office/drawing/2014/main" id="{3856F49F-59AA-23FB-4600-EC4D944973CD}"/>
              </a:ext>
            </a:extLst>
          </p:cNvPr>
          <p:cNvSpPr>
            <a:spLocks noGrp="1"/>
          </p:cNvSpPr>
          <p:nvPr>
            <p:ph type="body" sz="half" idx="2" hasCustomPrompt="1"/>
          </p:nvPr>
        </p:nvSpPr>
        <p:spPr>
          <a:xfrm>
            <a:off x="826458" y="2040673"/>
            <a:ext cx="2213372" cy="1691333"/>
          </a:xfrm>
        </p:spPr>
        <p:txBody>
          <a:bodyPr>
            <a:normAutofit/>
          </a:bodyPr>
          <a:lstStyle>
            <a:lvl1pPr marL="0" indent="0">
              <a:buNone/>
              <a:defRPr sz="14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body copy</a:t>
            </a:r>
          </a:p>
        </p:txBody>
      </p:sp>
      <p:sp>
        <p:nvSpPr>
          <p:cNvPr id="12" name="Text Placeholder 3">
            <a:extLst>
              <a:ext uri="{FF2B5EF4-FFF2-40B4-BE49-F238E27FC236}">
                <a16:creationId xmlns:a16="http://schemas.microsoft.com/office/drawing/2014/main" id="{5CA6E053-97C0-F5A8-A5C6-62806699EADE}"/>
              </a:ext>
            </a:extLst>
          </p:cNvPr>
          <p:cNvSpPr>
            <a:spLocks noGrp="1"/>
          </p:cNvSpPr>
          <p:nvPr>
            <p:ph type="body" sz="half" idx="20" hasCustomPrompt="1"/>
          </p:nvPr>
        </p:nvSpPr>
        <p:spPr>
          <a:xfrm>
            <a:off x="3464791" y="2040672"/>
            <a:ext cx="2213372" cy="1691333"/>
          </a:xfrm>
        </p:spPr>
        <p:txBody>
          <a:bodyPr>
            <a:normAutofit/>
          </a:bodyPr>
          <a:lstStyle>
            <a:lvl1pPr marL="0" indent="0">
              <a:buNone/>
              <a:defRPr sz="14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body copy</a:t>
            </a:r>
          </a:p>
        </p:txBody>
      </p:sp>
      <p:sp>
        <p:nvSpPr>
          <p:cNvPr id="13" name="Text Placeholder 3">
            <a:extLst>
              <a:ext uri="{FF2B5EF4-FFF2-40B4-BE49-F238E27FC236}">
                <a16:creationId xmlns:a16="http://schemas.microsoft.com/office/drawing/2014/main" id="{1823F7D4-DD74-2A27-4C24-052C4575CCDF}"/>
              </a:ext>
            </a:extLst>
          </p:cNvPr>
          <p:cNvSpPr>
            <a:spLocks noGrp="1"/>
          </p:cNvSpPr>
          <p:nvPr>
            <p:ph type="body" sz="half" idx="21" hasCustomPrompt="1"/>
          </p:nvPr>
        </p:nvSpPr>
        <p:spPr>
          <a:xfrm>
            <a:off x="6102931" y="2040671"/>
            <a:ext cx="2213372" cy="1691333"/>
          </a:xfrm>
        </p:spPr>
        <p:txBody>
          <a:bodyPr>
            <a:normAutofit/>
          </a:bodyPr>
          <a:lstStyle>
            <a:lvl1pPr marL="0" indent="0">
              <a:buNone/>
              <a:defRPr sz="14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body copy</a:t>
            </a:r>
          </a:p>
        </p:txBody>
      </p:sp>
      <p:sp>
        <p:nvSpPr>
          <p:cNvPr id="8" name="Slide Number Placeholder 7">
            <a:extLst>
              <a:ext uri="{FF2B5EF4-FFF2-40B4-BE49-F238E27FC236}">
                <a16:creationId xmlns:a16="http://schemas.microsoft.com/office/drawing/2014/main" id="{00493C21-4EE2-0FC6-BB33-B8E9F941653B}"/>
              </a:ext>
            </a:extLst>
          </p:cNvPr>
          <p:cNvSpPr>
            <a:spLocks noGrp="1"/>
          </p:cNvSpPr>
          <p:nvPr>
            <p:ph type="sldNum" sz="quarter" idx="22"/>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221671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6" name="Title 6">
            <a:extLst>
              <a:ext uri="{FF2B5EF4-FFF2-40B4-BE49-F238E27FC236}">
                <a16:creationId xmlns:a16="http://schemas.microsoft.com/office/drawing/2014/main" id="{B1EEEEC0-D7E4-4DE5-4E3D-FAAD9ABA8990}"/>
              </a:ext>
            </a:extLst>
          </p:cNvPr>
          <p:cNvSpPr>
            <a:spLocks noGrp="1"/>
          </p:cNvSpPr>
          <p:nvPr>
            <p:ph type="title" hasCustomPrompt="1"/>
          </p:nvPr>
        </p:nvSpPr>
        <p:spPr>
          <a:xfrm>
            <a:off x="767442" y="2017643"/>
            <a:ext cx="7183861" cy="583733"/>
          </a:xfrm>
        </p:spPr>
        <p:txBody>
          <a:bodyPr>
            <a:noAutofit/>
          </a:bodyPr>
          <a:lstStyle>
            <a:lvl1pPr>
              <a:defRPr sz="4400" cap="none">
                <a:solidFill>
                  <a:schemeClr val="tx1"/>
                </a:solidFill>
              </a:defRPr>
            </a:lvl1pPr>
          </a:lstStyle>
          <a:p>
            <a:r>
              <a:rPr lang="en-US"/>
              <a:t>Presentation Title</a:t>
            </a:r>
          </a:p>
        </p:txBody>
      </p:sp>
      <p:sp>
        <p:nvSpPr>
          <p:cNvPr id="9" name="Text Placeholder 8">
            <a:extLst>
              <a:ext uri="{FF2B5EF4-FFF2-40B4-BE49-F238E27FC236}">
                <a16:creationId xmlns:a16="http://schemas.microsoft.com/office/drawing/2014/main" id="{D8EDB9B8-C811-84E9-5F58-0130F3A8050C}"/>
              </a:ext>
            </a:extLst>
          </p:cNvPr>
          <p:cNvSpPr>
            <a:spLocks noGrp="1"/>
          </p:cNvSpPr>
          <p:nvPr>
            <p:ph type="body" sz="quarter" idx="10" hasCustomPrompt="1"/>
          </p:nvPr>
        </p:nvSpPr>
        <p:spPr>
          <a:xfrm>
            <a:off x="767442" y="2617147"/>
            <a:ext cx="7183861" cy="449263"/>
          </a:xfrm>
        </p:spPr>
        <p:txBody>
          <a:bodyPr>
            <a:noAutofit/>
          </a:bodyPr>
          <a:lstStyle>
            <a:lvl1pPr marL="0" indent="0">
              <a:buFontTx/>
              <a:buNone/>
              <a:defRPr sz="2000" b="1">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Subtitle</a:t>
            </a:r>
          </a:p>
        </p:txBody>
      </p:sp>
      <p:sp>
        <p:nvSpPr>
          <p:cNvPr id="10" name="Text Placeholder 8">
            <a:extLst>
              <a:ext uri="{FF2B5EF4-FFF2-40B4-BE49-F238E27FC236}">
                <a16:creationId xmlns:a16="http://schemas.microsoft.com/office/drawing/2014/main" id="{24BF34A7-30DF-7BD2-A5A2-434BBF6672CA}"/>
              </a:ext>
            </a:extLst>
          </p:cNvPr>
          <p:cNvSpPr>
            <a:spLocks noGrp="1"/>
          </p:cNvSpPr>
          <p:nvPr>
            <p:ph type="body" sz="quarter" idx="11" hasCustomPrompt="1"/>
          </p:nvPr>
        </p:nvSpPr>
        <p:spPr>
          <a:xfrm>
            <a:off x="767442" y="3079275"/>
            <a:ext cx="7183861" cy="449263"/>
          </a:xfrm>
        </p:spPr>
        <p:txBody>
          <a:bodyPr>
            <a:normAutofit/>
          </a:bodyPr>
          <a:lstStyle>
            <a:lvl1pPr marL="0" indent="0">
              <a:buFontTx/>
              <a:buNone/>
              <a:defRPr sz="1400">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3/31/23</a:t>
            </a:r>
          </a:p>
        </p:txBody>
      </p:sp>
      <p:pic>
        <p:nvPicPr>
          <p:cNvPr id="5" name="Purdue Logo" descr="Purdue Logo">
            <a:extLst>
              <a:ext uri="{FF2B5EF4-FFF2-40B4-BE49-F238E27FC236}">
                <a16:creationId xmlns:a16="http://schemas.microsoft.com/office/drawing/2014/main" id="{991E72C7-48BD-C239-7F19-37B446DE42EE}"/>
              </a:ext>
            </a:extLst>
          </p:cNvPr>
          <p:cNvPicPr>
            <a:picLocks noChangeAspect="1"/>
          </p:cNvPicPr>
          <p:nvPr userDrawn="1"/>
        </p:nvPicPr>
        <p:blipFill>
          <a:blip r:embed="rId3"/>
          <a:stretch>
            <a:fillRect/>
          </a:stretch>
        </p:blipFill>
        <p:spPr>
          <a:xfrm>
            <a:off x="767443" y="5843190"/>
            <a:ext cx="2164600" cy="387458"/>
          </a:xfrm>
          <a:prstGeom prst="rect">
            <a:avLst/>
          </a:prstGeom>
        </p:spPr>
      </p:pic>
    </p:spTree>
    <p:extLst>
      <p:ext uri="{BB962C8B-B14F-4D97-AF65-F5344CB8AC3E}">
        <p14:creationId xmlns:p14="http://schemas.microsoft.com/office/powerpoint/2010/main" val="56992520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 3 Blocks - Go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98D576-4759-5408-883D-2E56D9D0F603}"/>
              </a:ext>
            </a:extLst>
          </p:cNvPr>
          <p:cNvSpPr/>
          <p:nvPr userDrawn="1"/>
        </p:nvSpPr>
        <p:spPr>
          <a:xfrm>
            <a:off x="5953662" y="1315893"/>
            <a:ext cx="2489648"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D2C44A1A-1D1D-F2D9-8EC1-EFF25EBA1FB0}"/>
              </a:ext>
            </a:extLst>
          </p:cNvPr>
          <p:cNvSpPr/>
          <p:nvPr userDrawn="1"/>
        </p:nvSpPr>
        <p:spPr>
          <a:xfrm>
            <a:off x="3315523" y="1315894"/>
            <a:ext cx="2489648"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3138D75A-DD50-6C6E-0A9D-7F77E72C780A}"/>
              </a:ext>
            </a:extLst>
          </p:cNvPr>
          <p:cNvSpPr/>
          <p:nvPr userDrawn="1"/>
        </p:nvSpPr>
        <p:spPr>
          <a:xfrm>
            <a:off x="677384" y="1315895"/>
            <a:ext cx="2489648"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6" name="Text Placeholder 6">
            <a:extLst>
              <a:ext uri="{FF2B5EF4-FFF2-40B4-BE49-F238E27FC236}">
                <a16:creationId xmlns:a16="http://schemas.microsoft.com/office/drawing/2014/main" id="{876A1563-09E6-06B6-EC4A-8E309CC57B11}"/>
              </a:ext>
            </a:extLst>
          </p:cNvPr>
          <p:cNvSpPr>
            <a:spLocks noGrp="1"/>
          </p:cNvSpPr>
          <p:nvPr>
            <p:ph type="body" sz="quarter" idx="10" hasCustomPrompt="1"/>
          </p:nvPr>
        </p:nvSpPr>
        <p:spPr>
          <a:xfrm>
            <a:off x="677435" y="1436467"/>
            <a:ext cx="2489597" cy="339561"/>
          </a:xfrm>
        </p:spPr>
        <p:txBody>
          <a:bodyPr>
            <a:noAutofit/>
          </a:bodyPr>
          <a:lstStyle>
            <a:lvl1pPr marL="0" indent="0" algn="ctr" fontAlgn="t">
              <a:spcBef>
                <a:spcPts val="0"/>
              </a:spcBef>
              <a:buFontTx/>
              <a:buNone/>
              <a:defRPr sz="1600" b="0" i="0" baseline="0">
                <a:solidFill>
                  <a:schemeClr val="tx1"/>
                </a:solidFill>
                <a:latin typeface="Franklin Gothic Medium Cond" panose="020B0606030402020204" pitchFamily="34" charset="0"/>
              </a:defRPr>
            </a:lvl1pPr>
          </a:lstStyle>
          <a:p>
            <a:pPr lvl="0"/>
            <a:r>
              <a:rPr lang="en-US"/>
              <a:t>Click to edit Subhead</a:t>
            </a:r>
          </a:p>
        </p:txBody>
      </p:sp>
      <p:sp>
        <p:nvSpPr>
          <p:cNvPr id="22" name="Text Placeholder 6">
            <a:extLst>
              <a:ext uri="{FF2B5EF4-FFF2-40B4-BE49-F238E27FC236}">
                <a16:creationId xmlns:a16="http://schemas.microsoft.com/office/drawing/2014/main" id="{AF401EC8-7352-A985-133C-726A718A9E9A}"/>
              </a:ext>
            </a:extLst>
          </p:cNvPr>
          <p:cNvSpPr>
            <a:spLocks noGrp="1"/>
          </p:cNvSpPr>
          <p:nvPr>
            <p:ph type="body" sz="quarter" idx="13" hasCustomPrompt="1"/>
          </p:nvPr>
        </p:nvSpPr>
        <p:spPr>
          <a:xfrm>
            <a:off x="3315769" y="1436467"/>
            <a:ext cx="2489597" cy="339561"/>
          </a:xfrm>
        </p:spPr>
        <p:txBody>
          <a:bodyPr>
            <a:noAutofit/>
          </a:bodyPr>
          <a:lstStyle>
            <a:lvl1pPr marL="0" indent="0" algn="ctr" fontAlgn="t">
              <a:spcBef>
                <a:spcPts val="0"/>
              </a:spcBef>
              <a:buFontTx/>
              <a:buNone/>
              <a:defRPr sz="1600" b="0" i="0" baseline="0">
                <a:solidFill>
                  <a:schemeClr val="tx1"/>
                </a:solidFill>
                <a:latin typeface="Franklin Gothic Medium Cond" panose="020B0606030402020204" pitchFamily="34" charset="0"/>
              </a:defRPr>
            </a:lvl1pPr>
          </a:lstStyle>
          <a:p>
            <a:pPr marL="0" marR="0" lvl="0" indent="0" algn="ctr" defTabSz="685800" rtl="0" eaLnBrk="1" fontAlgn="t" latinLnBrk="0" hangingPunct="1">
              <a:lnSpc>
                <a:spcPct val="90000"/>
              </a:lnSpc>
              <a:spcBef>
                <a:spcPts val="0"/>
              </a:spcBef>
              <a:spcAft>
                <a:spcPts val="0"/>
              </a:spcAft>
              <a:buClrTx/>
              <a:buSzTx/>
              <a:buFontTx/>
              <a:buNone/>
              <a:tabLst/>
              <a:defRPr/>
            </a:pPr>
            <a:r>
              <a:rPr lang="en-US"/>
              <a:t>Click to edit Subhead</a:t>
            </a:r>
          </a:p>
        </p:txBody>
      </p:sp>
      <p:sp>
        <p:nvSpPr>
          <p:cNvPr id="26" name="Text Placeholder 6">
            <a:extLst>
              <a:ext uri="{FF2B5EF4-FFF2-40B4-BE49-F238E27FC236}">
                <a16:creationId xmlns:a16="http://schemas.microsoft.com/office/drawing/2014/main" id="{71A04C69-EC92-81B2-FCD5-39464C669BEB}"/>
              </a:ext>
            </a:extLst>
          </p:cNvPr>
          <p:cNvSpPr>
            <a:spLocks noGrp="1"/>
          </p:cNvSpPr>
          <p:nvPr>
            <p:ph type="body" sz="quarter" idx="16" hasCustomPrompt="1"/>
          </p:nvPr>
        </p:nvSpPr>
        <p:spPr>
          <a:xfrm>
            <a:off x="5953908" y="1433917"/>
            <a:ext cx="2489597" cy="339561"/>
          </a:xfrm>
        </p:spPr>
        <p:txBody>
          <a:bodyPr>
            <a:noAutofit/>
          </a:bodyPr>
          <a:lstStyle>
            <a:lvl1pPr marL="0" indent="0" algn="ctr" fontAlgn="t">
              <a:spcBef>
                <a:spcPts val="0"/>
              </a:spcBef>
              <a:buFontTx/>
              <a:buNone/>
              <a:defRPr sz="1600" b="0" i="0" baseline="0">
                <a:solidFill>
                  <a:schemeClr val="tx1"/>
                </a:solidFill>
                <a:latin typeface="Franklin Gothic Medium Cond" panose="020B0606030402020204" pitchFamily="34" charset="0"/>
              </a:defRPr>
            </a:lvl1pPr>
          </a:lstStyle>
          <a:p>
            <a:pPr lvl="0"/>
            <a:r>
              <a:rPr lang="en-US"/>
              <a:t>Click to edit Subhead</a:t>
            </a:r>
          </a:p>
        </p:txBody>
      </p:sp>
      <p:sp>
        <p:nvSpPr>
          <p:cNvPr id="30" name="Text Placeholder 3">
            <a:extLst>
              <a:ext uri="{FF2B5EF4-FFF2-40B4-BE49-F238E27FC236}">
                <a16:creationId xmlns:a16="http://schemas.microsoft.com/office/drawing/2014/main" id="{AE5BF8CB-9477-F598-75C4-6F35D608B35B}"/>
              </a:ext>
            </a:extLst>
          </p:cNvPr>
          <p:cNvSpPr>
            <a:spLocks noGrp="1"/>
          </p:cNvSpPr>
          <p:nvPr>
            <p:ph type="body" sz="half" idx="2" hasCustomPrompt="1"/>
          </p:nvPr>
        </p:nvSpPr>
        <p:spPr>
          <a:xfrm>
            <a:off x="826264" y="2040671"/>
            <a:ext cx="2213372" cy="1691333"/>
          </a:xfrm>
        </p:spPr>
        <p:txBody>
          <a:bodyPr>
            <a:normAutofit/>
          </a:bodyPr>
          <a:lstStyle>
            <a:lvl1pPr marL="0" indent="0">
              <a:buNone/>
              <a:defRPr sz="1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body copy</a:t>
            </a:r>
          </a:p>
        </p:txBody>
      </p:sp>
      <p:sp>
        <p:nvSpPr>
          <p:cNvPr id="31" name="Text Placeholder 3">
            <a:extLst>
              <a:ext uri="{FF2B5EF4-FFF2-40B4-BE49-F238E27FC236}">
                <a16:creationId xmlns:a16="http://schemas.microsoft.com/office/drawing/2014/main" id="{AE6CE746-1703-63A8-BBD4-546AD104E27E}"/>
              </a:ext>
            </a:extLst>
          </p:cNvPr>
          <p:cNvSpPr>
            <a:spLocks noGrp="1"/>
          </p:cNvSpPr>
          <p:nvPr>
            <p:ph type="body" sz="half" idx="24" hasCustomPrompt="1"/>
          </p:nvPr>
        </p:nvSpPr>
        <p:spPr>
          <a:xfrm>
            <a:off x="3453661" y="2065259"/>
            <a:ext cx="2213372" cy="1691333"/>
          </a:xfrm>
        </p:spPr>
        <p:txBody>
          <a:bodyPr>
            <a:normAutofit/>
          </a:bodyPr>
          <a:lstStyle>
            <a:lvl1pPr marL="0" indent="0">
              <a:buNone/>
              <a:defRPr sz="1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marL="0" marR="0" lvl="0" indent="0" algn="l" defTabSz="685800" rtl="0" eaLnBrk="1" fontAlgn="auto" latinLnBrk="0" hangingPunct="1">
              <a:lnSpc>
                <a:spcPct val="90000"/>
              </a:lnSpc>
              <a:spcBef>
                <a:spcPts val="750"/>
              </a:spcBef>
              <a:spcAft>
                <a:spcPts val="0"/>
              </a:spcAft>
              <a:buClrTx/>
              <a:buSzTx/>
              <a:buFont typeface="Wingdings" pitchFamily="2" charset="2"/>
              <a:buNone/>
              <a:tabLst/>
              <a:defRPr/>
            </a:pPr>
            <a:r>
              <a:rPr lang="en-US"/>
              <a:t>Click to edit body copy</a:t>
            </a:r>
          </a:p>
        </p:txBody>
      </p:sp>
      <p:sp>
        <p:nvSpPr>
          <p:cNvPr id="33" name="Picture Placeholder 10">
            <a:extLst>
              <a:ext uri="{FF2B5EF4-FFF2-40B4-BE49-F238E27FC236}">
                <a16:creationId xmlns:a16="http://schemas.microsoft.com/office/drawing/2014/main" id="{53952BA5-2190-5106-0EBD-DA1D15EFBB9D}"/>
              </a:ext>
            </a:extLst>
          </p:cNvPr>
          <p:cNvSpPr>
            <a:spLocks noGrp="1"/>
          </p:cNvSpPr>
          <p:nvPr>
            <p:ph type="pic" sz="quarter" idx="12"/>
          </p:nvPr>
        </p:nvSpPr>
        <p:spPr>
          <a:xfrm>
            <a:off x="826264" y="4045822"/>
            <a:ext cx="2213372" cy="1555750"/>
          </a:xfrm>
        </p:spPr>
        <p:txBody>
          <a:bodyPr/>
          <a:lstStyle>
            <a:lvl1pPr marL="0" indent="0">
              <a:buNone/>
              <a:defRPr/>
            </a:lvl1pPr>
          </a:lstStyle>
          <a:p>
            <a:r>
              <a:rPr lang="en-US"/>
              <a:t>Click icon to add picture</a:t>
            </a:r>
          </a:p>
        </p:txBody>
      </p:sp>
      <p:sp>
        <p:nvSpPr>
          <p:cNvPr id="34" name="Picture Placeholder 10">
            <a:extLst>
              <a:ext uri="{FF2B5EF4-FFF2-40B4-BE49-F238E27FC236}">
                <a16:creationId xmlns:a16="http://schemas.microsoft.com/office/drawing/2014/main" id="{835FE666-CADC-4DB4-80A4-BFD9823DE051}"/>
              </a:ext>
            </a:extLst>
          </p:cNvPr>
          <p:cNvSpPr>
            <a:spLocks noGrp="1"/>
          </p:cNvSpPr>
          <p:nvPr>
            <p:ph type="pic" sz="quarter" idx="15"/>
          </p:nvPr>
        </p:nvSpPr>
        <p:spPr>
          <a:xfrm>
            <a:off x="3464597" y="4045822"/>
            <a:ext cx="2213372" cy="1555750"/>
          </a:xfrm>
        </p:spPr>
        <p:txBody>
          <a:bodyPr/>
          <a:lstStyle>
            <a:lvl1pPr marL="0" indent="0">
              <a:buNone/>
              <a:defRPr/>
            </a:lvl1pPr>
          </a:lstStyle>
          <a:p>
            <a:r>
              <a:rPr lang="en-US"/>
              <a:t>Click icon to add picture</a:t>
            </a:r>
          </a:p>
        </p:txBody>
      </p:sp>
      <p:sp>
        <p:nvSpPr>
          <p:cNvPr id="35" name="Picture Placeholder 10">
            <a:extLst>
              <a:ext uri="{FF2B5EF4-FFF2-40B4-BE49-F238E27FC236}">
                <a16:creationId xmlns:a16="http://schemas.microsoft.com/office/drawing/2014/main" id="{AECA5017-0E7C-4957-02B2-65FA6C1F6E5F}"/>
              </a:ext>
            </a:extLst>
          </p:cNvPr>
          <p:cNvSpPr>
            <a:spLocks noGrp="1"/>
          </p:cNvSpPr>
          <p:nvPr>
            <p:ph type="pic" sz="quarter" idx="18"/>
          </p:nvPr>
        </p:nvSpPr>
        <p:spPr>
          <a:xfrm>
            <a:off x="6102736" y="4043272"/>
            <a:ext cx="2213372" cy="1555750"/>
          </a:xfrm>
        </p:spPr>
        <p:txBody>
          <a:bodyPr/>
          <a:lstStyle>
            <a:lvl1pPr marL="0" indent="0">
              <a:buNone/>
              <a:defRPr b="1"/>
            </a:lvl1pPr>
          </a:lstStyle>
          <a:p>
            <a:r>
              <a:rPr lang="en-US"/>
              <a:t>Click icon to add picture</a:t>
            </a:r>
          </a:p>
        </p:txBody>
      </p:sp>
      <p:sp>
        <p:nvSpPr>
          <p:cNvPr id="36" name="Text Placeholder 3">
            <a:extLst>
              <a:ext uri="{FF2B5EF4-FFF2-40B4-BE49-F238E27FC236}">
                <a16:creationId xmlns:a16="http://schemas.microsoft.com/office/drawing/2014/main" id="{9F4CE92C-83FA-CA44-69CB-E6229E144199}"/>
              </a:ext>
            </a:extLst>
          </p:cNvPr>
          <p:cNvSpPr>
            <a:spLocks noGrp="1"/>
          </p:cNvSpPr>
          <p:nvPr>
            <p:ph type="body" sz="half" idx="25" hasCustomPrompt="1"/>
          </p:nvPr>
        </p:nvSpPr>
        <p:spPr>
          <a:xfrm>
            <a:off x="6097061" y="2071425"/>
            <a:ext cx="2213372" cy="1691333"/>
          </a:xfrm>
        </p:spPr>
        <p:txBody>
          <a:bodyPr>
            <a:normAutofit/>
          </a:bodyPr>
          <a:lstStyle>
            <a:lvl1pPr marL="0" indent="0">
              <a:buNone/>
              <a:defRPr sz="1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marL="0" marR="0" lvl="0" indent="0" algn="l" defTabSz="685800" rtl="0" eaLnBrk="1" fontAlgn="auto" latinLnBrk="0" hangingPunct="1">
              <a:lnSpc>
                <a:spcPct val="90000"/>
              </a:lnSpc>
              <a:spcBef>
                <a:spcPts val="750"/>
              </a:spcBef>
              <a:spcAft>
                <a:spcPts val="0"/>
              </a:spcAft>
              <a:buClrTx/>
              <a:buSzTx/>
              <a:buFont typeface="Wingdings" pitchFamily="2" charset="2"/>
              <a:buNone/>
              <a:tabLst/>
              <a:defRPr/>
            </a:pPr>
            <a:r>
              <a:rPr lang="en-US"/>
              <a:t>Click to edit body copy</a:t>
            </a:r>
          </a:p>
        </p:txBody>
      </p:sp>
      <p:sp>
        <p:nvSpPr>
          <p:cNvPr id="40" name="Title 39">
            <a:extLst>
              <a:ext uri="{FF2B5EF4-FFF2-40B4-BE49-F238E27FC236}">
                <a16:creationId xmlns:a16="http://schemas.microsoft.com/office/drawing/2014/main" id="{2CAB310C-9DF2-C217-7A37-81705800EBE5}"/>
              </a:ext>
            </a:extLst>
          </p:cNvPr>
          <p:cNvSpPr>
            <a:spLocks noGrp="1"/>
          </p:cNvSpPr>
          <p:nvPr>
            <p:ph type="title"/>
          </p:nvPr>
        </p:nvSpPr>
        <p:spPr/>
        <p:txBody>
          <a:bodyPr/>
          <a:lstStyle/>
          <a:p>
            <a:r>
              <a:rPr lang="en-US"/>
              <a:t>Click to edit Master title style</a:t>
            </a:r>
          </a:p>
        </p:txBody>
      </p:sp>
      <p:pic>
        <p:nvPicPr>
          <p:cNvPr id="2" name="Purdue Logo" descr="Purdue Logo">
            <a:extLst>
              <a:ext uri="{FF2B5EF4-FFF2-40B4-BE49-F238E27FC236}">
                <a16:creationId xmlns:a16="http://schemas.microsoft.com/office/drawing/2014/main" id="{16840224-B911-9DB4-12A7-EBDE3D447284}"/>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4" name="Slide Number Placeholder 3">
            <a:extLst>
              <a:ext uri="{FF2B5EF4-FFF2-40B4-BE49-F238E27FC236}">
                <a16:creationId xmlns:a16="http://schemas.microsoft.com/office/drawing/2014/main" id="{2A5A6FF5-B380-71E0-5A80-02C66128B9F0}"/>
              </a:ext>
            </a:extLst>
          </p:cNvPr>
          <p:cNvSpPr>
            <a:spLocks noGrp="1"/>
          </p:cNvSpPr>
          <p:nvPr>
            <p:ph type="sldNum" sz="quarter" idx="26"/>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838946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 5 Color Blocks">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2CAB310C-9DF2-C217-7A37-81705800EBE5}"/>
              </a:ext>
            </a:extLst>
          </p:cNvPr>
          <p:cNvSpPr>
            <a:spLocks noGrp="1"/>
          </p:cNvSpPr>
          <p:nvPr>
            <p:ph type="title"/>
          </p:nvPr>
        </p:nvSpPr>
        <p:spPr/>
        <p:txBody>
          <a:bodyPr/>
          <a:lstStyle/>
          <a:p>
            <a:r>
              <a:rPr lang="en-US"/>
              <a:t>Click to edit Master title style</a:t>
            </a:r>
          </a:p>
        </p:txBody>
      </p:sp>
      <p:sp>
        <p:nvSpPr>
          <p:cNvPr id="2" name="Rectangle 1">
            <a:extLst>
              <a:ext uri="{FF2B5EF4-FFF2-40B4-BE49-F238E27FC236}">
                <a16:creationId xmlns:a16="http://schemas.microsoft.com/office/drawing/2014/main" id="{C979A34A-6A6B-FC98-1EC8-8347FAB1A48F}"/>
              </a:ext>
            </a:extLst>
          </p:cNvPr>
          <p:cNvSpPr/>
          <p:nvPr userDrawn="1"/>
        </p:nvSpPr>
        <p:spPr>
          <a:xfrm>
            <a:off x="756438" y="1660596"/>
            <a:ext cx="1438515" cy="436418"/>
          </a:xfrm>
          <a:prstGeom prst="rect">
            <a:avLst/>
          </a:prstGeom>
          <a:solidFill>
            <a:schemeClr val="tx2"/>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a:solidFill>
                <a:schemeClr val="bg1"/>
              </a:solidFill>
              <a:latin typeface="Franklin Gothic Medium" panose="020B0603020102020204" pitchFamily="34" charset="0"/>
            </a:endParaRPr>
          </a:p>
        </p:txBody>
      </p:sp>
      <p:sp>
        <p:nvSpPr>
          <p:cNvPr id="7" name="Rectangle 6">
            <a:extLst>
              <a:ext uri="{FF2B5EF4-FFF2-40B4-BE49-F238E27FC236}">
                <a16:creationId xmlns:a16="http://schemas.microsoft.com/office/drawing/2014/main" id="{3C3F2A76-73C1-7478-1C52-F70D9B50BC0A}"/>
              </a:ext>
            </a:extLst>
          </p:cNvPr>
          <p:cNvSpPr/>
          <p:nvPr userDrawn="1"/>
        </p:nvSpPr>
        <p:spPr>
          <a:xfrm>
            <a:off x="758505" y="2160555"/>
            <a:ext cx="1436449" cy="323350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a:solidFill>
                <a:sysClr val="windowText" lastClr="000000"/>
              </a:solidFill>
              <a:latin typeface="Franklin Gothic Book" panose="020B0503020102020204" pitchFamily="34" charset="0"/>
              <a:cs typeface="Calibri Light" panose="020F0302020204030204" pitchFamily="34" charset="0"/>
            </a:endParaRPr>
          </a:p>
        </p:txBody>
      </p:sp>
      <p:sp>
        <p:nvSpPr>
          <p:cNvPr id="19" name="Rectangle 18">
            <a:extLst>
              <a:ext uri="{FF2B5EF4-FFF2-40B4-BE49-F238E27FC236}">
                <a16:creationId xmlns:a16="http://schemas.microsoft.com/office/drawing/2014/main" id="{3B6525D0-8078-E003-46A7-FFCB83C221E0}"/>
              </a:ext>
            </a:extLst>
          </p:cNvPr>
          <p:cNvSpPr/>
          <p:nvPr userDrawn="1"/>
        </p:nvSpPr>
        <p:spPr>
          <a:xfrm>
            <a:off x="2284078" y="1660596"/>
            <a:ext cx="1438515" cy="436418"/>
          </a:xfrm>
          <a:prstGeom prst="rect">
            <a:avLst/>
          </a:prstGeom>
          <a:solidFill>
            <a:schemeClr val="accent1">
              <a:lumMod val="75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a:solidFill>
                <a:schemeClr val="bg1"/>
              </a:solidFill>
              <a:latin typeface="Franklin Gothic Medium" panose="020B0603020102020204" pitchFamily="34" charset="0"/>
            </a:endParaRPr>
          </a:p>
        </p:txBody>
      </p:sp>
      <p:sp>
        <p:nvSpPr>
          <p:cNvPr id="20" name="Rectangle 19">
            <a:extLst>
              <a:ext uri="{FF2B5EF4-FFF2-40B4-BE49-F238E27FC236}">
                <a16:creationId xmlns:a16="http://schemas.microsoft.com/office/drawing/2014/main" id="{AE6AD059-9160-4AE4-0F86-92FB0AAD082C}"/>
              </a:ext>
            </a:extLst>
          </p:cNvPr>
          <p:cNvSpPr/>
          <p:nvPr userDrawn="1"/>
        </p:nvSpPr>
        <p:spPr>
          <a:xfrm>
            <a:off x="2286144" y="2160555"/>
            <a:ext cx="1436449" cy="3233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a:solidFill>
                <a:sysClr val="windowText" lastClr="000000"/>
              </a:solidFill>
              <a:latin typeface="Franklin Gothic Book" panose="020B0503020102020204" pitchFamily="34" charset="0"/>
              <a:cs typeface="Calibri Light" panose="020F0302020204030204" pitchFamily="34" charset="0"/>
            </a:endParaRPr>
          </a:p>
        </p:txBody>
      </p:sp>
      <p:sp>
        <p:nvSpPr>
          <p:cNvPr id="21" name="Rectangle 20">
            <a:extLst>
              <a:ext uri="{FF2B5EF4-FFF2-40B4-BE49-F238E27FC236}">
                <a16:creationId xmlns:a16="http://schemas.microsoft.com/office/drawing/2014/main" id="{E0F701C0-7A2F-0B95-E95C-07302A14CA56}"/>
              </a:ext>
            </a:extLst>
          </p:cNvPr>
          <p:cNvSpPr/>
          <p:nvPr userDrawn="1"/>
        </p:nvSpPr>
        <p:spPr>
          <a:xfrm>
            <a:off x="3811718" y="1660596"/>
            <a:ext cx="1438515" cy="436418"/>
          </a:xfrm>
          <a:prstGeom prst="rect">
            <a:avLst/>
          </a:prstGeom>
          <a:solidFill>
            <a:schemeClr val="bg2">
              <a:lumMod val="75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a:solidFill>
                <a:schemeClr val="bg1"/>
              </a:solidFill>
              <a:latin typeface="Franklin Gothic Medium" panose="020B0603020102020204" pitchFamily="34" charset="0"/>
            </a:endParaRPr>
          </a:p>
        </p:txBody>
      </p:sp>
      <p:sp>
        <p:nvSpPr>
          <p:cNvPr id="23" name="Rectangle 22">
            <a:extLst>
              <a:ext uri="{FF2B5EF4-FFF2-40B4-BE49-F238E27FC236}">
                <a16:creationId xmlns:a16="http://schemas.microsoft.com/office/drawing/2014/main" id="{AD786ED8-9187-C7FB-F774-CE52A2971FFD}"/>
              </a:ext>
            </a:extLst>
          </p:cNvPr>
          <p:cNvSpPr/>
          <p:nvPr userDrawn="1"/>
        </p:nvSpPr>
        <p:spPr>
          <a:xfrm>
            <a:off x="3813784" y="2160555"/>
            <a:ext cx="1436449" cy="32335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a:solidFill>
                <a:sysClr val="windowText" lastClr="000000"/>
              </a:solidFill>
              <a:latin typeface="Franklin Gothic Book" panose="020B0503020102020204" pitchFamily="34" charset="0"/>
              <a:cs typeface="Calibri Light" panose="020F0302020204030204" pitchFamily="34" charset="0"/>
            </a:endParaRPr>
          </a:p>
        </p:txBody>
      </p:sp>
      <p:sp>
        <p:nvSpPr>
          <p:cNvPr id="24" name="Rectangle 23">
            <a:extLst>
              <a:ext uri="{FF2B5EF4-FFF2-40B4-BE49-F238E27FC236}">
                <a16:creationId xmlns:a16="http://schemas.microsoft.com/office/drawing/2014/main" id="{9A6F5635-02F3-829F-B778-4A766D8D4A2D}"/>
              </a:ext>
            </a:extLst>
          </p:cNvPr>
          <p:cNvSpPr/>
          <p:nvPr userDrawn="1"/>
        </p:nvSpPr>
        <p:spPr>
          <a:xfrm>
            <a:off x="5339357" y="1660596"/>
            <a:ext cx="1438515" cy="436418"/>
          </a:xfrm>
          <a:prstGeom prst="rect">
            <a:avLst/>
          </a:prstGeom>
          <a:solidFill>
            <a:schemeClr val="accent6"/>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a:solidFill>
                <a:schemeClr val="bg1"/>
              </a:solidFill>
              <a:latin typeface="Franklin Gothic Medium" panose="020B0603020102020204" pitchFamily="34" charset="0"/>
            </a:endParaRPr>
          </a:p>
        </p:txBody>
      </p:sp>
      <p:sp>
        <p:nvSpPr>
          <p:cNvPr id="25" name="Rectangle 24">
            <a:extLst>
              <a:ext uri="{FF2B5EF4-FFF2-40B4-BE49-F238E27FC236}">
                <a16:creationId xmlns:a16="http://schemas.microsoft.com/office/drawing/2014/main" id="{3CBD6A50-2E1C-FDDB-2F9B-D9101B8535C5}"/>
              </a:ext>
            </a:extLst>
          </p:cNvPr>
          <p:cNvSpPr/>
          <p:nvPr userDrawn="1"/>
        </p:nvSpPr>
        <p:spPr>
          <a:xfrm>
            <a:off x="5341424" y="2160555"/>
            <a:ext cx="1436449" cy="323350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a:solidFill>
                <a:sysClr val="windowText" lastClr="000000"/>
              </a:solidFill>
              <a:latin typeface="Franklin Gothic Book" panose="020B0503020102020204" pitchFamily="34" charset="0"/>
              <a:cs typeface="Calibri Light" panose="020F0302020204030204" pitchFamily="34" charset="0"/>
            </a:endParaRPr>
          </a:p>
        </p:txBody>
      </p:sp>
      <p:sp>
        <p:nvSpPr>
          <p:cNvPr id="27" name="Rectangle 26">
            <a:extLst>
              <a:ext uri="{FF2B5EF4-FFF2-40B4-BE49-F238E27FC236}">
                <a16:creationId xmlns:a16="http://schemas.microsoft.com/office/drawing/2014/main" id="{B239B4FF-413F-3DBC-C6E4-087C951C5464}"/>
              </a:ext>
            </a:extLst>
          </p:cNvPr>
          <p:cNvSpPr/>
          <p:nvPr userDrawn="1"/>
        </p:nvSpPr>
        <p:spPr>
          <a:xfrm>
            <a:off x="6866999" y="1660596"/>
            <a:ext cx="1438515" cy="436418"/>
          </a:xfrm>
          <a:prstGeom prst="rect">
            <a:avLst/>
          </a:prstGeom>
          <a:solidFill>
            <a:schemeClr val="tx2">
              <a:lumMod val="60000"/>
              <a:lumOff val="40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a:solidFill>
                <a:schemeClr val="bg1"/>
              </a:solidFill>
              <a:latin typeface="Franklin Gothic Medium" panose="020B0603020102020204" pitchFamily="34" charset="0"/>
            </a:endParaRPr>
          </a:p>
        </p:txBody>
      </p:sp>
      <p:sp>
        <p:nvSpPr>
          <p:cNvPr id="28" name="Rectangle 27">
            <a:extLst>
              <a:ext uri="{FF2B5EF4-FFF2-40B4-BE49-F238E27FC236}">
                <a16:creationId xmlns:a16="http://schemas.microsoft.com/office/drawing/2014/main" id="{8CB8434E-9F38-4592-327E-51A570C73E09}"/>
              </a:ext>
            </a:extLst>
          </p:cNvPr>
          <p:cNvSpPr/>
          <p:nvPr userDrawn="1"/>
        </p:nvSpPr>
        <p:spPr>
          <a:xfrm>
            <a:off x="6869065" y="2160555"/>
            <a:ext cx="1436449" cy="323350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a:solidFill>
                <a:sysClr val="windowText" lastClr="000000"/>
              </a:solidFill>
              <a:latin typeface="Franklin Gothic Book" panose="020B0503020102020204" pitchFamily="34" charset="0"/>
              <a:cs typeface="Calibri Light" panose="020F0302020204030204" pitchFamily="34" charset="0"/>
            </a:endParaRPr>
          </a:p>
        </p:txBody>
      </p:sp>
      <p:sp>
        <p:nvSpPr>
          <p:cNvPr id="44" name="Text Placeholder 6">
            <a:extLst>
              <a:ext uri="{FF2B5EF4-FFF2-40B4-BE49-F238E27FC236}">
                <a16:creationId xmlns:a16="http://schemas.microsoft.com/office/drawing/2014/main" id="{1BA8130D-B7F2-9815-5056-6F334D4BBAEF}"/>
              </a:ext>
            </a:extLst>
          </p:cNvPr>
          <p:cNvSpPr>
            <a:spLocks noGrp="1"/>
          </p:cNvSpPr>
          <p:nvPr>
            <p:ph type="body" sz="quarter" idx="10" hasCustomPrompt="1"/>
          </p:nvPr>
        </p:nvSpPr>
        <p:spPr>
          <a:xfrm>
            <a:off x="756438" y="1783909"/>
            <a:ext cx="1438514" cy="220506"/>
          </a:xfrm>
        </p:spPr>
        <p:txBody>
          <a:bodyPr>
            <a:noAutofit/>
          </a:bodyPr>
          <a:lstStyle>
            <a:lvl1pPr marL="0" indent="0" algn="ctr" fontAlgn="t">
              <a:spcBef>
                <a:spcPts val="0"/>
              </a:spcBef>
              <a:buFontTx/>
              <a:buNone/>
              <a:defRPr sz="1000" b="0" i="0" baseline="0">
                <a:solidFill>
                  <a:schemeClr val="bg1"/>
                </a:solidFill>
                <a:latin typeface="Franklin Gothic Medium Cond" panose="020B0606030402020204" pitchFamily="34" charset="0"/>
              </a:defRPr>
            </a:lvl1pPr>
          </a:lstStyle>
          <a:p>
            <a:pPr lvl="0"/>
            <a:r>
              <a:rPr lang="en-US"/>
              <a:t>Click to edit Subhead</a:t>
            </a:r>
          </a:p>
        </p:txBody>
      </p:sp>
      <p:sp>
        <p:nvSpPr>
          <p:cNvPr id="45" name="Text Placeholder 6">
            <a:extLst>
              <a:ext uri="{FF2B5EF4-FFF2-40B4-BE49-F238E27FC236}">
                <a16:creationId xmlns:a16="http://schemas.microsoft.com/office/drawing/2014/main" id="{A41A66E4-0B84-E1FB-88CD-3E0E6E80C49D}"/>
              </a:ext>
            </a:extLst>
          </p:cNvPr>
          <p:cNvSpPr>
            <a:spLocks noGrp="1"/>
          </p:cNvSpPr>
          <p:nvPr>
            <p:ph type="body" sz="quarter" idx="28" hasCustomPrompt="1"/>
          </p:nvPr>
        </p:nvSpPr>
        <p:spPr>
          <a:xfrm>
            <a:off x="2284078" y="1768552"/>
            <a:ext cx="1438514" cy="220506"/>
          </a:xfrm>
        </p:spPr>
        <p:txBody>
          <a:bodyPr>
            <a:noAutofit/>
          </a:bodyPr>
          <a:lstStyle>
            <a:lvl1pPr marL="0" indent="0" algn="ctr" fontAlgn="t">
              <a:spcBef>
                <a:spcPts val="0"/>
              </a:spcBef>
              <a:buFontTx/>
              <a:buNone/>
              <a:defRPr sz="1000" b="0" i="0" baseline="0">
                <a:solidFill>
                  <a:schemeClr val="bg1"/>
                </a:solidFill>
                <a:latin typeface="Franklin Gothic Medium Cond" panose="020B0606030402020204" pitchFamily="34" charset="0"/>
              </a:defRPr>
            </a:lvl1pPr>
          </a:lstStyle>
          <a:p>
            <a:pPr lvl="0"/>
            <a:r>
              <a:rPr lang="en-US"/>
              <a:t>Click to edit Subhead</a:t>
            </a:r>
          </a:p>
        </p:txBody>
      </p:sp>
      <p:sp>
        <p:nvSpPr>
          <p:cNvPr id="46" name="Text Placeholder 6">
            <a:extLst>
              <a:ext uri="{FF2B5EF4-FFF2-40B4-BE49-F238E27FC236}">
                <a16:creationId xmlns:a16="http://schemas.microsoft.com/office/drawing/2014/main" id="{235E5CE7-3D80-1BB5-DACD-8A63CA927E9A}"/>
              </a:ext>
            </a:extLst>
          </p:cNvPr>
          <p:cNvSpPr>
            <a:spLocks noGrp="1"/>
          </p:cNvSpPr>
          <p:nvPr>
            <p:ph type="body" sz="quarter" idx="29" hasCustomPrompt="1"/>
          </p:nvPr>
        </p:nvSpPr>
        <p:spPr>
          <a:xfrm>
            <a:off x="3811718" y="1768552"/>
            <a:ext cx="1438514" cy="220506"/>
          </a:xfrm>
        </p:spPr>
        <p:txBody>
          <a:bodyPr>
            <a:noAutofit/>
          </a:bodyPr>
          <a:lstStyle>
            <a:lvl1pPr marL="0" indent="0" algn="ctr" fontAlgn="t">
              <a:spcBef>
                <a:spcPts val="0"/>
              </a:spcBef>
              <a:buFontTx/>
              <a:buNone/>
              <a:defRPr sz="1000" b="0" i="0" baseline="0">
                <a:solidFill>
                  <a:schemeClr val="bg1"/>
                </a:solidFill>
                <a:latin typeface="Franklin Gothic Medium Cond" panose="020B0606030402020204" pitchFamily="34" charset="0"/>
              </a:defRPr>
            </a:lvl1pPr>
          </a:lstStyle>
          <a:p>
            <a:pPr lvl="0"/>
            <a:r>
              <a:rPr lang="en-US"/>
              <a:t>Click to edit Subhead</a:t>
            </a:r>
          </a:p>
        </p:txBody>
      </p:sp>
      <p:sp>
        <p:nvSpPr>
          <p:cNvPr id="47" name="Text Placeholder 6">
            <a:extLst>
              <a:ext uri="{FF2B5EF4-FFF2-40B4-BE49-F238E27FC236}">
                <a16:creationId xmlns:a16="http://schemas.microsoft.com/office/drawing/2014/main" id="{685C02D4-EA4F-4962-D397-F6439EC5C6E9}"/>
              </a:ext>
            </a:extLst>
          </p:cNvPr>
          <p:cNvSpPr>
            <a:spLocks noGrp="1"/>
          </p:cNvSpPr>
          <p:nvPr>
            <p:ph type="body" sz="quarter" idx="30" hasCustomPrompt="1"/>
          </p:nvPr>
        </p:nvSpPr>
        <p:spPr>
          <a:xfrm>
            <a:off x="5339358" y="1768552"/>
            <a:ext cx="1438514" cy="220506"/>
          </a:xfrm>
        </p:spPr>
        <p:txBody>
          <a:bodyPr>
            <a:noAutofit/>
          </a:bodyPr>
          <a:lstStyle>
            <a:lvl1pPr marL="0" indent="0" algn="ctr" fontAlgn="t">
              <a:spcBef>
                <a:spcPts val="0"/>
              </a:spcBef>
              <a:buFontTx/>
              <a:buNone/>
              <a:defRPr sz="1000" b="0" i="0" baseline="0">
                <a:solidFill>
                  <a:schemeClr val="bg1"/>
                </a:solidFill>
                <a:latin typeface="Franklin Gothic Medium Cond" panose="020B0606030402020204" pitchFamily="34" charset="0"/>
              </a:defRPr>
            </a:lvl1pPr>
          </a:lstStyle>
          <a:p>
            <a:pPr lvl="0"/>
            <a:r>
              <a:rPr lang="en-US"/>
              <a:t>Click to edit Subhead</a:t>
            </a:r>
          </a:p>
        </p:txBody>
      </p:sp>
      <p:sp>
        <p:nvSpPr>
          <p:cNvPr id="48" name="Text Placeholder 6">
            <a:extLst>
              <a:ext uri="{FF2B5EF4-FFF2-40B4-BE49-F238E27FC236}">
                <a16:creationId xmlns:a16="http://schemas.microsoft.com/office/drawing/2014/main" id="{1F46F0A7-55C4-6BAE-BCB0-157A86C91997}"/>
              </a:ext>
            </a:extLst>
          </p:cNvPr>
          <p:cNvSpPr>
            <a:spLocks noGrp="1"/>
          </p:cNvSpPr>
          <p:nvPr>
            <p:ph type="body" sz="quarter" idx="31" hasCustomPrompt="1"/>
          </p:nvPr>
        </p:nvSpPr>
        <p:spPr>
          <a:xfrm>
            <a:off x="6867000" y="1770870"/>
            <a:ext cx="1438514" cy="220506"/>
          </a:xfrm>
        </p:spPr>
        <p:txBody>
          <a:bodyPr>
            <a:noAutofit/>
          </a:bodyPr>
          <a:lstStyle>
            <a:lvl1pPr marL="0" indent="0" algn="ctr" fontAlgn="t">
              <a:spcBef>
                <a:spcPts val="0"/>
              </a:spcBef>
              <a:buFontTx/>
              <a:buNone/>
              <a:defRPr sz="1000" b="0" i="0" baseline="0">
                <a:solidFill>
                  <a:schemeClr val="bg1"/>
                </a:solidFill>
                <a:latin typeface="Franklin Gothic Medium Cond" panose="020B0606030402020204" pitchFamily="34" charset="0"/>
              </a:defRPr>
            </a:lvl1pPr>
          </a:lstStyle>
          <a:p>
            <a:pPr lvl="0"/>
            <a:r>
              <a:rPr lang="en-US"/>
              <a:t>Click to edit Subhead</a:t>
            </a:r>
          </a:p>
        </p:txBody>
      </p:sp>
      <p:sp>
        <p:nvSpPr>
          <p:cNvPr id="49" name="Text Placeholder 3">
            <a:extLst>
              <a:ext uri="{FF2B5EF4-FFF2-40B4-BE49-F238E27FC236}">
                <a16:creationId xmlns:a16="http://schemas.microsoft.com/office/drawing/2014/main" id="{9E69C3F7-0A3A-FAC2-6540-8BB750E9AA4C}"/>
              </a:ext>
            </a:extLst>
          </p:cNvPr>
          <p:cNvSpPr>
            <a:spLocks noGrp="1"/>
          </p:cNvSpPr>
          <p:nvPr>
            <p:ph type="body" sz="half" idx="2"/>
          </p:nvPr>
        </p:nvSpPr>
        <p:spPr>
          <a:xfrm>
            <a:off x="838487" y="2312717"/>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0" name="Text Placeholder 3">
            <a:extLst>
              <a:ext uri="{FF2B5EF4-FFF2-40B4-BE49-F238E27FC236}">
                <a16:creationId xmlns:a16="http://schemas.microsoft.com/office/drawing/2014/main" id="{040CB427-2320-1A81-037C-6D83BCA5B36F}"/>
              </a:ext>
            </a:extLst>
          </p:cNvPr>
          <p:cNvSpPr>
            <a:spLocks noGrp="1"/>
          </p:cNvSpPr>
          <p:nvPr>
            <p:ph type="body" sz="half" idx="32"/>
          </p:nvPr>
        </p:nvSpPr>
        <p:spPr>
          <a:xfrm>
            <a:off x="2381484" y="2299864"/>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1" name="Text Placeholder 3">
            <a:extLst>
              <a:ext uri="{FF2B5EF4-FFF2-40B4-BE49-F238E27FC236}">
                <a16:creationId xmlns:a16="http://schemas.microsoft.com/office/drawing/2014/main" id="{3144BCA8-7BD5-8323-CDAB-E5362D78AA68}"/>
              </a:ext>
            </a:extLst>
          </p:cNvPr>
          <p:cNvSpPr>
            <a:spLocks noGrp="1"/>
          </p:cNvSpPr>
          <p:nvPr>
            <p:ph type="body" sz="half" idx="33"/>
          </p:nvPr>
        </p:nvSpPr>
        <p:spPr>
          <a:xfrm>
            <a:off x="3909124" y="2298292"/>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2" name="Text Placeholder 3">
            <a:extLst>
              <a:ext uri="{FF2B5EF4-FFF2-40B4-BE49-F238E27FC236}">
                <a16:creationId xmlns:a16="http://schemas.microsoft.com/office/drawing/2014/main" id="{82EC0719-39BA-B2AB-F29D-3C947DC78925}"/>
              </a:ext>
            </a:extLst>
          </p:cNvPr>
          <p:cNvSpPr>
            <a:spLocks noGrp="1"/>
          </p:cNvSpPr>
          <p:nvPr>
            <p:ph type="body" sz="half" idx="34"/>
          </p:nvPr>
        </p:nvSpPr>
        <p:spPr>
          <a:xfrm>
            <a:off x="5436764" y="2298292"/>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3" name="Text Placeholder 3">
            <a:extLst>
              <a:ext uri="{FF2B5EF4-FFF2-40B4-BE49-F238E27FC236}">
                <a16:creationId xmlns:a16="http://schemas.microsoft.com/office/drawing/2014/main" id="{B939ED29-1A95-3771-8E52-C1F99F848ABD}"/>
              </a:ext>
            </a:extLst>
          </p:cNvPr>
          <p:cNvSpPr>
            <a:spLocks noGrp="1"/>
          </p:cNvSpPr>
          <p:nvPr>
            <p:ph type="body" sz="half" idx="35"/>
          </p:nvPr>
        </p:nvSpPr>
        <p:spPr>
          <a:xfrm>
            <a:off x="6964405" y="2312717"/>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4" name="Text Placeholder 13">
            <a:extLst>
              <a:ext uri="{FF2B5EF4-FFF2-40B4-BE49-F238E27FC236}">
                <a16:creationId xmlns:a16="http://schemas.microsoft.com/office/drawing/2014/main" id="{F45DEB53-8B0A-80C6-DDED-B72344235087}"/>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3" name="Purdue Logo" descr="Purdue Logo">
            <a:extLst>
              <a:ext uri="{FF2B5EF4-FFF2-40B4-BE49-F238E27FC236}">
                <a16:creationId xmlns:a16="http://schemas.microsoft.com/office/drawing/2014/main" id="{4A97DDBF-179C-94C6-3E37-D16A4C82E656}"/>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5" name="Slide Number Placeholder 4">
            <a:extLst>
              <a:ext uri="{FF2B5EF4-FFF2-40B4-BE49-F238E27FC236}">
                <a16:creationId xmlns:a16="http://schemas.microsoft.com/office/drawing/2014/main" id="{D08294F2-EC68-2D76-0903-15025DDF8C7C}"/>
              </a:ext>
            </a:extLst>
          </p:cNvPr>
          <p:cNvSpPr>
            <a:spLocks noGrp="1"/>
          </p:cNvSpPr>
          <p:nvPr>
            <p:ph type="sldNum" sz="quarter" idx="36"/>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33475407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with Caption - Black Diagonal">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4207789" y="-9524"/>
            <a:ext cx="4936211" cy="6882938"/>
          </a:xfrm>
          <a:ln>
            <a:noFill/>
          </a:ln>
        </p:spPr>
        <p:txBody>
          <a:bodyPr/>
          <a:lstStyle/>
          <a:p>
            <a:r>
              <a:rPr lang="en-US"/>
              <a:t>Click icon to add picture</a:t>
            </a:r>
          </a:p>
        </p:txBody>
      </p:sp>
      <p:sp>
        <p:nvSpPr>
          <p:cNvPr id="5" name="Rectangle 4">
            <a:extLst>
              <a:ext uri="{FF2B5EF4-FFF2-40B4-BE49-F238E27FC236}">
                <a16:creationId xmlns:a16="http://schemas.microsoft.com/office/drawing/2014/main" id="{3500C207-AC1E-087B-DE95-A55BC82CAF9A}"/>
              </a:ext>
            </a:extLst>
          </p:cNvPr>
          <p:cNvSpPr/>
          <p:nvPr userDrawn="1"/>
        </p:nvSpPr>
        <p:spPr>
          <a:xfrm>
            <a:off x="1" y="-9440"/>
            <a:ext cx="5463152" cy="6882938"/>
          </a:xfrm>
          <a:custGeom>
            <a:avLst/>
            <a:gdLst>
              <a:gd name="connsiteX0" fmla="*/ 0 w 7284203"/>
              <a:gd name="connsiteY0" fmla="*/ 0 h 6867440"/>
              <a:gd name="connsiteX1" fmla="*/ 7284203 w 7284203"/>
              <a:gd name="connsiteY1" fmla="*/ 0 h 6867440"/>
              <a:gd name="connsiteX2" fmla="*/ 7284203 w 7284203"/>
              <a:gd name="connsiteY2" fmla="*/ 6867440 h 6867440"/>
              <a:gd name="connsiteX3" fmla="*/ 0 w 7284203"/>
              <a:gd name="connsiteY3" fmla="*/ 6867440 h 6867440"/>
              <a:gd name="connsiteX4" fmla="*/ 0 w 7284203"/>
              <a:gd name="connsiteY4" fmla="*/ 0 h 6867440"/>
              <a:gd name="connsiteX0" fmla="*/ 0 w 7284203"/>
              <a:gd name="connsiteY0" fmla="*/ 0 h 6867440"/>
              <a:gd name="connsiteX1" fmla="*/ 7284203 w 7284203"/>
              <a:gd name="connsiteY1" fmla="*/ 0 h 6867440"/>
              <a:gd name="connsiteX2" fmla="*/ 5114441 w 7284203"/>
              <a:gd name="connsiteY2" fmla="*/ 6867440 h 6867440"/>
              <a:gd name="connsiteX3" fmla="*/ 0 w 7284203"/>
              <a:gd name="connsiteY3" fmla="*/ 6867440 h 6867440"/>
              <a:gd name="connsiteX4" fmla="*/ 0 w 7284203"/>
              <a:gd name="connsiteY4" fmla="*/ 0 h 6867440"/>
              <a:gd name="connsiteX0" fmla="*/ 0 w 7284203"/>
              <a:gd name="connsiteY0" fmla="*/ 0 h 6882938"/>
              <a:gd name="connsiteX1" fmla="*/ 7284203 w 7284203"/>
              <a:gd name="connsiteY1" fmla="*/ 0 h 6882938"/>
              <a:gd name="connsiteX2" fmla="*/ 5610386 w 7284203"/>
              <a:gd name="connsiteY2" fmla="*/ 6882938 h 6882938"/>
              <a:gd name="connsiteX3" fmla="*/ 0 w 7284203"/>
              <a:gd name="connsiteY3" fmla="*/ 6867440 h 6882938"/>
              <a:gd name="connsiteX4" fmla="*/ 0 w 7284203"/>
              <a:gd name="connsiteY4" fmla="*/ 0 h 688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4203" h="6882938">
                <a:moveTo>
                  <a:pt x="0" y="0"/>
                </a:moveTo>
                <a:lnTo>
                  <a:pt x="7284203" y="0"/>
                </a:lnTo>
                <a:lnTo>
                  <a:pt x="5610386" y="6882938"/>
                </a:lnTo>
                <a:lnTo>
                  <a:pt x="0" y="6867440"/>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id="{B2696218-EA6F-DE53-DF14-6383AEA46217}"/>
              </a:ext>
            </a:extLst>
          </p:cNvPr>
          <p:cNvSpPr>
            <a:spLocks noGrp="1"/>
          </p:cNvSpPr>
          <p:nvPr>
            <p:ph type="title"/>
          </p:nvPr>
        </p:nvSpPr>
        <p:spPr>
          <a:xfrm>
            <a:off x="856504" y="891153"/>
            <a:ext cx="2949178" cy="1600200"/>
          </a:xfrm>
        </p:spPr>
        <p:txBody>
          <a:bodyPr anchor="b">
            <a:normAutofit/>
          </a:bodyPr>
          <a:lstStyle>
            <a:lvl1pPr>
              <a:defRPr sz="3200">
                <a:solidFill>
                  <a:schemeClr val="bg1"/>
                </a:solidFill>
              </a:defRPr>
            </a:lvl1pPr>
          </a:lstStyle>
          <a:p>
            <a:r>
              <a:rPr lang="en-US"/>
              <a:t>Click to edit Master title style</a:t>
            </a:r>
          </a:p>
        </p:txBody>
      </p:sp>
      <p:sp>
        <p:nvSpPr>
          <p:cNvPr id="12" name="Text Placeholder 3">
            <a:extLst>
              <a:ext uri="{FF2B5EF4-FFF2-40B4-BE49-F238E27FC236}">
                <a16:creationId xmlns:a16="http://schemas.microsoft.com/office/drawing/2014/main" id="{4B620EBE-30BB-D534-67D3-D8578AA6839B}"/>
              </a:ext>
            </a:extLst>
          </p:cNvPr>
          <p:cNvSpPr>
            <a:spLocks noGrp="1"/>
          </p:cNvSpPr>
          <p:nvPr>
            <p:ph type="body" sz="half" idx="2"/>
          </p:nvPr>
        </p:nvSpPr>
        <p:spPr>
          <a:xfrm>
            <a:off x="856504" y="2491353"/>
            <a:ext cx="2949178" cy="3811588"/>
          </a:xfrm>
        </p:spPr>
        <p:txBody>
          <a:bodyPr>
            <a:normAutofit/>
          </a:bodyPr>
          <a:lstStyle>
            <a:lvl1pPr marL="0" indent="0">
              <a:buNone/>
              <a:defRPr sz="18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Slide Number Placeholder 2">
            <a:extLst>
              <a:ext uri="{FF2B5EF4-FFF2-40B4-BE49-F238E27FC236}">
                <a16:creationId xmlns:a16="http://schemas.microsoft.com/office/drawing/2014/main" id="{4A8B21D0-9B37-861A-95D4-6F42A4AE2C9F}"/>
              </a:ext>
            </a:extLst>
          </p:cNvPr>
          <p:cNvSpPr>
            <a:spLocks noGrp="1"/>
          </p:cNvSpPr>
          <p:nvPr>
            <p:ph type="sldNum" sz="quarter" idx="12"/>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546374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with Caption - White Diagonal">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4207789" y="-9524"/>
            <a:ext cx="4936211" cy="6867524"/>
          </a:xfrm>
          <a:ln>
            <a:noFill/>
          </a:ln>
        </p:spPr>
        <p:txBody>
          <a:bodyPr/>
          <a:lstStyle/>
          <a:p>
            <a:r>
              <a:rPr lang="en-US"/>
              <a:t>Click icon to add picture</a:t>
            </a:r>
          </a:p>
        </p:txBody>
      </p:sp>
      <p:sp>
        <p:nvSpPr>
          <p:cNvPr id="5" name="Rectangle 4">
            <a:extLst>
              <a:ext uri="{FF2B5EF4-FFF2-40B4-BE49-F238E27FC236}">
                <a16:creationId xmlns:a16="http://schemas.microsoft.com/office/drawing/2014/main" id="{3500C207-AC1E-087B-DE95-A55BC82CAF9A}"/>
              </a:ext>
            </a:extLst>
          </p:cNvPr>
          <p:cNvSpPr/>
          <p:nvPr userDrawn="1"/>
        </p:nvSpPr>
        <p:spPr>
          <a:xfrm>
            <a:off x="1" y="0"/>
            <a:ext cx="5463152" cy="6882938"/>
          </a:xfrm>
          <a:custGeom>
            <a:avLst/>
            <a:gdLst>
              <a:gd name="connsiteX0" fmla="*/ 0 w 7284203"/>
              <a:gd name="connsiteY0" fmla="*/ 0 h 6867440"/>
              <a:gd name="connsiteX1" fmla="*/ 7284203 w 7284203"/>
              <a:gd name="connsiteY1" fmla="*/ 0 h 6867440"/>
              <a:gd name="connsiteX2" fmla="*/ 7284203 w 7284203"/>
              <a:gd name="connsiteY2" fmla="*/ 6867440 h 6867440"/>
              <a:gd name="connsiteX3" fmla="*/ 0 w 7284203"/>
              <a:gd name="connsiteY3" fmla="*/ 6867440 h 6867440"/>
              <a:gd name="connsiteX4" fmla="*/ 0 w 7284203"/>
              <a:gd name="connsiteY4" fmla="*/ 0 h 6867440"/>
              <a:gd name="connsiteX0" fmla="*/ 0 w 7284203"/>
              <a:gd name="connsiteY0" fmla="*/ 0 h 6867440"/>
              <a:gd name="connsiteX1" fmla="*/ 7284203 w 7284203"/>
              <a:gd name="connsiteY1" fmla="*/ 0 h 6867440"/>
              <a:gd name="connsiteX2" fmla="*/ 5114441 w 7284203"/>
              <a:gd name="connsiteY2" fmla="*/ 6867440 h 6867440"/>
              <a:gd name="connsiteX3" fmla="*/ 0 w 7284203"/>
              <a:gd name="connsiteY3" fmla="*/ 6867440 h 6867440"/>
              <a:gd name="connsiteX4" fmla="*/ 0 w 7284203"/>
              <a:gd name="connsiteY4" fmla="*/ 0 h 6867440"/>
              <a:gd name="connsiteX0" fmla="*/ 0 w 7284203"/>
              <a:gd name="connsiteY0" fmla="*/ 0 h 6882938"/>
              <a:gd name="connsiteX1" fmla="*/ 7284203 w 7284203"/>
              <a:gd name="connsiteY1" fmla="*/ 0 h 6882938"/>
              <a:gd name="connsiteX2" fmla="*/ 5610386 w 7284203"/>
              <a:gd name="connsiteY2" fmla="*/ 6882938 h 6882938"/>
              <a:gd name="connsiteX3" fmla="*/ 0 w 7284203"/>
              <a:gd name="connsiteY3" fmla="*/ 6867440 h 6882938"/>
              <a:gd name="connsiteX4" fmla="*/ 0 w 7284203"/>
              <a:gd name="connsiteY4" fmla="*/ 0 h 688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4203" h="6882938">
                <a:moveTo>
                  <a:pt x="0" y="0"/>
                </a:moveTo>
                <a:lnTo>
                  <a:pt x="7284203" y="0"/>
                </a:lnTo>
                <a:lnTo>
                  <a:pt x="5610386" y="6882938"/>
                </a:lnTo>
                <a:lnTo>
                  <a:pt x="0" y="6867440"/>
                </a:lnTo>
                <a:lnTo>
                  <a:pt x="0" y="0"/>
                </a:lnTo>
                <a:close/>
              </a:path>
            </a:pathLst>
          </a:cu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id="{B2696218-EA6F-DE53-DF14-6383AEA46217}"/>
              </a:ext>
            </a:extLst>
          </p:cNvPr>
          <p:cNvSpPr>
            <a:spLocks noGrp="1"/>
          </p:cNvSpPr>
          <p:nvPr>
            <p:ph type="title" hasCustomPrompt="1"/>
          </p:nvPr>
        </p:nvSpPr>
        <p:spPr>
          <a:xfrm>
            <a:off x="856504" y="891153"/>
            <a:ext cx="2949178" cy="1600200"/>
          </a:xfrm>
        </p:spPr>
        <p:txBody>
          <a:bodyPr anchor="b">
            <a:normAutofit/>
          </a:bodyPr>
          <a:lstStyle>
            <a:lvl1pPr>
              <a:defRPr sz="3200">
                <a:solidFill>
                  <a:schemeClr val="tx1"/>
                </a:solidFill>
              </a:defRPr>
            </a:lvl1pPr>
          </a:lstStyle>
          <a:p>
            <a:r>
              <a:rPr lang="en-US"/>
              <a:t>Click to add title</a:t>
            </a:r>
          </a:p>
        </p:txBody>
      </p:sp>
      <p:sp>
        <p:nvSpPr>
          <p:cNvPr id="12" name="Text Placeholder 3">
            <a:extLst>
              <a:ext uri="{FF2B5EF4-FFF2-40B4-BE49-F238E27FC236}">
                <a16:creationId xmlns:a16="http://schemas.microsoft.com/office/drawing/2014/main" id="{4B620EBE-30BB-D534-67D3-D8578AA6839B}"/>
              </a:ext>
            </a:extLst>
          </p:cNvPr>
          <p:cNvSpPr>
            <a:spLocks noGrp="1"/>
          </p:cNvSpPr>
          <p:nvPr>
            <p:ph type="body" sz="half" idx="2"/>
          </p:nvPr>
        </p:nvSpPr>
        <p:spPr>
          <a:xfrm>
            <a:off x="856504" y="2491353"/>
            <a:ext cx="2949178" cy="3811588"/>
          </a:xfrm>
        </p:spPr>
        <p:txBody>
          <a:bodyPr>
            <a:normAutofit/>
          </a:bodyPr>
          <a:lstStyle>
            <a:lvl1pPr marL="0" indent="0">
              <a:buNone/>
              <a:defRPr sz="18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Slide Number Placeholder 2">
            <a:extLst>
              <a:ext uri="{FF2B5EF4-FFF2-40B4-BE49-F238E27FC236}">
                <a16:creationId xmlns:a16="http://schemas.microsoft.com/office/drawing/2014/main" id="{495C32A6-36FD-B92B-21F6-F198BD2441CC}"/>
              </a:ext>
            </a:extLst>
          </p:cNvPr>
          <p:cNvSpPr>
            <a:spLocks noGrp="1"/>
          </p:cNvSpPr>
          <p:nvPr>
            <p:ph type="sldNum" sz="quarter" idx="12"/>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39415020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nd Slide - Black">
    <p:bg>
      <p:bgPr>
        <a:solidFill>
          <a:schemeClr val="tx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7466030" y="-9439"/>
            <a:ext cx="168504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603803" y="2466281"/>
            <a:ext cx="5986234" cy="719757"/>
          </a:xfrm>
        </p:spPr>
        <p:txBody>
          <a:bodyPr>
            <a:noAutofit/>
          </a:bodyPr>
          <a:lstStyle>
            <a:lvl1pPr>
              <a:defRPr sz="7200" cap="none">
                <a:solidFill>
                  <a:schemeClr val="bg1"/>
                </a:solidFill>
              </a:defRPr>
            </a:lvl1pPr>
          </a:lstStyle>
          <a:p>
            <a:r>
              <a:rPr lang="en-US"/>
              <a:t>THANK YOU</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693255" y="3434011"/>
            <a:ext cx="5905925" cy="449263"/>
          </a:xfrm>
        </p:spPr>
        <p:txBody>
          <a:bodyPr>
            <a:normAutofit/>
          </a:bodyPr>
          <a:lstStyle>
            <a:lvl1pPr marL="0" indent="0">
              <a:buFontTx/>
              <a:buNone/>
              <a:defRPr sz="1800">
                <a:solidFill>
                  <a:schemeClr val="bg2"/>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add contact info</a:t>
            </a:r>
          </a:p>
        </p:txBody>
      </p:sp>
      <p:pic>
        <p:nvPicPr>
          <p:cNvPr id="3" name="Purdue Logo" descr="Purdue Logo">
            <a:extLst>
              <a:ext uri="{FF2B5EF4-FFF2-40B4-BE49-F238E27FC236}">
                <a16:creationId xmlns:a16="http://schemas.microsoft.com/office/drawing/2014/main" id="{7C34ED6E-B67E-0025-71C7-DB53F4649689}"/>
              </a:ext>
            </a:extLst>
          </p:cNvPr>
          <p:cNvPicPr>
            <a:picLocks noChangeAspect="1"/>
          </p:cNvPicPr>
          <p:nvPr userDrawn="1"/>
        </p:nvPicPr>
        <p:blipFill>
          <a:blip r:embed="rId3"/>
          <a:stretch>
            <a:fillRect/>
          </a:stretch>
        </p:blipFill>
        <p:spPr>
          <a:xfrm>
            <a:off x="767443" y="5853639"/>
            <a:ext cx="2164600" cy="387457"/>
          </a:xfrm>
          <a:prstGeom prst="rect">
            <a:avLst/>
          </a:prstGeom>
        </p:spPr>
      </p:pic>
    </p:spTree>
    <p:extLst>
      <p:ext uri="{BB962C8B-B14F-4D97-AF65-F5344CB8AC3E}">
        <p14:creationId xmlns:p14="http://schemas.microsoft.com/office/powerpoint/2010/main" val="703653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d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3" name="Title 6">
            <a:extLst>
              <a:ext uri="{FF2B5EF4-FFF2-40B4-BE49-F238E27FC236}">
                <a16:creationId xmlns:a16="http://schemas.microsoft.com/office/drawing/2014/main" id="{1648B145-A545-0D6D-AFF0-0F715C90759F}"/>
              </a:ext>
            </a:extLst>
          </p:cNvPr>
          <p:cNvSpPr>
            <a:spLocks noGrp="1"/>
          </p:cNvSpPr>
          <p:nvPr>
            <p:ph type="title" hasCustomPrompt="1"/>
          </p:nvPr>
        </p:nvSpPr>
        <p:spPr>
          <a:xfrm>
            <a:off x="603803" y="2466281"/>
            <a:ext cx="5986234" cy="719757"/>
          </a:xfrm>
        </p:spPr>
        <p:txBody>
          <a:bodyPr>
            <a:noAutofit/>
          </a:bodyPr>
          <a:lstStyle>
            <a:lvl1pPr>
              <a:defRPr sz="7200" cap="none">
                <a:solidFill>
                  <a:schemeClr val="tx1"/>
                </a:solidFill>
              </a:defRPr>
            </a:lvl1pPr>
          </a:lstStyle>
          <a:p>
            <a:r>
              <a:rPr lang="en-US"/>
              <a:t>THANK YOU</a:t>
            </a:r>
          </a:p>
        </p:txBody>
      </p:sp>
      <p:sp>
        <p:nvSpPr>
          <p:cNvPr id="5" name="Text Placeholder 8">
            <a:extLst>
              <a:ext uri="{FF2B5EF4-FFF2-40B4-BE49-F238E27FC236}">
                <a16:creationId xmlns:a16="http://schemas.microsoft.com/office/drawing/2014/main" id="{E3D40940-377F-6BBC-02CB-083B672BF56B}"/>
              </a:ext>
            </a:extLst>
          </p:cNvPr>
          <p:cNvSpPr>
            <a:spLocks noGrp="1"/>
          </p:cNvSpPr>
          <p:nvPr>
            <p:ph type="body" sz="quarter" idx="10" hasCustomPrompt="1"/>
          </p:nvPr>
        </p:nvSpPr>
        <p:spPr>
          <a:xfrm>
            <a:off x="693255" y="3434011"/>
            <a:ext cx="5905925" cy="449263"/>
          </a:xfrm>
        </p:spPr>
        <p:txBody>
          <a:bodyPr>
            <a:normAutofit/>
          </a:bodyPr>
          <a:lstStyle>
            <a:lvl1pPr marL="0" indent="0">
              <a:buFontTx/>
              <a:buNone/>
              <a:defRPr sz="1800">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add contact info</a:t>
            </a:r>
          </a:p>
        </p:txBody>
      </p:sp>
      <p:pic>
        <p:nvPicPr>
          <p:cNvPr id="6" name="Purdue Logo" descr="Purdue Logo">
            <a:extLst>
              <a:ext uri="{FF2B5EF4-FFF2-40B4-BE49-F238E27FC236}">
                <a16:creationId xmlns:a16="http://schemas.microsoft.com/office/drawing/2014/main" id="{0A142358-0FE4-9B97-6440-26990DA32966}"/>
              </a:ext>
            </a:extLst>
          </p:cNvPr>
          <p:cNvPicPr>
            <a:picLocks noChangeAspect="1"/>
          </p:cNvPicPr>
          <p:nvPr userDrawn="1"/>
        </p:nvPicPr>
        <p:blipFill>
          <a:blip r:embed="rId3"/>
          <a:stretch>
            <a:fillRect/>
          </a:stretch>
        </p:blipFill>
        <p:spPr>
          <a:xfrm>
            <a:off x="767443" y="5843190"/>
            <a:ext cx="2164600" cy="387458"/>
          </a:xfrm>
          <a:prstGeom prst="rect">
            <a:avLst/>
          </a:prstGeom>
        </p:spPr>
      </p:pic>
    </p:spTree>
    <p:extLst>
      <p:ext uri="{BB962C8B-B14F-4D97-AF65-F5344CB8AC3E}">
        <p14:creationId xmlns:p14="http://schemas.microsoft.com/office/powerpoint/2010/main" val="1618025383"/>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with Content - 3 Column">
  <p:cSld name="1_Title with Content - 3 Column">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351065" y="23480"/>
            <a:ext cx="8450100" cy="58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0"/>
          <p:cNvSpPr txBox="1">
            <a:spLocks noGrp="1"/>
          </p:cNvSpPr>
          <p:nvPr>
            <p:ph type="body" idx="1"/>
          </p:nvPr>
        </p:nvSpPr>
        <p:spPr>
          <a:xfrm>
            <a:off x="351065" y="1543324"/>
            <a:ext cx="2630700" cy="4390200"/>
          </a:xfrm>
          <a:prstGeom prst="rect">
            <a:avLst/>
          </a:prstGeom>
          <a:noFill/>
          <a:ln>
            <a:noFill/>
          </a:ln>
        </p:spPr>
        <p:txBody>
          <a:bodyPr spcFirstLastPara="1" wrap="square" lIns="91425" tIns="45700" rIns="91425" bIns="45700" anchor="t" anchorCtr="0">
            <a:normAutofit/>
          </a:bodyPr>
          <a:lstStyle>
            <a:lvl1pPr marL="342900" lvl="0" indent="-266700" algn="l">
              <a:lnSpc>
                <a:spcPct val="90000"/>
              </a:lnSpc>
              <a:spcBef>
                <a:spcPts val="750"/>
              </a:spcBef>
              <a:spcAft>
                <a:spcPts val="0"/>
              </a:spcAft>
              <a:buClr>
                <a:schemeClr val="dk1"/>
              </a:buClr>
              <a:buSzPts val="2000"/>
              <a:buChar char="▪"/>
              <a:defRPr sz="1500"/>
            </a:lvl1pPr>
            <a:lvl2pPr marL="685800" lvl="1" indent="-257175" algn="l">
              <a:lnSpc>
                <a:spcPct val="90000"/>
              </a:lnSpc>
              <a:spcBef>
                <a:spcPts val="375"/>
              </a:spcBef>
              <a:spcAft>
                <a:spcPts val="0"/>
              </a:spcAft>
              <a:buClr>
                <a:schemeClr val="dk1"/>
              </a:buClr>
              <a:buSzPts val="1800"/>
              <a:buChar char="▪"/>
              <a:defRPr sz="1350"/>
            </a:lvl2pPr>
            <a:lvl3pPr marL="1028700" lvl="2" indent="-257175" algn="l">
              <a:lnSpc>
                <a:spcPct val="90000"/>
              </a:lnSpc>
              <a:spcBef>
                <a:spcPts val="375"/>
              </a:spcBef>
              <a:spcAft>
                <a:spcPts val="0"/>
              </a:spcAft>
              <a:buClr>
                <a:schemeClr val="dk1"/>
              </a:buClr>
              <a:buSzPts val="1800"/>
              <a:buChar char="▪"/>
              <a:defRPr sz="1350"/>
            </a:lvl3pPr>
            <a:lvl4pPr marL="1371600" lvl="3" indent="-242888" algn="l">
              <a:lnSpc>
                <a:spcPct val="90000"/>
              </a:lnSpc>
              <a:spcBef>
                <a:spcPts val="375"/>
              </a:spcBef>
              <a:spcAft>
                <a:spcPts val="0"/>
              </a:spcAft>
              <a:buClr>
                <a:schemeClr val="dk1"/>
              </a:buClr>
              <a:buSzPts val="1500"/>
              <a:buChar char="▪"/>
              <a:defRPr sz="1125"/>
            </a:lvl4pPr>
            <a:lvl5pPr marL="1714500" lvl="4" indent="-238125" algn="l">
              <a:lnSpc>
                <a:spcPct val="90000"/>
              </a:lnSpc>
              <a:spcBef>
                <a:spcPts val="375"/>
              </a:spcBef>
              <a:spcAft>
                <a:spcPts val="0"/>
              </a:spcAft>
              <a:buClr>
                <a:schemeClr val="dk1"/>
              </a:buClr>
              <a:buSzPts val="1400"/>
              <a:buChar char="▪"/>
              <a:defRPr sz="105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59" name="Google Shape;59;p10"/>
          <p:cNvSpPr txBox="1">
            <a:spLocks noGrp="1"/>
          </p:cNvSpPr>
          <p:nvPr>
            <p:ph type="body" idx="2"/>
          </p:nvPr>
        </p:nvSpPr>
        <p:spPr>
          <a:xfrm>
            <a:off x="3256663" y="1543323"/>
            <a:ext cx="2630700" cy="4390200"/>
          </a:xfrm>
          <a:prstGeom prst="rect">
            <a:avLst/>
          </a:prstGeom>
          <a:noFill/>
          <a:ln>
            <a:noFill/>
          </a:ln>
        </p:spPr>
        <p:txBody>
          <a:bodyPr spcFirstLastPara="1" wrap="square" lIns="91425" tIns="45700" rIns="91425" bIns="45700" anchor="t" anchorCtr="0">
            <a:normAutofit/>
          </a:bodyPr>
          <a:lstStyle>
            <a:lvl1pPr marL="342900" lvl="0" indent="-266700" algn="l">
              <a:lnSpc>
                <a:spcPct val="90000"/>
              </a:lnSpc>
              <a:spcBef>
                <a:spcPts val="750"/>
              </a:spcBef>
              <a:spcAft>
                <a:spcPts val="0"/>
              </a:spcAft>
              <a:buClr>
                <a:schemeClr val="dk1"/>
              </a:buClr>
              <a:buSzPts val="2000"/>
              <a:buChar char="▪"/>
              <a:defRPr sz="1500"/>
            </a:lvl1pPr>
            <a:lvl2pPr marL="685800" lvl="1" indent="-257175" algn="l">
              <a:lnSpc>
                <a:spcPct val="90000"/>
              </a:lnSpc>
              <a:spcBef>
                <a:spcPts val="375"/>
              </a:spcBef>
              <a:spcAft>
                <a:spcPts val="0"/>
              </a:spcAft>
              <a:buClr>
                <a:schemeClr val="dk1"/>
              </a:buClr>
              <a:buSzPts val="1800"/>
              <a:buChar char="▪"/>
              <a:defRPr sz="1350"/>
            </a:lvl2pPr>
            <a:lvl3pPr marL="1028700" lvl="2" indent="-257175" algn="l">
              <a:lnSpc>
                <a:spcPct val="90000"/>
              </a:lnSpc>
              <a:spcBef>
                <a:spcPts val="375"/>
              </a:spcBef>
              <a:spcAft>
                <a:spcPts val="0"/>
              </a:spcAft>
              <a:buClr>
                <a:schemeClr val="dk1"/>
              </a:buClr>
              <a:buSzPts val="1800"/>
              <a:buChar char="▪"/>
              <a:defRPr sz="1350"/>
            </a:lvl3pPr>
            <a:lvl4pPr marL="1371600" lvl="3" indent="-242888" algn="l">
              <a:lnSpc>
                <a:spcPct val="90000"/>
              </a:lnSpc>
              <a:spcBef>
                <a:spcPts val="375"/>
              </a:spcBef>
              <a:spcAft>
                <a:spcPts val="0"/>
              </a:spcAft>
              <a:buClr>
                <a:schemeClr val="dk1"/>
              </a:buClr>
              <a:buSzPts val="1500"/>
              <a:buChar char="▪"/>
              <a:defRPr sz="1125"/>
            </a:lvl4pPr>
            <a:lvl5pPr marL="1714500" lvl="4" indent="-238125" algn="l">
              <a:lnSpc>
                <a:spcPct val="90000"/>
              </a:lnSpc>
              <a:spcBef>
                <a:spcPts val="375"/>
              </a:spcBef>
              <a:spcAft>
                <a:spcPts val="0"/>
              </a:spcAft>
              <a:buClr>
                <a:schemeClr val="dk1"/>
              </a:buClr>
              <a:buSzPts val="1400"/>
              <a:buChar char="▪"/>
              <a:defRPr sz="105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60" name="Google Shape;60;p10"/>
          <p:cNvSpPr txBox="1">
            <a:spLocks noGrp="1"/>
          </p:cNvSpPr>
          <p:nvPr>
            <p:ph type="body" idx="3"/>
          </p:nvPr>
        </p:nvSpPr>
        <p:spPr>
          <a:xfrm>
            <a:off x="6182353" y="1543322"/>
            <a:ext cx="2630700" cy="4390200"/>
          </a:xfrm>
          <a:prstGeom prst="rect">
            <a:avLst/>
          </a:prstGeom>
          <a:noFill/>
          <a:ln>
            <a:noFill/>
          </a:ln>
        </p:spPr>
        <p:txBody>
          <a:bodyPr spcFirstLastPara="1" wrap="square" lIns="91425" tIns="45700" rIns="91425" bIns="45700" anchor="t" anchorCtr="0">
            <a:normAutofit/>
          </a:bodyPr>
          <a:lstStyle>
            <a:lvl1pPr marL="342900" lvl="0" indent="-266700" algn="l">
              <a:lnSpc>
                <a:spcPct val="90000"/>
              </a:lnSpc>
              <a:spcBef>
                <a:spcPts val="750"/>
              </a:spcBef>
              <a:spcAft>
                <a:spcPts val="0"/>
              </a:spcAft>
              <a:buClr>
                <a:schemeClr val="dk1"/>
              </a:buClr>
              <a:buSzPts val="2000"/>
              <a:buChar char="▪"/>
              <a:defRPr sz="1500"/>
            </a:lvl1pPr>
            <a:lvl2pPr marL="685800" lvl="1" indent="-257175" algn="l">
              <a:lnSpc>
                <a:spcPct val="90000"/>
              </a:lnSpc>
              <a:spcBef>
                <a:spcPts val="375"/>
              </a:spcBef>
              <a:spcAft>
                <a:spcPts val="0"/>
              </a:spcAft>
              <a:buClr>
                <a:schemeClr val="dk1"/>
              </a:buClr>
              <a:buSzPts val="1800"/>
              <a:buChar char="▪"/>
              <a:defRPr sz="1350"/>
            </a:lvl2pPr>
            <a:lvl3pPr marL="1028700" lvl="2" indent="-257175" algn="l">
              <a:lnSpc>
                <a:spcPct val="90000"/>
              </a:lnSpc>
              <a:spcBef>
                <a:spcPts val="375"/>
              </a:spcBef>
              <a:spcAft>
                <a:spcPts val="0"/>
              </a:spcAft>
              <a:buClr>
                <a:schemeClr val="dk1"/>
              </a:buClr>
              <a:buSzPts val="1800"/>
              <a:buChar char="▪"/>
              <a:defRPr sz="1350"/>
            </a:lvl3pPr>
            <a:lvl4pPr marL="1371600" lvl="3" indent="-242888" algn="l">
              <a:lnSpc>
                <a:spcPct val="90000"/>
              </a:lnSpc>
              <a:spcBef>
                <a:spcPts val="375"/>
              </a:spcBef>
              <a:spcAft>
                <a:spcPts val="0"/>
              </a:spcAft>
              <a:buClr>
                <a:schemeClr val="dk1"/>
              </a:buClr>
              <a:buSzPts val="1500"/>
              <a:buChar char="▪"/>
              <a:defRPr sz="1125"/>
            </a:lvl4pPr>
            <a:lvl5pPr marL="1714500" lvl="4" indent="-238125" algn="l">
              <a:lnSpc>
                <a:spcPct val="90000"/>
              </a:lnSpc>
              <a:spcBef>
                <a:spcPts val="375"/>
              </a:spcBef>
              <a:spcAft>
                <a:spcPts val="0"/>
              </a:spcAft>
              <a:buClr>
                <a:schemeClr val="dk1"/>
              </a:buClr>
              <a:buSzPts val="1400"/>
              <a:buChar char="▪"/>
              <a:defRPr sz="1050"/>
            </a:lvl5pPr>
            <a:lvl6pPr marL="2057400" lvl="5" indent="-266700" algn="l">
              <a:lnSpc>
                <a:spcPct val="90000"/>
              </a:lnSpc>
              <a:spcBef>
                <a:spcPts val="375"/>
              </a:spcBef>
              <a:spcAft>
                <a:spcPts val="0"/>
              </a:spcAft>
              <a:buClr>
                <a:schemeClr val="dk1"/>
              </a:buClr>
              <a:buSzPts val="2000"/>
              <a:buChar char="•"/>
              <a:defRPr sz="1500"/>
            </a:lvl6pPr>
            <a:lvl7pPr marL="2400300" lvl="6" indent="-266700" algn="l">
              <a:lnSpc>
                <a:spcPct val="90000"/>
              </a:lnSpc>
              <a:spcBef>
                <a:spcPts val="375"/>
              </a:spcBef>
              <a:spcAft>
                <a:spcPts val="0"/>
              </a:spcAft>
              <a:buClr>
                <a:schemeClr val="dk1"/>
              </a:buClr>
              <a:buSzPts val="2000"/>
              <a:buChar char="•"/>
              <a:defRPr sz="1500"/>
            </a:lvl7pPr>
            <a:lvl8pPr marL="2743200" lvl="7" indent="-266700" algn="l">
              <a:lnSpc>
                <a:spcPct val="90000"/>
              </a:lnSpc>
              <a:spcBef>
                <a:spcPts val="375"/>
              </a:spcBef>
              <a:spcAft>
                <a:spcPts val="0"/>
              </a:spcAft>
              <a:buClr>
                <a:schemeClr val="dk1"/>
              </a:buClr>
              <a:buSzPts val="2000"/>
              <a:buChar char="•"/>
              <a:defRPr sz="1500"/>
            </a:lvl8pPr>
            <a:lvl9pPr marL="3086100" lvl="8" indent="-266700" algn="l">
              <a:lnSpc>
                <a:spcPct val="90000"/>
              </a:lnSpc>
              <a:spcBef>
                <a:spcPts val="375"/>
              </a:spcBef>
              <a:spcAft>
                <a:spcPts val="0"/>
              </a:spcAft>
              <a:buClr>
                <a:schemeClr val="dk1"/>
              </a:buClr>
              <a:buSzPts val="2000"/>
              <a:buChar char="•"/>
              <a:defRPr sz="1500"/>
            </a:lvl9pPr>
          </a:lstStyle>
          <a:p>
            <a:endParaRPr/>
          </a:p>
        </p:txBody>
      </p:sp>
      <p:sp>
        <p:nvSpPr>
          <p:cNvPr id="61" name="Google Shape;61;p10"/>
          <p:cNvSpPr txBox="1">
            <a:spLocks noGrp="1"/>
          </p:cNvSpPr>
          <p:nvPr>
            <p:ph type="sldNum" idx="12"/>
          </p:nvPr>
        </p:nvSpPr>
        <p:spPr>
          <a:xfrm>
            <a:off x="7975997" y="6290433"/>
            <a:ext cx="825075"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pic>
        <p:nvPicPr>
          <p:cNvPr id="62" name="Google Shape;62;p10"/>
          <p:cNvPicPr preferRelativeResize="0"/>
          <p:nvPr/>
        </p:nvPicPr>
        <p:blipFill rotWithShape="1">
          <a:blip r:embed="rId2">
            <a:alphaModFix/>
          </a:blip>
          <a:srcRect/>
          <a:stretch/>
        </p:blipFill>
        <p:spPr>
          <a:xfrm>
            <a:off x="335445" y="6215540"/>
            <a:ext cx="2512827" cy="357728"/>
          </a:xfrm>
          <a:prstGeom prst="rect">
            <a:avLst/>
          </a:prstGeom>
          <a:noFill/>
          <a:ln>
            <a:noFill/>
          </a:ln>
        </p:spPr>
      </p:pic>
    </p:spTree>
    <p:extLst>
      <p:ext uri="{BB962C8B-B14F-4D97-AF65-F5344CB8AC3E}">
        <p14:creationId xmlns:p14="http://schemas.microsoft.com/office/powerpoint/2010/main" val="213856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34176D92-8FAB-782E-E607-5D0C5CC9C2A2}"/>
              </a:ext>
            </a:extLst>
          </p:cNvPr>
          <p:cNvSpPr>
            <a:spLocks noGrp="1"/>
          </p:cNvSpPr>
          <p:nvPr>
            <p:ph type="pic" idx="1"/>
          </p:nvPr>
        </p:nvSpPr>
        <p:spPr>
          <a:xfrm>
            <a:off x="0" y="0"/>
            <a:ext cx="9144000" cy="6858000"/>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2" name="Title 1">
            <a:extLst>
              <a:ext uri="{FF2B5EF4-FFF2-40B4-BE49-F238E27FC236}">
                <a16:creationId xmlns:a16="http://schemas.microsoft.com/office/drawing/2014/main" id="{85FDAFB6-8BB6-ADBB-6574-5B0C25E7BDDF}"/>
              </a:ext>
            </a:extLst>
          </p:cNvPr>
          <p:cNvSpPr>
            <a:spLocks noGrp="1"/>
          </p:cNvSpPr>
          <p:nvPr>
            <p:ph type="title"/>
          </p:nvPr>
        </p:nvSpPr>
        <p:spPr>
          <a:xfrm>
            <a:off x="359229" y="5049077"/>
            <a:ext cx="8450036" cy="685801"/>
          </a:xfrm>
        </p:spPr>
        <p:txBody>
          <a:bodyPr>
            <a:normAutofit/>
          </a:bodyPr>
          <a:lstStyle>
            <a:lvl1pPr algn="ctr">
              <a:defRPr sz="4000"/>
            </a:lvl1pPr>
          </a:lstStyle>
          <a:p>
            <a:r>
              <a:rPr lang="en-US"/>
              <a:t>Click to edit Master title style</a:t>
            </a:r>
          </a:p>
        </p:txBody>
      </p:sp>
      <p:sp>
        <p:nvSpPr>
          <p:cNvPr id="6" name="Text Placeholder 8">
            <a:extLst>
              <a:ext uri="{FF2B5EF4-FFF2-40B4-BE49-F238E27FC236}">
                <a16:creationId xmlns:a16="http://schemas.microsoft.com/office/drawing/2014/main" id="{5FF931D0-D7E7-D9E1-3CCC-83299A09228A}"/>
              </a:ext>
            </a:extLst>
          </p:cNvPr>
          <p:cNvSpPr>
            <a:spLocks noGrp="1"/>
          </p:cNvSpPr>
          <p:nvPr>
            <p:ph type="body" sz="quarter" idx="10" hasCustomPrompt="1"/>
          </p:nvPr>
        </p:nvSpPr>
        <p:spPr>
          <a:xfrm>
            <a:off x="359229" y="5754757"/>
            <a:ext cx="8450036" cy="449263"/>
          </a:xfrm>
        </p:spPr>
        <p:txBody>
          <a:bodyPr>
            <a:noAutofit/>
          </a:bodyPr>
          <a:lstStyle>
            <a:lvl1pPr marL="0" indent="0" algn="ctr">
              <a:buFontTx/>
              <a:buNone/>
              <a:defRPr sz="2000" b="1">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Subtitle style</a:t>
            </a:r>
          </a:p>
        </p:txBody>
      </p:sp>
      <p:sp>
        <p:nvSpPr>
          <p:cNvPr id="3" name="Slide Number Placeholder 2">
            <a:extLst>
              <a:ext uri="{FF2B5EF4-FFF2-40B4-BE49-F238E27FC236}">
                <a16:creationId xmlns:a16="http://schemas.microsoft.com/office/drawing/2014/main" id="{68D1B22C-85ED-0FDF-E153-688207C390D9}"/>
              </a:ext>
            </a:extLst>
          </p:cNvPr>
          <p:cNvSpPr>
            <a:spLocks noGrp="1"/>
          </p:cNvSpPr>
          <p:nvPr>
            <p:ph type="sldNum" sz="quarter" idx="11"/>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358661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0" y="-9525"/>
            <a:ext cx="9144000" cy="6892463"/>
          </a:xfrm>
          <a:ln>
            <a:noFill/>
          </a:ln>
        </p:spPr>
        <p:txBody>
          <a:bodyPr/>
          <a:lstStyle/>
          <a:p>
            <a:r>
              <a:rPr lang="en-US"/>
              <a:t>Click icon to add picture</a:t>
            </a:r>
          </a:p>
        </p:txBody>
      </p:sp>
    </p:spTree>
    <p:extLst>
      <p:ext uri="{BB962C8B-B14F-4D97-AF65-F5344CB8AC3E}">
        <p14:creationId xmlns:p14="http://schemas.microsoft.com/office/powerpoint/2010/main" val="260421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Copy">
    <p:spTree>
      <p:nvGrpSpPr>
        <p:cNvPr id="1" name=""/>
        <p:cNvGrpSpPr/>
        <p:nvPr/>
      </p:nvGrpSpPr>
      <p:grpSpPr>
        <a:xfrm>
          <a:off x="0" y="0"/>
          <a:ext cx="0" cy="0"/>
          <a:chOff x="0" y="0"/>
          <a:chExt cx="0" cy="0"/>
        </a:xfrm>
      </p:grpSpPr>
      <p:pic>
        <p:nvPicPr>
          <p:cNvPr id="3" name="Purdue Logo" descr="Purdue Logo">
            <a:extLst>
              <a:ext uri="{FF2B5EF4-FFF2-40B4-BE49-F238E27FC236}">
                <a16:creationId xmlns:a16="http://schemas.microsoft.com/office/drawing/2014/main" id="{0DA2E29B-51BD-9EF7-2A62-D2F86A01EE58}"/>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42900" y="1543324"/>
            <a:ext cx="8450035" cy="4454706"/>
          </a:xfrm>
        </p:spPr>
        <p:txBody>
          <a:bodyPr numCol="1">
            <a:noAutofit/>
          </a:bodyPr>
          <a:lstStyle>
            <a:lvl1pPr marL="0" indent="0" algn="l" fontAlgn="t">
              <a:buFontTx/>
              <a:buNone/>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6ED1EDF2-6497-CC90-CFD1-1F7C473B2310}"/>
              </a:ext>
            </a:extLst>
          </p:cNvPr>
          <p:cNvSpPr>
            <a:spLocks noGrp="1"/>
          </p:cNvSpPr>
          <p:nvPr>
            <p:ph type="sldNum" sz="quarter" idx="12"/>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36284325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Copy - 2 Column">
    <p:spTree>
      <p:nvGrpSpPr>
        <p:cNvPr id="1" name=""/>
        <p:cNvGrpSpPr/>
        <p:nvPr/>
      </p:nvGrpSpPr>
      <p:grpSpPr>
        <a:xfrm>
          <a:off x="0" y="0"/>
          <a:ext cx="0" cy="0"/>
          <a:chOff x="0" y="0"/>
          <a:chExt cx="0" cy="0"/>
        </a:xfrm>
      </p:grpSpPr>
      <p:pic>
        <p:nvPicPr>
          <p:cNvPr id="3" name="Purdue Logo" descr="Purdue Logo">
            <a:extLst>
              <a:ext uri="{FF2B5EF4-FFF2-40B4-BE49-F238E27FC236}">
                <a16:creationId xmlns:a16="http://schemas.microsoft.com/office/drawing/2014/main" id="{0DA2E29B-51BD-9EF7-2A62-D2F86A01EE58}"/>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42900" y="1543324"/>
            <a:ext cx="8450035" cy="4454706"/>
          </a:xfrm>
        </p:spPr>
        <p:txBody>
          <a:bodyPr numCol="1">
            <a:noAutofit/>
          </a:bodyPr>
          <a:lstStyle>
            <a:lvl1pPr marL="0" indent="0" algn="l" fontAlgn="t">
              <a:buFontTx/>
              <a:buNone/>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4" name="Slide Number Placeholder 3">
            <a:extLst>
              <a:ext uri="{FF2B5EF4-FFF2-40B4-BE49-F238E27FC236}">
                <a16:creationId xmlns:a16="http://schemas.microsoft.com/office/drawing/2014/main" id="{F784AF65-E927-86B0-FC60-81F49DC6187E}"/>
              </a:ext>
            </a:extLst>
          </p:cNvPr>
          <p:cNvSpPr>
            <a:spLocks noGrp="1"/>
          </p:cNvSpPr>
          <p:nvPr>
            <p:ph type="sldNum" sz="quarter" idx="12"/>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76587232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Content">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28D381-488B-4C1C-32F0-1D389C1FF7E3}"/>
              </a:ext>
            </a:extLst>
          </p:cNvPr>
          <p:cNvSpPr>
            <a:spLocks noGrp="1"/>
          </p:cNvSpPr>
          <p:nvPr>
            <p:ph idx="14"/>
          </p:nvPr>
        </p:nvSpPr>
        <p:spPr>
          <a:xfrm>
            <a:off x="351064" y="1543324"/>
            <a:ext cx="8450036" cy="4454706"/>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4" name="Title 3">
            <a:extLst>
              <a:ext uri="{FF2B5EF4-FFF2-40B4-BE49-F238E27FC236}">
                <a16:creationId xmlns:a16="http://schemas.microsoft.com/office/drawing/2014/main" id="{15EE0A7E-143D-2A83-397F-55801DA0663E}"/>
              </a:ext>
            </a:extLst>
          </p:cNvPr>
          <p:cNvSpPr>
            <a:spLocks noGrp="1"/>
          </p:cNvSpPr>
          <p:nvPr>
            <p:ph type="title"/>
          </p:nvPr>
        </p:nvSpPr>
        <p:spPr/>
        <p:txBody>
          <a:bodyPr/>
          <a:lstStyle/>
          <a:p>
            <a:r>
              <a:rPr lang="en-US"/>
              <a:t>Click to edit Master title style</a:t>
            </a:r>
          </a:p>
        </p:txBody>
      </p:sp>
      <p:sp>
        <p:nvSpPr>
          <p:cNvPr id="5" name="Text Placeholder 13">
            <a:extLst>
              <a:ext uri="{FF2B5EF4-FFF2-40B4-BE49-F238E27FC236}">
                <a16:creationId xmlns:a16="http://schemas.microsoft.com/office/drawing/2014/main" id="{65EE62C3-A7DA-7701-DE4B-C1A290C4FAE3}"/>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7" name="Purdue Logo" descr="Purdue Logo">
            <a:extLst>
              <a:ext uri="{FF2B5EF4-FFF2-40B4-BE49-F238E27FC236}">
                <a16:creationId xmlns:a16="http://schemas.microsoft.com/office/drawing/2014/main" id="{E5D3423E-06BB-9735-48C8-9AC2842045AB}"/>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3" name="Slide Number Placeholder 2">
            <a:extLst>
              <a:ext uri="{FF2B5EF4-FFF2-40B4-BE49-F238E27FC236}">
                <a16:creationId xmlns:a16="http://schemas.microsoft.com/office/drawing/2014/main" id="{E3AE2ED7-F46C-3808-A251-0EE750182D42}"/>
              </a:ext>
            </a:extLst>
          </p:cNvPr>
          <p:cNvSpPr>
            <a:spLocks noGrp="1"/>
          </p:cNvSpPr>
          <p:nvPr>
            <p:ph type="sldNum" sz="quarter" idx="15"/>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62690368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Conten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42D-9D8E-3928-8B2A-C7202DA729E8}"/>
              </a:ext>
            </a:extLst>
          </p:cNvPr>
          <p:cNvSpPr>
            <a:spLocks noGrp="1"/>
          </p:cNvSpPr>
          <p:nvPr>
            <p:ph type="title"/>
          </p:nvPr>
        </p:nvSpPr>
        <p:spPr/>
        <p:txBody>
          <a:bodyPr/>
          <a:lstStyle/>
          <a:p>
            <a:r>
              <a:rPr lang="en-US"/>
              <a:t>Click to edit Master title style</a:t>
            </a:r>
          </a:p>
        </p:txBody>
      </p:sp>
      <p:sp>
        <p:nvSpPr>
          <p:cNvPr id="8" name="Content Placeholder 2">
            <a:extLst>
              <a:ext uri="{FF2B5EF4-FFF2-40B4-BE49-F238E27FC236}">
                <a16:creationId xmlns:a16="http://schemas.microsoft.com/office/drawing/2014/main" id="{2D59E3ED-7921-E7F3-A0A2-0467597EF7ED}"/>
              </a:ext>
            </a:extLst>
          </p:cNvPr>
          <p:cNvSpPr>
            <a:spLocks noGrp="1"/>
          </p:cNvSpPr>
          <p:nvPr>
            <p:ph idx="12"/>
          </p:nvPr>
        </p:nvSpPr>
        <p:spPr>
          <a:xfrm>
            <a:off x="351065" y="1543324"/>
            <a:ext cx="4059877" cy="4390338"/>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0" name="Content Placeholder 2">
            <a:extLst>
              <a:ext uri="{FF2B5EF4-FFF2-40B4-BE49-F238E27FC236}">
                <a16:creationId xmlns:a16="http://schemas.microsoft.com/office/drawing/2014/main" id="{8F449F3F-4187-E891-E28D-ABAA40118134}"/>
              </a:ext>
            </a:extLst>
          </p:cNvPr>
          <p:cNvSpPr>
            <a:spLocks noGrp="1"/>
          </p:cNvSpPr>
          <p:nvPr>
            <p:ph idx="13"/>
          </p:nvPr>
        </p:nvSpPr>
        <p:spPr>
          <a:xfrm>
            <a:off x="4731868" y="1543324"/>
            <a:ext cx="4069232" cy="4390338"/>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3" name="Text Placeholder 13">
            <a:extLst>
              <a:ext uri="{FF2B5EF4-FFF2-40B4-BE49-F238E27FC236}">
                <a16:creationId xmlns:a16="http://schemas.microsoft.com/office/drawing/2014/main" id="{5FC4CE19-DA95-2729-993D-BB0D45B6B56B}"/>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4" name="Purdue Logo" descr="Purdue Logo">
            <a:extLst>
              <a:ext uri="{FF2B5EF4-FFF2-40B4-BE49-F238E27FC236}">
                <a16:creationId xmlns:a16="http://schemas.microsoft.com/office/drawing/2014/main" id="{EDABB844-3818-42EE-9372-04EA07390807}"/>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5" name="Slide Number Placeholder 4">
            <a:extLst>
              <a:ext uri="{FF2B5EF4-FFF2-40B4-BE49-F238E27FC236}">
                <a16:creationId xmlns:a16="http://schemas.microsoft.com/office/drawing/2014/main" id="{5189B2E1-CAD7-D7BC-B523-9F175D333686}"/>
              </a:ext>
            </a:extLst>
          </p:cNvPr>
          <p:cNvSpPr>
            <a:spLocks noGrp="1"/>
          </p:cNvSpPr>
          <p:nvPr>
            <p:ph type="sldNum" sz="quarter" idx="14"/>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363996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ontent -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42D-9D8E-3928-8B2A-C7202DA729E8}"/>
              </a:ext>
            </a:extLst>
          </p:cNvPr>
          <p:cNvSpPr>
            <a:spLocks noGrp="1"/>
          </p:cNvSpPr>
          <p:nvPr>
            <p:ph type="title"/>
          </p:nvPr>
        </p:nvSpPr>
        <p:spPr/>
        <p:txBody>
          <a:bodyPr/>
          <a:lstStyle/>
          <a:p>
            <a:r>
              <a:rPr lang="en-US"/>
              <a:t>Click to edit Master title style</a:t>
            </a:r>
          </a:p>
        </p:txBody>
      </p:sp>
      <p:sp>
        <p:nvSpPr>
          <p:cNvPr id="8" name="Content Placeholder 2">
            <a:extLst>
              <a:ext uri="{FF2B5EF4-FFF2-40B4-BE49-F238E27FC236}">
                <a16:creationId xmlns:a16="http://schemas.microsoft.com/office/drawing/2014/main" id="{2D59E3ED-7921-E7F3-A0A2-0467597EF7ED}"/>
              </a:ext>
            </a:extLst>
          </p:cNvPr>
          <p:cNvSpPr>
            <a:spLocks noGrp="1"/>
          </p:cNvSpPr>
          <p:nvPr>
            <p:ph idx="12"/>
          </p:nvPr>
        </p:nvSpPr>
        <p:spPr>
          <a:xfrm>
            <a:off x="351066" y="1543324"/>
            <a:ext cx="2630674" cy="4390338"/>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1" name="Content Placeholder 2">
            <a:extLst>
              <a:ext uri="{FF2B5EF4-FFF2-40B4-BE49-F238E27FC236}">
                <a16:creationId xmlns:a16="http://schemas.microsoft.com/office/drawing/2014/main" id="{66D77F14-E88B-D0A5-6F63-E4DA45A7CD6B}"/>
              </a:ext>
            </a:extLst>
          </p:cNvPr>
          <p:cNvSpPr>
            <a:spLocks noGrp="1"/>
          </p:cNvSpPr>
          <p:nvPr>
            <p:ph idx="17"/>
          </p:nvPr>
        </p:nvSpPr>
        <p:spPr>
          <a:xfrm>
            <a:off x="3256663" y="1543324"/>
            <a:ext cx="2630674" cy="4390337"/>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2" name="Content Placeholder 2">
            <a:extLst>
              <a:ext uri="{FF2B5EF4-FFF2-40B4-BE49-F238E27FC236}">
                <a16:creationId xmlns:a16="http://schemas.microsoft.com/office/drawing/2014/main" id="{5A95E987-1BAB-5DE6-3A52-75935C62985E}"/>
              </a:ext>
            </a:extLst>
          </p:cNvPr>
          <p:cNvSpPr>
            <a:spLocks noGrp="1"/>
          </p:cNvSpPr>
          <p:nvPr>
            <p:ph idx="18"/>
          </p:nvPr>
        </p:nvSpPr>
        <p:spPr>
          <a:xfrm>
            <a:off x="6182353" y="1543323"/>
            <a:ext cx="2630674" cy="4390337"/>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3" name="Text Placeholder 13">
            <a:extLst>
              <a:ext uri="{FF2B5EF4-FFF2-40B4-BE49-F238E27FC236}">
                <a16:creationId xmlns:a16="http://schemas.microsoft.com/office/drawing/2014/main" id="{5CA31FF2-2F1A-7D0F-36B0-1773F6A9AB34}"/>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5" name="Purdue Logo" descr="Purdue Logo">
            <a:extLst>
              <a:ext uri="{FF2B5EF4-FFF2-40B4-BE49-F238E27FC236}">
                <a16:creationId xmlns:a16="http://schemas.microsoft.com/office/drawing/2014/main" id="{ED36B521-DA27-439D-D385-E7825E54C24E}"/>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3" name="Slide Number Placeholder 2">
            <a:extLst>
              <a:ext uri="{FF2B5EF4-FFF2-40B4-BE49-F238E27FC236}">
                <a16:creationId xmlns:a16="http://schemas.microsoft.com/office/drawing/2014/main" id="{8D1B1CBC-6790-5C40-1FCC-1AF80EF7DE26}"/>
              </a:ext>
            </a:extLst>
          </p:cNvPr>
          <p:cNvSpPr>
            <a:spLocks noGrp="1"/>
          </p:cNvSpPr>
          <p:nvPr>
            <p:ph type="sldNum" sz="quarter" idx="19"/>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68171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AF61CC-58D4-72CE-66CA-BFE87D085DCB}"/>
              </a:ext>
            </a:extLst>
          </p:cNvPr>
          <p:cNvSpPr>
            <a:spLocks noGrp="1"/>
          </p:cNvSpPr>
          <p:nvPr>
            <p:ph type="title"/>
          </p:nvPr>
        </p:nvSpPr>
        <p:spPr>
          <a:xfrm>
            <a:off x="351064" y="385004"/>
            <a:ext cx="8450036" cy="589032"/>
          </a:xfrm>
          <a:prstGeom prst="rect">
            <a:avLst/>
          </a:prstGeom>
        </p:spPr>
        <p:txBody>
          <a:bodyPr vert="horz" lIns="91440" tIns="45720" rIns="91440" bIns="45720" rtlCol="0" anchor="ctr">
            <a:normAutofit/>
          </a:bodyPr>
          <a:lstStyle/>
          <a:p>
            <a:r>
              <a:rPr lang="en-US"/>
              <a:t>Click to edit Master slide title</a:t>
            </a:r>
          </a:p>
        </p:txBody>
      </p:sp>
      <p:sp>
        <p:nvSpPr>
          <p:cNvPr id="3" name="Text Placeholder 2">
            <a:extLst>
              <a:ext uri="{FF2B5EF4-FFF2-40B4-BE49-F238E27FC236}">
                <a16:creationId xmlns:a16="http://schemas.microsoft.com/office/drawing/2014/main" id="{41FD4295-B2CD-F1FF-F99B-B267D1740FB9}"/>
              </a:ext>
            </a:extLst>
          </p:cNvPr>
          <p:cNvSpPr>
            <a:spLocks noGrp="1"/>
          </p:cNvSpPr>
          <p:nvPr>
            <p:ph type="body" idx="1"/>
          </p:nvPr>
        </p:nvSpPr>
        <p:spPr>
          <a:xfrm>
            <a:off x="351064" y="1192696"/>
            <a:ext cx="8450036" cy="48379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8" name="Slide Number Placeholder 5">
            <a:extLst>
              <a:ext uri="{FF2B5EF4-FFF2-40B4-BE49-F238E27FC236}">
                <a16:creationId xmlns:a16="http://schemas.microsoft.com/office/drawing/2014/main" id="{C510E42B-CA01-3C5C-40BB-5E88C5A09212}"/>
              </a:ext>
            </a:extLst>
          </p:cNvPr>
          <p:cNvSpPr>
            <a:spLocks noGrp="1"/>
          </p:cNvSpPr>
          <p:nvPr>
            <p:ph type="sldNum" sz="quarter" idx="4"/>
          </p:nvPr>
        </p:nvSpPr>
        <p:spPr>
          <a:xfrm>
            <a:off x="7700963" y="6290433"/>
            <a:ext cx="110013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097E4-2930-9D48-A5CE-AF00B0E70697}" type="slidenum">
              <a:rPr lang="en-US" smtClean="0"/>
              <a:t>‹#›</a:t>
            </a:fld>
            <a:endParaRPr lang="en-US"/>
          </a:p>
        </p:txBody>
      </p:sp>
    </p:spTree>
    <p:extLst>
      <p:ext uri="{BB962C8B-B14F-4D97-AF65-F5344CB8AC3E}">
        <p14:creationId xmlns:p14="http://schemas.microsoft.com/office/powerpoint/2010/main" val="3825614813"/>
      </p:ext>
    </p:extLst>
  </p:cSld>
  <p:clrMap bg1="lt1" tx1="dk1" bg2="lt2" tx2="dk2" accent1="accent1" accent2="accent2" accent3="accent3" accent4="accent4" accent5="accent5" accent6="accent6" hlink="hlink" folHlink="folHlink"/>
  <p:sldLayoutIdLst>
    <p:sldLayoutId id="2147483649" r:id="rId1"/>
    <p:sldLayoutId id="2147483686" r:id="rId2"/>
    <p:sldLayoutId id="2147483702" r:id="rId3"/>
    <p:sldLayoutId id="2147483708" r:id="rId4"/>
    <p:sldLayoutId id="2147483687" r:id="rId5"/>
    <p:sldLayoutId id="2147483714" r:id="rId6"/>
    <p:sldLayoutId id="2147483688" r:id="rId7"/>
    <p:sldLayoutId id="2147483650" r:id="rId8"/>
    <p:sldLayoutId id="2147483701" r:id="rId9"/>
    <p:sldLayoutId id="2147483711" r:id="rId10"/>
    <p:sldLayoutId id="2147483712" r:id="rId11"/>
    <p:sldLayoutId id="2147483656" r:id="rId12"/>
    <p:sldLayoutId id="2147483706" r:id="rId13"/>
    <p:sldLayoutId id="2147483705" r:id="rId14"/>
    <p:sldLayoutId id="2147483707" r:id="rId15"/>
    <p:sldLayoutId id="2147483713" r:id="rId16"/>
    <p:sldLayoutId id="2147483709" r:id="rId17"/>
    <p:sldLayoutId id="2147483710" r:id="rId18"/>
    <p:sldLayoutId id="2147483653" r:id="rId19"/>
    <p:sldLayoutId id="2147483690" r:id="rId20"/>
    <p:sldLayoutId id="2147483704" r:id="rId21"/>
    <p:sldLayoutId id="2147483692" r:id="rId22"/>
    <p:sldLayoutId id="2147483693" r:id="rId23"/>
    <p:sldLayoutId id="2147483691" r:id="rId24"/>
    <p:sldLayoutId id="2147483703" r:id="rId25"/>
    <p:sldLayoutId id="2147483715" r:id="rId26"/>
  </p:sldLayoutIdLst>
  <p:hf hdr="0" ftr="0" dt="0"/>
  <p:txStyles>
    <p:titleStyle>
      <a:lvl1pPr algn="l" defTabSz="685800" rtl="0" eaLnBrk="1" fontAlgn="t" latinLnBrk="0" hangingPunct="1">
        <a:lnSpc>
          <a:spcPct val="90000"/>
        </a:lnSpc>
        <a:spcBef>
          <a:spcPct val="0"/>
        </a:spcBef>
        <a:buNone/>
        <a:defRPr lang="en-US" sz="3600" b="0" i="1" kern="1200" cap="none" baseline="0" dirty="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90000"/>
        </a:lnSpc>
        <a:spcBef>
          <a:spcPts val="750"/>
        </a:spcBef>
        <a:buFont typeface="Wingdings" pitchFamily="2" charset="2"/>
        <a:buChar char="§"/>
        <a:defRPr sz="1800" b="0" i="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pitchFamily="2" charset="2"/>
        <a:buChar char="§"/>
        <a:defRPr sz="1700" b="0" i="0" kern="1200" baseline="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itchFamily="2" charset="2"/>
        <a:buChar char="§"/>
        <a:defRPr sz="1600" b="0" i="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pitchFamily="2" charset="2"/>
        <a:buChar char="§"/>
        <a:defRPr sz="1200" b="0" i="0" kern="1200" baseline="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Wingdings" pitchFamily="2" charset="2"/>
        <a:buNone/>
        <a:defRPr sz="1050" b="0" i="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09A7-CF48-9701-322A-A0BBD1C2F6CD}"/>
              </a:ext>
            </a:extLst>
          </p:cNvPr>
          <p:cNvSpPr>
            <a:spLocks noGrp="1"/>
          </p:cNvSpPr>
          <p:nvPr>
            <p:ph type="title"/>
          </p:nvPr>
        </p:nvSpPr>
        <p:spPr>
          <a:xfrm>
            <a:off x="767442" y="1854726"/>
            <a:ext cx="7144105" cy="534037"/>
          </a:xfrm>
        </p:spPr>
        <p:txBody>
          <a:bodyPr/>
          <a:lstStyle/>
          <a:p>
            <a:r>
              <a:rPr lang="en-US"/>
              <a:t>Dunnhumby Cereal: National vs Private</a:t>
            </a:r>
          </a:p>
        </p:txBody>
      </p:sp>
      <p:sp>
        <p:nvSpPr>
          <p:cNvPr id="3" name="Text Placeholder 2">
            <a:extLst>
              <a:ext uri="{FF2B5EF4-FFF2-40B4-BE49-F238E27FC236}">
                <a16:creationId xmlns:a16="http://schemas.microsoft.com/office/drawing/2014/main" id="{5991BF94-59A9-105F-273E-B29E440F2501}"/>
              </a:ext>
            </a:extLst>
          </p:cNvPr>
          <p:cNvSpPr>
            <a:spLocks noGrp="1"/>
          </p:cNvSpPr>
          <p:nvPr>
            <p:ph type="body" sz="quarter" idx="10"/>
          </p:nvPr>
        </p:nvSpPr>
        <p:spPr>
          <a:xfrm>
            <a:off x="767442" y="2646634"/>
            <a:ext cx="7144105" cy="449263"/>
          </a:xfrm>
        </p:spPr>
        <p:txBody>
          <a:bodyPr/>
          <a:lstStyle/>
          <a:p>
            <a:r>
              <a:rPr lang="en-US">
                <a:solidFill>
                  <a:schemeClr val="bg2"/>
                </a:solidFill>
              </a:rPr>
              <a:t>Team 23: Amy Fischbach, </a:t>
            </a:r>
            <a:r>
              <a:rPr lang="en-US" err="1"/>
              <a:t>Nikitha</a:t>
            </a:r>
            <a:r>
              <a:rPr lang="en-US"/>
              <a:t> Balaji</a:t>
            </a:r>
            <a:r>
              <a:rPr lang="en-US">
                <a:solidFill>
                  <a:schemeClr val="bg2"/>
                </a:solidFill>
              </a:rPr>
              <a:t>, </a:t>
            </a:r>
            <a:r>
              <a:rPr lang="en-US"/>
              <a:t>Rupali </a:t>
            </a:r>
            <a:r>
              <a:rPr lang="en-US" err="1"/>
              <a:t>Kakadia</a:t>
            </a:r>
            <a:endParaRPr lang="en-US">
              <a:solidFill>
                <a:schemeClr val="bg2"/>
              </a:solidFill>
            </a:endParaRPr>
          </a:p>
        </p:txBody>
      </p:sp>
      <p:sp>
        <p:nvSpPr>
          <p:cNvPr id="4" name="Text Placeholder 3">
            <a:extLst>
              <a:ext uri="{FF2B5EF4-FFF2-40B4-BE49-F238E27FC236}">
                <a16:creationId xmlns:a16="http://schemas.microsoft.com/office/drawing/2014/main" id="{0C218A17-096C-AED1-C745-D58ECF2EFEFF}"/>
              </a:ext>
            </a:extLst>
          </p:cNvPr>
          <p:cNvSpPr>
            <a:spLocks noGrp="1"/>
          </p:cNvSpPr>
          <p:nvPr>
            <p:ph type="body" sz="quarter" idx="11"/>
          </p:nvPr>
        </p:nvSpPr>
        <p:spPr/>
        <p:txBody>
          <a:bodyPr/>
          <a:lstStyle/>
          <a:p>
            <a:fld id="{B0E07FBD-239D-AA49-9147-F0C0929C1B1D}" type="datetime1">
              <a:rPr lang="en-US" smtClean="0"/>
              <a:t>12/8/2024</a:t>
            </a:fld>
            <a:endParaRPr lang="en-US"/>
          </a:p>
        </p:txBody>
      </p:sp>
    </p:spTree>
    <p:extLst>
      <p:ext uri="{BB962C8B-B14F-4D97-AF65-F5344CB8AC3E}">
        <p14:creationId xmlns:p14="http://schemas.microsoft.com/office/powerpoint/2010/main" val="4154997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A1B52-9F9D-B7D0-3686-C8787D9B83F5}"/>
              </a:ext>
            </a:extLst>
          </p:cNvPr>
          <p:cNvSpPr>
            <a:spLocks noGrp="1"/>
          </p:cNvSpPr>
          <p:nvPr>
            <p:ph type="title"/>
          </p:nvPr>
        </p:nvSpPr>
        <p:spPr>
          <a:xfrm>
            <a:off x="351064" y="385004"/>
            <a:ext cx="8450036" cy="589032"/>
          </a:xfrm>
        </p:spPr>
        <p:txBody>
          <a:bodyPr anchor="ctr">
            <a:normAutofit/>
          </a:bodyPr>
          <a:lstStyle/>
          <a:p>
            <a:r>
              <a:rPr lang="en-US" sz="3300" dirty="0">
                <a:latin typeface="Franklin Gothic Medium Cond"/>
              </a:rPr>
              <a:t>Effect of Competitor Discount </a:t>
            </a:r>
            <a:endParaRPr lang="en-US" dirty="0"/>
          </a:p>
        </p:txBody>
      </p:sp>
      <p:sp>
        <p:nvSpPr>
          <p:cNvPr id="14" name="Text Placeholder 3">
            <a:extLst>
              <a:ext uri="{FF2B5EF4-FFF2-40B4-BE49-F238E27FC236}">
                <a16:creationId xmlns:a16="http://schemas.microsoft.com/office/drawing/2014/main" id="{6DE2987A-1287-6A7A-BC85-F987120920A2}"/>
              </a:ext>
            </a:extLst>
          </p:cNvPr>
          <p:cNvSpPr>
            <a:spLocks noGrp="1"/>
          </p:cNvSpPr>
          <p:nvPr>
            <p:ph type="body" sz="quarter" idx="11"/>
          </p:nvPr>
        </p:nvSpPr>
        <p:spPr>
          <a:xfrm>
            <a:off x="342900" y="954291"/>
            <a:ext cx="8458200" cy="365760"/>
          </a:xfrm>
        </p:spPr>
        <p:txBody>
          <a:bodyPr vert="horz" lIns="91440" tIns="45720" rIns="91440" bIns="45720" rtlCol="0" anchor="t">
            <a:noAutofit/>
          </a:bodyPr>
          <a:lstStyle/>
          <a:p>
            <a:r>
              <a:rPr lang="en-US" dirty="0">
                <a:latin typeface="Franklin Gothic Medium Cond"/>
              </a:rPr>
              <a:t>As seen, as Competitor Discount increases, sales of Private Brands decrease.</a:t>
            </a:r>
            <a:endParaRPr lang="en-US" dirty="0"/>
          </a:p>
        </p:txBody>
      </p:sp>
      <p:sp>
        <p:nvSpPr>
          <p:cNvPr id="8" name="Slide Number Placeholder 7">
            <a:extLst>
              <a:ext uri="{FF2B5EF4-FFF2-40B4-BE49-F238E27FC236}">
                <a16:creationId xmlns:a16="http://schemas.microsoft.com/office/drawing/2014/main" id="{DF0DF1DA-CCBD-8A37-7323-8736B171E851}"/>
              </a:ext>
            </a:extLst>
          </p:cNvPr>
          <p:cNvSpPr>
            <a:spLocks noGrp="1"/>
          </p:cNvSpPr>
          <p:nvPr>
            <p:ph type="sldNum" sz="quarter" idx="15"/>
          </p:nvPr>
        </p:nvSpPr>
        <p:spPr>
          <a:xfrm>
            <a:off x="7700963" y="6290433"/>
            <a:ext cx="1100137" cy="365125"/>
          </a:xfrm>
        </p:spPr>
        <p:txBody>
          <a:bodyPr anchor="ctr">
            <a:normAutofit/>
          </a:bodyPr>
          <a:lstStyle/>
          <a:p>
            <a:pPr>
              <a:spcAft>
                <a:spcPts val="600"/>
              </a:spcAft>
            </a:pPr>
            <a:fld id="{346097E4-2930-9D48-A5CE-AF00B0E70697}" type="slidenum">
              <a:rPr lang="en-US" smtClean="0"/>
              <a:pPr>
                <a:spcAft>
                  <a:spcPts val="600"/>
                </a:spcAft>
              </a:pPr>
              <a:t>10</a:t>
            </a:fld>
            <a:endParaRPr lang="en-US"/>
          </a:p>
        </p:txBody>
      </p:sp>
      <p:pic>
        <p:nvPicPr>
          <p:cNvPr id="6" name="Content Placeholder 5" descr="A graph of blue dots&#10;&#10;Description automatically generated">
            <a:extLst>
              <a:ext uri="{FF2B5EF4-FFF2-40B4-BE49-F238E27FC236}">
                <a16:creationId xmlns:a16="http://schemas.microsoft.com/office/drawing/2014/main" id="{87FEEE59-F7E3-070E-F660-3DE917046B85}"/>
              </a:ext>
            </a:extLst>
          </p:cNvPr>
          <p:cNvPicPr>
            <a:picLocks noGrp="1" noChangeAspect="1"/>
          </p:cNvPicPr>
          <p:nvPr>
            <p:ph idx="14"/>
          </p:nvPr>
        </p:nvPicPr>
        <p:blipFill>
          <a:blip r:embed="rId2"/>
          <a:stretch>
            <a:fillRect/>
          </a:stretch>
        </p:blipFill>
        <p:spPr>
          <a:xfrm>
            <a:off x="947242" y="1415615"/>
            <a:ext cx="7244908" cy="4729281"/>
          </a:xfrm>
        </p:spPr>
      </p:pic>
    </p:spTree>
    <p:extLst>
      <p:ext uri="{BB962C8B-B14F-4D97-AF65-F5344CB8AC3E}">
        <p14:creationId xmlns:p14="http://schemas.microsoft.com/office/powerpoint/2010/main" val="148453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F7E64-76F0-4D5E-C4AD-B9ADCB3A4EE2}"/>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35AD155-7708-3233-E178-A5BC32D75EF2}"/>
              </a:ext>
            </a:extLst>
          </p:cNvPr>
          <p:cNvSpPr>
            <a:spLocks noGrp="1"/>
          </p:cNvSpPr>
          <p:nvPr>
            <p:ph type="sldNum" sz="quarter" idx="15"/>
          </p:nvPr>
        </p:nvSpPr>
        <p:spPr>
          <a:xfrm>
            <a:off x="7700963" y="6290433"/>
            <a:ext cx="1100137" cy="365125"/>
          </a:xfrm>
        </p:spPr>
        <p:txBody>
          <a:bodyPr anchor="ctr">
            <a:normAutofit/>
          </a:bodyPr>
          <a:lstStyle/>
          <a:p>
            <a:pPr>
              <a:spcAft>
                <a:spcPts val="600"/>
              </a:spcAft>
            </a:pPr>
            <a:fld id="{346097E4-2930-9D48-A5CE-AF00B0E70697}" type="slidenum">
              <a:rPr lang="en-US" smtClean="0"/>
              <a:pPr>
                <a:spcAft>
                  <a:spcPts val="600"/>
                </a:spcAft>
              </a:pPr>
              <a:t>11</a:t>
            </a:fld>
            <a:endParaRPr lang="en-US"/>
          </a:p>
        </p:txBody>
      </p:sp>
      <p:sp>
        <p:nvSpPr>
          <p:cNvPr id="5" name="Rectangle 4">
            <a:extLst>
              <a:ext uri="{FF2B5EF4-FFF2-40B4-BE49-F238E27FC236}">
                <a16:creationId xmlns:a16="http://schemas.microsoft.com/office/drawing/2014/main" id="{5E5B668E-694D-5B50-173A-6598696EB017}"/>
              </a:ext>
            </a:extLst>
          </p:cNvPr>
          <p:cNvSpPr/>
          <p:nvPr/>
        </p:nvSpPr>
        <p:spPr>
          <a:xfrm>
            <a:off x="4388152" y="1889338"/>
            <a:ext cx="4654248" cy="34695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ctr" defTabSz="914400" rtl="0" latinLnBrk="0">
              <a:lnSpc>
                <a:spcPct val="100000"/>
              </a:lnSpc>
              <a:buClrTx/>
              <a:buSzTx/>
              <a:tabLst/>
            </a:pPr>
            <a:endParaRPr lang="en-US" sz="1200"/>
          </a:p>
        </p:txBody>
      </p:sp>
      <p:sp>
        <p:nvSpPr>
          <p:cNvPr id="2" name="TextBox 1">
            <a:extLst>
              <a:ext uri="{FF2B5EF4-FFF2-40B4-BE49-F238E27FC236}">
                <a16:creationId xmlns:a16="http://schemas.microsoft.com/office/drawing/2014/main" id="{7CD8ED54-AFEC-10FE-0F51-A99D4176E15C}"/>
              </a:ext>
            </a:extLst>
          </p:cNvPr>
          <p:cNvSpPr txBox="1"/>
          <p:nvPr/>
        </p:nvSpPr>
        <p:spPr>
          <a:xfrm>
            <a:off x="345080" y="979943"/>
            <a:ext cx="798476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4">
                    <a:lumMod val="65000"/>
                  </a:schemeClr>
                </a:solidFill>
                <a:latin typeface="Franklin Gothic Medium Cond"/>
              </a:rPr>
              <a:t>Objective: To analyze competitors' pricing strategies and forecast their potential impact on private label sales</a:t>
            </a:r>
          </a:p>
        </p:txBody>
      </p:sp>
      <p:sp>
        <p:nvSpPr>
          <p:cNvPr id="6" name="Title 2">
            <a:extLst>
              <a:ext uri="{FF2B5EF4-FFF2-40B4-BE49-F238E27FC236}">
                <a16:creationId xmlns:a16="http://schemas.microsoft.com/office/drawing/2014/main" id="{892FBB92-1ED1-1E20-9DED-458AC03F64D1}"/>
              </a:ext>
            </a:extLst>
          </p:cNvPr>
          <p:cNvSpPr txBox="1">
            <a:spLocks/>
          </p:cNvSpPr>
          <p:nvPr/>
        </p:nvSpPr>
        <p:spPr>
          <a:xfrm>
            <a:off x="345080" y="606423"/>
            <a:ext cx="8450036" cy="589032"/>
          </a:xfrm>
          <a:prstGeom prst="rect">
            <a:avLst/>
          </a:prstGeom>
        </p:spPr>
        <p:txBody>
          <a:bodyPr vert="horz" lIns="91440" tIns="45720" rIns="91440" bIns="45720" rtlCol="0" anchor="ctr">
            <a:normAutofit fontScale="60000" lnSpcReduction="20000"/>
          </a:bodyPr>
          <a:lstStyle>
            <a:lvl1pPr algn="l" defTabSz="685800" rtl="0" eaLnBrk="1" fontAlgn="t" latinLnBrk="0" hangingPunct="1">
              <a:lnSpc>
                <a:spcPct val="90000"/>
              </a:lnSpc>
              <a:spcBef>
                <a:spcPct val="0"/>
              </a:spcBef>
              <a:buNone/>
              <a:defRPr lang="en-US" sz="3600" b="0" i="1" kern="1200" cap="none" baseline="0" dirty="0">
                <a:solidFill>
                  <a:schemeClr val="tx1"/>
                </a:solidFill>
                <a:latin typeface="Franklin Gothic Medium Cond" panose="020B0606030402020204" pitchFamily="34" charset="0"/>
                <a:ea typeface="+mj-ea"/>
                <a:cs typeface="+mj-cs"/>
              </a:defRPr>
            </a:lvl1pPr>
          </a:lstStyle>
          <a:p>
            <a:r>
              <a:rPr lang="en-US" sz="4900" dirty="0">
                <a:latin typeface="Franklin Gothic Medium Cond"/>
              </a:rPr>
              <a:t>Competitor Pricing Analysis: Impact on Private Label Sales</a:t>
            </a:r>
          </a:p>
          <a:p>
            <a:endParaRPr lang="en-US" dirty="0"/>
          </a:p>
        </p:txBody>
      </p:sp>
      <p:sp>
        <p:nvSpPr>
          <p:cNvPr id="14" name="TextBox 13">
            <a:extLst>
              <a:ext uri="{FF2B5EF4-FFF2-40B4-BE49-F238E27FC236}">
                <a16:creationId xmlns:a16="http://schemas.microsoft.com/office/drawing/2014/main" id="{DDE49E7B-31E5-66A1-A132-D6D86CD60CED}"/>
              </a:ext>
            </a:extLst>
          </p:cNvPr>
          <p:cNvSpPr txBox="1"/>
          <p:nvPr/>
        </p:nvSpPr>
        <p:spPr>
          <a:xfrm>
            <a:off x="221031" y="1858180"/>
            <a:ext cx="27045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Steps in the process</a:t>
            </a:r>
          </a:p>
        </p:txBody>
      </p:sp>
      <p:graphicFrame>
        <p:nvGraphicFramePr>
          <p:cNvPr id="15" name="Diagram 14">
            <a:extLst>
              <a:ext uri="{FF2B5EF4-FFF2-40B4-BE49-F238E27FC236}">
                <a16:creationId xmlns:a16="http://schemas.microsoft.com/office/drawing/2014/main" id="{DEC046F7-9115-5B60-FE14-7CFA9C888404}"/>
              </a:ext>
            </a:extLst>
          </p:cNvPr>
          <p:cNvGraphicFramePr/>
          <p:nvPr>
            <p:extLst>
              <p:ext uri="{D42A27DB-BD31-4B8C-83A1-F6EECF244321}">
                <p14:modId xmlns:p14="http://schemas.microsoft.com/office/powerpoint/2010/main" val="3582456548"/>
              </p:ext>
            </p:extLst>
          </p:nvPr>
        </p:nvGraphicFramePr>
        <p:xfrm>
          <a:off x="-714779" y="2233860"/>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07" name="TextBox 1106">
            <a:extLst>
              <a:ext uri="{FF2B5EF4-FFF2-40B4-BE49-F238E27FC236}">
                <a16:creationId xmlns:a16="http://schemas.microsoft.com/office/drawing/2014/main" id="{54594ED7-86A5-F075-451F-45CC298907EF}"/>
              </a:ext>
            </a:extLst>
          </p:cNvPr>
          <p:cNvSpPr txBox="1"/>
          <p:nvPr/>
        </p:nvSpPr>
        <p:spPr>
          <a:xfrm>
            <a:off x="2870833" y="1768065"/>
            <a:ext cx="5924283" cy="19236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700" dirty="0">
                <a:ea typeface="+mn-lt"/>
                <a:cs typeface="+mn-lt"/>
              </a:rPr>
              <a:t>Merged relevant datasets to include key features (</a:t>
            </a:r>
            <a:r>
              <a:rPr lang="en-US" sz="1700" dirty="0"/>
              <a:t>WEEK_NO</a:t>
            </a:r>
            <a:r>
              <a:rPr lang="en-US" sz="1700" dirty="0">
                <a:ea typeface="+mn-lt"/>
                <a:cs typeface="+mn-lt"/>
              </a:rPr>
              <a:t>, </a:t>
            </a:r>
            <a:r>
              <a:rPr lang="en-US" sz="1700" dirty="0"/>
              <a:t>display</a:t>
            </a:r>
            <a:r>
              <a:rPr lang="en-US" sz="1700" dirty="0">
                <a:ea typeface="+mn-lt"/>
                <a:cs typeface="+mn-lt"/>
              </a:rPr>
              <a:t>, </a:t>
            </a:r>
            <a:r>
              <a:rPr lang="en-US" sz="1700" dirty="0"/>
              <a:t>mailer</a:t>
            </a:r>
            <a:r>
              <a:rPr lang="en-US" sz="1700" dirty="0">
                <a:ea typeface="+mn-lt"/>
                <a:cs typeface="+mn-lt"/>
              </a:rPr>
              <a:t>) and target variable (</a:t>
            </a:r>
            <a:r>
              <a:rPr lang="en-US" sz="1700" dirty="0" err="1"/>
              <a:t>average_price</a:t>
            </a:r>
            <a:r>
              <a:rPr lang="en-US" sz="1700" dirty="0">
                <a:ea typeface="+mn-lt"/>
                <a:cs typeface="+mn-lt"/>
              </a:rPr>
              <a:t>)</a:t>
            </a:r>
            <a:endParaRPr lang="en-US" sz="1700" dirty="0"/>
          </a:p>
          <a:p>
            <a:pPr marL="285750" indent="-285750">
              <a:buFont typeface="Arial"/>
              <a:buChar char="•"/>
            </a:pPr>
            <a:r>
              <a:rPr lang="en-US" sz="1700" dirty="0">
                <a:ea typeface="+mn-lt"/>
                <a:cs typeface="+mn-lt"/>
              </a:rPr>
              <a:t>Dropped uninformative features (</a:t>
            </a:r>
            <a:r>
              <a:rPr lang="en-US" sz="1700" dirty="0" err="1"/>
              <a:t>retail_disc</a:t>
            </a:r>
            <a:r>
              <a:rPr lang="en-US" sz="1700" dirty="0">
                <a:ea typeface="+mn-lt"/>
                <a:cs typeface="+mn-lt"/>
              </a:rPr>
              <a:t>, </a:t>
            </a:r>
            <a:r>
              <a:rPr lang="en-US" sz="1700" dirty="0" err="1"/>
              <a:t>coupon_disc</a:t>
            </a:r>
            <a:r>
              <a:rPr lang="en-US" sz="1700" dirty="0">
                <a:ea typeface="+mn-lt"/>
                <a:cs typeface="+mn-lt"/>
              </a:rPr>
              <a:t>) with constant values</a:t>
            </a:r>
            <a:endParaRPr lang="en-US" sz="1700" dirty="0"/>
          </a:p>
          <a:p>
            <a:pPr marL="285750" indent="-285750">
              <a:buFont typeface="Arial"/>
              <a:buChar char="•"/>
            </a:pPr>
            <a:r>
              <a:rPr lang="en-US" sz="1700" dirty="0">
                <a:ea typeface="+mn-lt"/>
                <a:cs typeface="+mn-lt"/>
              </a:rPr>
              <a:t>Checked for missing values and ensured data consistency</a:t>
            </a:r>
            <a:endParaRPr lang="en-US" sz="1700" dirty="0"/>
          </a:p>
          <a:p>
            <a:pPr algn="l"/>
            <a:endParaRPr lang="en-US" sz="1700" dirty="0"/>
          </a:p>
        </p:txBody>
      </p:sp>
      <p:sp>
        <p:nvSpPr>
          <p:cNvPr id="1108" name="TextBox 1107">
            <a:extLst>
              <a:ext uri="{FF2B5EF4-FFF2-40B4-BE49-F238E27FC236}">
                <a16:creationId xmlns:a16="http://schemas.microsoft.com/office/drawing/2014/main" id="{15AD7B0C-E7C4-B0EF-71BF-A18EA1766688}"/>
              </a:ext>
            </a:extLst>
          </p:cNvPr>
          <p:cNvSpPr txBox="1"/>
          <p:nvPr/>
        </p:nvSpPr>
        <p:spPr>
          <a:xfrm>
            <a:off x="2870833" y="3524226"/>
            <a:ext cx="5743977" cy="14003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700" dirty="0">
                <a:ea typeface="+mn-lt"/>
                <a:cs typeface="+mn-lt"/>
              </a:rPr>
              <a:t>Trained a Random Forest Regressor to predict competitors' average prices</a:t>
            </a:r>
            <a:endParaRPr lang="en-US" sz="1700" dirty="0"/>
          </a:p>
          <a:p>
            <a:pPr marL="285750" indent="-285750">
              <a:buFont typeface="Arial"/>
              <a:buChar char="•"/>
            </a:pPr>
            <a:r>
              <a:rPr lang="en-US" sz="1700" dirty="0">
                <a:ea typeface="+mn-lt"/>
                <a:cs typeface="+mn-lt"/>
              </a:rPr>
              <a:t>Evaluated the model using Mean Squared Error (MSE) to ensure accuracy</a:t>
            </a:r>
            <a:endParaRPr lang="en-US" sz="1700" dirty="0"/>
          </a:p>
          <a:p>
            <a:pPr algn="l"/>
            <a:endParaRPr lang="en-US" sz="1700" dirty="0"/>
          </a:p>
        </p:txBody>
      </p:sp>
      <p:sp>
        <p:nvSpPr>
          <p:cNvPr id="1109" name="TextBox 1108">
            <a:extLst>
              <a:ext uri="{FF2B5EF4-FFF2-40B4-BE49-F238E27FC236}">
                <a16:creationId xmlns:a16="http://schemas.microsoft.com/office/drawing/2014/main" id="{30F212DA-282A-D418-FE9A-9EB9B1DD99D0}"/>
              </a:ext>
            </a:extLst>
          </p:cNvPr>
          <p:cNvSpPr txBox="1"/>
          <p:nvPr/>
        </p:nvSpPr>
        <p:spPr>
          <a:xfrm>
            <a:off x="2870833" y="4743615"/>
            <a:ext cx="573109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ea typeface="+mn-lt"/>
                <a:cs typeface="+mn-lt"/>
              </a:rPr>
              <a:t>Created a dataset for future weeks (</a:t>
            </a:r>
            <a:r>
              <a:rPr lang="en-US" sz="1600" dirty="0"/>
              <a:t>WEEK_NO</a:t>
            </a:r>
            <a:r>
              <a:rPr lang="en-US" sz="1600" dirty="0">
                <a:ea typeface="+mn-lt"/>
                <a:cs typeface="+mn-lt"/>
              </a:rPr>
              <a:t> 103–109) with cyclic trends in </a:t>
            </a:r>
            <a:r>
              <a:rPr lang="en-US" sz="1600" dirty="0"/>
              <a:t>display</a:t>
            </a:r>
            <a:r>
              <a:rPr lang="en-US" sz="1600" dirty="0">
                <a:ea typeface="+mn-lt"/>
                <a:cs typeface="+mn-lt"/>
              </a:rPr>
              <a:t> and </a:t>
            </a:r>
            <a:r>
              <a:rPr lang="en-US" sz="1600" dirty="0"/>
              <a:t>mailer</a:t>
            </a:r>
            <a:r>
              <a:rPr lang="en-US" sz="1600" dirty="0">
                <a:ea typeface="+mn-lt"/>
                <a:cs typeface="+mn-lt"/>
              </a:rPr>
              <a:t> features</a:t>
            </a:r>
            <a:endParaRPr lang="en-US" sz="1600" dirty="0"/>
          </a:p>
          <a:p>
            <a:pPr marL="285750" indent="-285750">
              <a:buFont typeface="Arial"/>
              <a:buChar char="•"/>
            </a:pPr>
            <a:r>
              <a:rPr lang="en-US" sz="1600" dirty="0">
                <a:ea typeface="+mn-lt"/>
                <a:cs typeface="+mn-lt"/>
              </a:rPr>
              <a:t>Used the trained model to predict competitors' average prices for the forecast period</a:t>
            </a:r>
            <a:endParaRPr lang="en-US" sz="1600" dirty="0"/>
          </a:p>
          <a:p>
            <a:pPr marL="285750" indent="-285750">
              <a:buFont typeface="Arial"/>
              <a:buChar char="•"/>
            </a:pPr>
            <a:r>
              <a:rPr lang="en-US" sz="1600" dirty="0">
                <a:ea typeface="+mn-lt"/>
                <a:cs typeface="+mn-lt"/>
              </a:rPr>
              <a:t>Analyzed feature importance to validate the influence of </a:t>
            </a:r>
            <a:r>
              <a:rPr lang="en-US" sz="1600" dirty="0"/>
              <a:t>display</a:t>
            </a:r>
            <a:r>
              <a:rPr lang="en-US" sz="1600" dirty="0">
                <a:ea typeface="+mn-lt"/>
                <a:cs typeface="+mn-lt"/>
              </a:rPr>
              <a:t> and </a:t>
            </a:r>
            <a:r>
              <a:rPr lang="en-US" sz="1600" dirty="0"/>
              <a:t>mailer</a:t>
            </a:r>
          </a:p>
          <a:p>
            <a:pPr algn="l"/>
            <a:endParaRPr lang="en-US" sz="1600" dirty="0"/>
          </a:p>
        </p:txBody>
      </p:sp>
    </p:spTree>
    <p:extLst>
      <p:ext uri="{BB962C8B-B14F-4D97-AF65-F5344CB8AC3E}">
        <p14:creationId xmlns:p14="http://schemas.microsoft.com/office/powerpoint/2010/main" val="380766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63BF38-4542-C4B2-8468-5A64C09B9A5C}"/>
              </a:ext>
            </a:extLst>
          </p:cNvPr>
          <p:cNvSpPr>
            <a:spLocks noGrp="1"/>
          </p:cNvSpPr>
          <p:nvPr>
            <p:ph type="title"/>
          </p:nvPr>
        </p:nvSpPr>
        <p:spPr/>
        <p:txBody>
          <a:bodyPr>
            <a:normAutofit fontScale="90000"/>
          </a:bodyPr>
          <a:lstStyle/>
          <a:p>
            <a:r>
              <a:rPr lang="en-US">
                <a:latin typeface="Franklin Gothic Medium Cond"/>
              </a:rPr>
              <a:t>Results: Predicting Pricing Scenarios</a:t>
            </a:r>
            <a:endParaRPr lang="en-US"/>
          </a:p>
        </p:txBody>
      </p:sp>
      <p:sp>
        <p:nvSpPr>
          <p:cNvPr id="28" name="Slide Number Placeholder 27">
            <a:extLst>
              <a:ext uri="{FF2B5EF4-FFF2-40B4-BE49-F238E27FC236}">
                <a16:creationId xmlns:a16="http://schemas.microsoft.com/office/drawing/2014/main" id="{BD5D1647-1A25-075B-C022-CE7089B74C1A}"/>
              </a:ext>
            </a:extLst>
          </p:cNvPr>
          <p:cNvSpPr>
            <a:spLocks noGrp="1"/>
          </p:cNvSpPr>
          <p:nvPr>
            <p:ph type="sldNum" sz="quarter" idx="26"/>
          </p:nvPr>
        </p:nvSpPr>
        <p:spPr/>
        <p:txBody>
          <a:bodyPr/>
          <a:lstStyle/>
          <a:p>
            <a:fld id="{346097E4-2930-9D48-A5CE-AF00B0E70697}" type="slidenum">
              <a:rPr lang="en-US" smtClean="0"/>
              <a:t>12</a:t>
            </a:fld>
            <a:endParaRPr lang="en-US"/>
          </a:p>
        </p:txBody>
      </p:sp>
      <p:sp>
        <p:nvSpPr>
          <p:cNvPr id="58" name="Arrow: Right 57">
            <a:extLst>
              <a:ext uri="{FF2B5EF4-FFF2-40B4-BE49-F238E27FC236}">
                <a16:creationId xmlns:a16="http://schemas.microsoft.com/office/drawing/2014/main" id="{610DE38A-DFE5-31E8-FEC7-FF80F9EE0A00}"/>
              </a:ext>
            </a:extLst>
          </p:cNvPr>
          <p:cNvSpPr/>
          <p:nvPr/>
        </p:nvSpPr>
        <p:spPr>
          <a:xfrm>
            <a:off x="4281714" y="3125410"/>
            <a:ext cx="1001486" cy="54670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2" name="Picture 1" descr="A white background with black text&#10;&#10;Description automatically generated">
            <a:extLst>
              <a:ext uri="{FF2B5EF4-FFF2-40B4-BE49-F238E27FC236}">
                <a16:creationId xmlns:a16="http://schemas.microsoft.com/office/drawing/2014/main" id="{DB995019-3435-4150-1FEB-5B4E1FAE45D5}"/>
              </a:ext>
            </a:extLst>
          </p:cNvPr>
          <p:cNvPicPr>
            <a:picLocks noChangeAspect="1"/>
          </p:cNvPicPr>
          <p:nvPr/>
        </p:nvPicPr>
        <p:blipFill>
          <a:blip r:embed="rId2"/>
          <a:stretch>
            <a:fillRect/>
          </a:stretch>
        </p:blipFill>
        <p:spPr>
          <a:xfrm>
            <a:off x="494183" y="989552"/>
            <a:ext cx="4081289" cy="2132240"/>
          </a:xfrm>
          <a:prstGeom prst="rect">
            <a:avLst/>
          </a:prstGeom>
        </p:spPr>
      </p:pic>
      <p:pic>
        <p:nvPicPr>
          <p:cNvPr id="4" name="Picture 3" descr="A graph showing the price of a competitive price&#10;&#10;Description automatically generated">
            <a:extLst>
              <a:ext uri="{FF2B5EF4-FFF2-40B4-BE49-F238E27FC236}">
                <a16:creationId xmlns:a16="http://schemas.microsoft.com/office/drawing/2014/main" id="{AF9067F1-223A-7D17-4B29-EE454BAB50D8}"/>
              </a:ext>
            </a:extLst>
          </p:cNvPr>
          <p:cNvPicPr>
            <a:picLocks noChangeAspect="1"/>
          </p:cNvPicPr>
          <p:nvPr/>
        </p:nvPicPr>
        <p:blipFill>
          <a:blip r:embed="rId3"/>
          <a:stretch>
            <a:fillRect/>
          </a:stretch>
        </p:blipFill>
        <p:spPr>
          <a:xfrm>
            <a:off x="3352856" y="3074687"/>
            <a:ext cx="5613267" cy="3786171"/>
          </a:xfrm>
          <a:prstGeom prst="rect">
            <a:avLst/>
          </a:prstGeom>
        </p:spPr>
      </p:pic>
    </p:spTree>
    <p:extLst>
      <p:ext uri="{BB962C8B-B14F-4D97-AF65-F5344CB8AC3E}">
        <p14:creationId xmlns:p14="http://schemas.microsoft.com/office/powerpoint/2010/main" val="3930133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63BF38-4542-C4B2-8468-5A64C09B9A5C}"/>
              </a:ext>
            </a:extLst>
          </p:cNvPr>
          <p:cNvSpPr>
            <a:spLocks noGrp="1"/>
          </p:cNvSpPr>
          <p:nvPr>
            <p:ph type="title"/>
          </p:nvPr>
        </p:nvSpPr>
        <p:spPr/>
        <p:txBody>
          <a:bodyPr>
            <a:normAutofit fontScale="90000"/>
          </a:bodyPr>
          <a:lstStyle/>
          <a:p>
            <a:r>
              <a:rPr lang="en-US" dirty="0">
                <a:latin typeface="Franklin Gothic Medium Cond"/>
              </a:rPr>
              <a:t>Strategic Recommendations and Takeaways</a:t>
            </a:r>
            <a:endParaRPr lang="en-US" dirty="0"/>
          </a:p>
        </p:txBody>
      </p:sp>
      <p:sp>
        <p:nvSpPr>
          <p:cNvPr id="28" name="Slide Number Placeholder 27">
            <a:extLst>
              <a:ext uri="{FF2B5EF4-FFF2-40B4-BE49-F238E27FC236}">
                <a16:creationId xmlns:a16="http://schemas.microsoft.com/office/drawing/2014/main" id="{BD5D1647-1A25-075B-C022-CE7089B74C1A}"/>
              </a:ext>
            </a:extLst>
          </p:cNvPr>
          <p:cNvSpPr>
            <a:spLocks noGrp="1"/>
          </p:cNvSpPr>
          <p:nvPr>
            <p:ph type="sldNum" sz="quarter" idx="26"/>
          </p:nvPr>
        </p:nvSpPr>
        <p:spPr/>
        <p:txBody>
          <a:bodyPr/>
          <a:lstStyle/>
          <a:p>
            <a:fld id="{346097E4-2930-9D48-A5CE-AF00B0E70697}" type="slidenum">
              <a:rPr lang="en-US" smtClean="0"/>
              <a:t>13</a:t>
            </a:fld>
            <a:endParaRPr lang="en-US"/>
          </a:p>
        </p:txBody>
      </p:sp>
      <p:sp>
        <p:nvSpPr>
          <p:cNvPr id="6" name="TextBox 5">
            <a:extLst>
              <a:ext uri="{FF2B5EF4-FFF2-40B4-BE49-F238E27FC236}">
                <a16:creationId xmlns:a16="http://schemas.microsoft.com/office/drawing/2014/main" id="{ADA69A06-ECE8-4CE8-4874-8F0BDD09CF9D}"/>
              </a:ext>
            </a:extLst>
          </p:cNvPr>
          <p:cNvSpPr txBox="1"/>
          <p:nvPr/>
        </p:nvSpPr>
        <p:spPr>
          <a:xfrm>
            <a:off x="1524750" y="1247547"/>
            <a:ext cx="625974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Optimize Pricing Strategy:</a:t>
            </a:r>
            <a:r>
              <a:rPr lang="en-US" dirty="0">
                <a:ea typeface="+mn-lt"/>
                <a:cs typeface="+mn-lt"/>
              </a:rPr>
              <a:t> Adjust private label prices based on competitors' promotional cycles (e.g., reduce prices during weeks with higher competitor prices such as weeks 105 and 108).</a:t>
            </a:r>
            <a:endParaRPr lang="en-US" dirty="0"/>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r>
              <a:rPr lang="en-US" b="1" dirty="0">
                <a:ea typeface="+mn-lt"/>
                <a:cs typeface="+mn-lt"/>
              </a:rPr>
              <a:t>Target Demographics:</a:t>
            </a:r>
            <a:r>
              <a:rPr lang="en-US" dirty="0">
                <a:ea typeface="+mn-lt"/>
                <a:cs typeface="+mn-lt"/>
              </a:rPr>
              <a:t> Focus on specific customer segments (e.g., high-value customers during low-price weeks like 103, 106, and 109) to increase sales during periods of lower competitor prices.</a:t>
            </a:r>
            <a:endParaRPr lang="en-US" dirty="0"/>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r>
              <a:rPr lang="en-US" b="1" dirty="0">
                <a:ea typeface="+mn-lt"/>
                <a:cs typeface="+mn-lt"/>
              </a:rPr>
              <a:t>Key Takeaways:</a:t>
            </a:r>
            <a:r>
              <a:rPr lang="en-US" dirty="0">
                <a:ea typeface="+mn-lt"/>
                <a:cs typeface="+mn-lt"/>
              </a:rPr>
              <a:t> The forecasting model predicts price fluctuations across the upcoming weeks, revealing opportunities for price adjustments. Competitors’ pricing strategies should be closely monitored for optimal positioning.</a:t>
            </a:r>
            <a:endParaRPr lang="en-US" dirty="0"/>
          </a:p>
        </p:txBody>
      </p:sp>
      <p:pic>
        <p:nvPicPr>
          <p:cNvPr id="8" name="Picture 7">
            <a:extLst>
              <a:ext uri="{FF2B5EF4-FFF2-40B4-BE49-F238E27FC236}">
                <a16:creationId xmlns:a16="http://schemas.microsoft.com/office/drawing/2014/main" id="{1D22AF8B-E817-04FF-FE04-3ABC8D58DC6A}"/>
              </a:ext>
            </a:extLst>
          </p:cNvPr>
          <p:cNvPicPr>
            <a:picLocks noChangeAspect="1"/>
          </p:cNvPicPr>
          <p:nvPr/>
        </p:nvPicPr>
        <p:blipFill>
          <a:blip r:embed="rId2"/>
          <a:stretch>
            <a:fillRect/>
          </a:stretch>
        </p:blipFill>
        <p:spPr>
          <a:xfrm>
            <a:off x="650503" y="1324957"/>
            <a:ext cx="874247" cy="874247"/>
          </a:xfrm>
          <a:prstGeom prst="rect">
            <a:avLst/>
          </a:prstGeom>
        </p:spPr>
      </p:pic>
      <p:pic>
        <p:nvPicPr>
          <p:cNvPr id="10" name="Picture 9">
            <a:extLst>
              <a:ext uri="{FF2B5EF4-FFF2-40B4-BE49-F238E27FC236}">
                <a16:creationId xmlns:a16="http://schemas.microsoft.com/office/drawing/2014/main" id="{F37BBC90-F45F-0E51-2CF4-97E0B5DA890C}"/>
              </a:ext>
            </a:extLst>
          </p:cNvPr>
          <p:cNvPicPr>
            <a:picLocks noChangeAspect="1"/>
          </p:cNvPicPr>
          <p:nvPr/>
        </p:nvPicPr>
        <p:blipFill>
          <a:blip r:embed="rId3"/>
          <a:stretch>
            <a:fillRect/>
          </a:stretch>
        </p:blipFill>
        <p:spPr>
          <a:xfrm>
            <a:off x="650503" y="2991876"/>
            <a:ext cx="874247" cy="874247"/>
          </a:xfrm>
          <a:prstGeom prst="rect">
            <a:avLst/>
          </a:prstGeom>
        </p:spPr>
      </p:pic>
      <p:pic>
        <p:nvPicPr>
          <p:cNvPr id="12" name="Picture 11">
            <a:extLst>
              <a:ext uri="{FF2B5EF4-FFF2-40B4-BE49-F238E27FC236}">
                <a16:creationId xmlns:a16="http://schemas.microsoft.com/office/drawing/2014/main" id="{0D539696-D7F1-0C95-4F65-8E0B7E580B95}"/>
              </a:ext>
            </a:extLst>
          </p:cNvPr>
          <p:cNvPicPr>
            <a:picLocks noChangeAspect="1"/>
          </p:cNvPicPr>
          <p:nvPr/>
        </p:nvPicPr>
        <p:blipFill>
          <a:blip r:embed="rId4"/>
          <a:stretch>
            <a:fillRect/>
          </a:stretch>
        </p:blipFill>
        <p:spPr>
          <a:xfrm>
            <a:off x="650502" y="4658795"/>
            <a:ext cx="874247" cy="874247"/>
          </a:xfrm>
          <a:prstGeom prst="rect">
            <a:avLst/>
          </a:prstGeom>
        </p:spPr>
      </p:pic>
    </p:spTree>
    <p:extLst>
      <p:ext uri="{BB962C8B-B14F-4D97-AF65-F5344CB8AC3E}">
        <p14:creationId xmlns:p14="http://schemas.microsoft.com/office/powerpoint/2010/main" val="2531684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63BF38-4542-C4B2-8468-5A64C09B9A5C}"/>
              </a:ext>
            </a:extLst>
          </p:cNvPr>
          <p:cNvSpPr>
            <a:spLocks noGrp="1"/>
          </p:cNvSpPr>
          <p:nvPr>
            <p:ph type="title"/>
          </p:nvPr>
        </p:nvSpPr>
        <p:spPr/>
        <p:txBody>
          <a:bodyPr>
            <a:normAutofit fontScale="90000"/>
          </a:bodyPr>
          <a:lstStyle/>
          <a:p>
            <a:r>
              <a:rPr lang="en-US"/>
              <a:t>K-Means Cluster Analysis shows clusters at k=4</a:t>
            </a:r>
          </a:p>
        </p:txBody>
      </p:sp>
      <p:sp>
        <p:nvSpPr>
          <p:cNvPr id="28" name="Slide Number Placeholder 27">
            <a:extLst>
              <a:ext uri="{FF2B5EF4-FFF2-40B4-BE49-F238E27FC236}">
                <a16:creationId xmlns:a16="http://schemas.microsoft.com/office/drawing/2014/main" id="{BD5D1647-1A25-075B-C022-CE7089B74C1A}"/>
              </a:ext>
            </a:extLst>
          </p:cNvPr>
          <p:cNvSpPr>
            <a:spLocks noGrp="1"/>
          </p:cNvSpPr>
          <p:nvPr>
            <p:ph type="sldNum" sz="quarter" idx="26"/>
          </p:nvPr>
        </p:nvSpPr>
        <p:spPr/>
        <p:txBody>
          <a:bodyPr/>
          <a:lstStyle/>
          <a:p>
            <a:fld id="{346097E4-2930-9D48-A5CE-AF00B0E70697}" type="slidenum">
              <a:rPr lang="en-US" smtClean="0"/>
              <a:t>14</a:t>
            </a:fld>
            <a:endParaRPr lang="en-US"/>
          </a:p>
        </p:txBody>
      </p:sp>
      <p:pic>
        <p:nvPicPr>
          <p:cNvPr id="38" name="Picture 37">
            <a:extLst>
              <a:ext uri="{FF2B5EF4-FFF2-40B4-BE49-F238E27FC236}">
                <a16:creationId xmlns:a16="http://schemas.microsoft.com/office/drawing/2014/main" id="{86B1F691-745D-6489-D1CB-1227DBC2BB00}"/>
              </a:ext>
            </a:extLst>
          </p:cNvPr>
          <p:cNvPicPr>
            <a:picLocks noChangeAspect="1"/>
          </p:cNvPicPr>
          <p:nvPr/>
        </p:nvPicPr>
        <p:blipFill>
          <a:blip r:embed="rId2"/>
          <a:stretch>
            <a:fillRect/>
          </a:stretch>
        </p:blipFill>
        <p:spPr>
          <a:xfrm>
            <a:off x="167540" y="1190541"/>
            <a:ext cx="3801641" cy="2398116"/>
          </a:xfrm>
          <a:prstGeom prst="rect">
            <a:avLst/>
          </a:prstGeom>
        </p:spPr>
      </p:pic>
      <p:pic>
        <p:nvPicPr>
          <p:cNvPr id="40" name="Picture 39">
            <a:extLst>
              <a:ext uri="{FF2B5EF4-FFF2-40B4-BE49-F238E27FC236}">
                <a16:creationId xmlns:a16="http://schemas.microsoft.com/office/drawing/2014/main" id="{EDF93FF1-E011-6217-4C01-E817C95821E1}"/>
              </a:ext>
            </a:extLst>
          </p:cNvPr>
          <p:cNvPicPr>
            <a:picLocks noChangeAspect="1"/>
          </p:cNvPicPr>
          <p:nvPr/>
        </p:nvPicPr>
        <p:blipFill>
          <a:blip r:embed="rId3"/>
          <a:stretch>
            <a:fillRect/>
          </a:stretch>
        </p:blipFill>
        <p:spPr>
          <a:xfrm>
            <a:off x="333976" y="3805162"/>
            <a:ext cx="3875167" cy="2421980"/>
          </a:xfrm>
          <a:prstGeom prst="rect">
            <a:avLst/>
          </a:prstGeom>
        </p:spPr>
      </p:pic>
      <p:sp>
        <p:nvSpPr>
          <p:cNvPr id="49" name="TextBox 48">
            <a:extLst>
              <a:ext uri="{FF2B5EF4-FFF2-40B4-BE49-F238E27FC236}">
                <a16:creationId xmlns:a16="http://schemas.microsoft.com/office/drawing/2014/main" id="{DB71FFDA-E9F2-D8AE-96EC-CBBE49E3697D}"/>
              </a:ext>
            </a:extLst>
          </p:cNvPr>
          <p:cNvSpPr txBox="1"/>
          <p:nvPr/>
        </p:nvSpPr>
        <p:spPr>
          <a:xfrm>
            <a:off x="943430" y="920706"/>
            <a:ext cx="2554515" cy="323165"/>
          </a:xfrm>
          <a:prstGeom prst="rect">
            <a:avLst/>
          </a:prstGeom>
          <a:noFill/>
        </p:spPr>
        <p:txBody>
          <a:bodyPr wrap="square" rtlCol="0">
            <a:spAutoFit/>
          </a:bodyPr>
          <a:lstStyle/>
          <a:p>
            <a:pPr algn="ctr"/>
            <a:r>
              <a:rPr lang="en-US" sz="1500" b="1"/>
              <a:t>National</a:t>
            </a:r>
          </a:p>
        </p:txBody>
      </p:sp>
      <p:sp>
        <p:nvSpPr>
          <p:cNvPr id="50" name="TextBox 49">
            <a:extLst>
              <a:ext uri="{FF2B5EF4-FFF2-40B4-BE49-F238E27FC236}">
                <a16:creationId xmlns:a16="http://schemas.microsoft.com/office/drawing/2014/main" id="{056D7B41-FA9B-78E5-E716-5C154C4E9A55}"/>
              </a:ext>
            </a:extLst>
          </p:cNvPr>
          <p:cNvSpPr txBox="1"/>
          <p:nvPr/>
        </p:nvSpPr>
        <p:spPr>
          <a:xfrm>
            <a:off x="1024744" y="3509691"/>
            <a:ext cx="2554515" cy="323165"/>
          </a:xfrm>
          <a:prstGeom prst="rect">
            <a:avLst/>
          </a:prstGeom>
          <a:noFill/>
        </p:spPr>
        <p:txBody>
          <a:bodyPr wrap="square" rtlCol="0">
            <a:spAutoFit/>
          </a:bodyPr>
          <a:lstStyle/>
          <a:p>
            <a:pPr algn="ctr"/>
            <a:r>
              <a:rPr lang="en-US" sz="1500" b="1"/>
              <a:t>Private</a:t>
            </a:r>
          </a:p>
        </p:txBody>
      </p:sp>
      <p:sp>
        <p:nvSpPr>
          <p:cNvPr id="58" name="Arrow: Right 57">
            <a:extLst>
              <a:ext uri="{FF2B5EF4-FFF2-40B4-BE49-F238E27FC236}">
                <a16:creationId xmlns:a16="http://schemas.microsoft.com/office/drawing/2014/main" id="{610DE38A-DFE5-31E8-FEC7-FF80F9EE0A00}"/>
              </a:ext>
            </a:extLst>
          </p:cNvPr>
          <p:cNvSpPr/>
          <p:nvPr/>
        </p:nvSpPr>
        <p:spPr>
          <a:xfrm>
            <a:off x="4071257" y="3236339"/>
            <a:ext cx="1001486" cy="54670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pic>
        <p:nvPicPr>
          <p:cNvPr id="60" name="Picture 59">
            <a:extLst>
              <a:ext uri="{FF2B5EF4-FFF2-40B4-BE49-F238E27FC236}">
                <a16:creationId xmlns:a16="http://schemas.microsoft.com/office/drawing/2014/main" id="{AB37CB2D-2E93-AF75-E7A1-1EE6461DBDCB}"/>
              </a:ext>
            </a:extLst>
          </p:cNvPr>
          <p:cNvPicPr>
            <a:picLocks noChangeAspect="1"/>
          </p:cNvPicPr>
          <p:nvPr/>
        </p:nvPicPr>
        <p:blipFill>
          <a:blip r:embed="rId4"/>
          <a:stretch>
            <a:fillRect/>
          </a:stretch>
        </p:blipFill>
        <p:spPr>
          <a:xfrm>
            <a:off x="5253767" y="2423747"/>
            <a:ext cx="3722693" cy="2171888"/>
          </a:xfrm>
          <a:prstGeom prst="rect">
            <a:avLst/>
          </a:prstGeom>
        </p:spPr>
      </p:pic>
    </p:spTree>
    <p:extLst>
      <p:ext uri="{BB962C8B-B14F-4D97-AF65-F5344CB8AC3E}">
        <p14:creationId xmlns:p14="http://schemas.microsoft.com/office/powerpoint/2010/main" val="313570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9E995-B8C4-41D5-3FE0-56737117BD6B}"/>
            </a:ext>
          </a:extLst>
        </p:cNvPr>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1AD804AF-DE54-C05A-DC5B-8AB8E1F5F67F}"/>
              </a:ext>
            </a:extLst>
          </p:cNvPr>
          <p:cNvGraphicFramePr>
            <a:graphicFrameLocks noGrp="1"/>
          </p:cNvGraphicFramePr>
          <p:nvPr>
            <p:ph idx="14"/>
            <p:extLst>
              <p:ext uri="{D42A27DB-BD31-4B8C-83A1-F6EECF244321}">
                <p14:modId xmlns:p14="http://schemas.microsoft.com/office/powerpoint/2010/main" val="1124158058"/>
              </p:ext>
            </p:extLst>
          </p:nvPr>
        </p:nvGraphicFramePr>
        <p:xfrm>
          <a:off x="351064" y="1371070"/>
          <a:ext cx="8497812" cy="4165283"/>
        </p:xfrm>
        <a:graphic>
          <a:graphicData uri="http://schemas.openxmlformats.org/drawingml/2006/table">
            <a:tbl>
              <a:tblPr firstRow="1" bandRow="1">
                <a:tableStyleId>{5C22544A-7EE6-4342-B048-85BDC9FD1C3A}</a:tableStyleId>
              </a:tblPr>
              <a:tblGrid>
                <a:gridCol w="2124453">
                  <a:extLst>
                    <a:ext uri="{9D8B030D-6E8A-4147-A177-3AD203B41FA5}">
                      <a16:colId xmlns:a16="http://schemas.microsoft.com/office/drawing/2014/main" val="2197644577"/>
                    </a:ext>
                  </a:extLst>
                </a:gridCol>
                <a:gridCol w="2124453">
                  <a:extLst>
                    <a:ext uri="{9D8B030D-6E8A-4147-A177-3AD203B41FA5}">
                      <a16:colId xmlns:a16="http://schemas.microsoft.com/office/drawing/2014/main" val="1525852292"/>
                    </a:ext>
                  </a:extLst>
                </a:gridCol>
                <a:gridCol w="2124453">
                  <a:extLst>
                    <a:ext uri="{9D8B030D-6E8A-4147-A177-3AD203B41FA5}">
                      <a16:colId xmlns:a16="http://schemas.microsoft.com/office/drawing/2014/main" val="401346082"/>
                    </a:ext>
                  </a:extLst>
                </a:gridCol>
                <a:gridCol w="2124453">
                  <a:extLst>
                    <a:ext uri="{9D8B030D-6E8A-4147-A177-3AD203B41FA5}">
                      <a16:colId xmlns:a16="http://schemas.microsoft.com/office/drawing/2014/main" val="98337987"/>
                    </a:ext>
                  </a:extLst>
                </a:gridCol>
              </a:tblGrid>
              <a:tr h="309563">
                <a:tc>
                  <a:txBody>
                    <a:bodyPr/>
                    <a:lstStyle/>
                    <a:p>
                      <a:pPr algn="ctr" fontAlgn="ctr"/>
                      <a:r>
                        <a:rPr lang="en-US" sz="1400" dirty="0"/>
                        <a:t>Cluster 0</a:t>
                      </a:r>
                    </a:p>
                  </a:txBody>
                  <a:tcPr marL="68580" marR="68580" marT="34290" marB="34290">
                    <a:solidFill>
                      <a:schemeClr val="tx2"/>
                    </a:solidFill>
                  </a:tcPr>
                </a:tc>
                <a:tc>
                  <a:txBody>
                    <a:bodyPr/>
                    <a:lstStyle/>
                    <a:p>
                      <a:pPr algn="ctr" fontAlgn="ctr"/>
                      <a:r>
                        <a:rPr lang="en-US" sz="1400" dirty="0"/>
                        <a:t>Cluster 1</a:t>
                      </a:r>
                    </a:p>
                  </a:txBody>
                  <a:tcPr marL="68580" marR="68580" marT="34290" marB="34290"/>
                </a:tc>
                <a:tc>
                  <a:txBody>
                    <a:bodyPr/>
                    <a:lstStyle/>
                    <a:p>
                      <a:pPr algn="ctr" fontAlgn="ctr"/>
                      <a:r>
                        <a:rPr lang="en-US" sz="1400" dirty="0"/>
                        <a:t>Cluster 2 (Premium)</a:t>
                      </a:r>
                    </a:p>
                  </a:txBody>
                  <a:tcPr marL="68580" marR="68580" marT="34290" marB="34290">
                    <a:solidFill>
                      <a:schemeClr val="tx2">
                        <a:lumMod val="40000"/>
                        <a:lumOff val="60000"/>
                      </a:schemeClr>
                    </a:solidFill>
                  </a:tcPr>
                </a:tc>
                <a:tc>
                  <a:txBody>
                    <a:bodyPr/>
                    <a:lstStyle/>
                    <a:p>
                      <a:pPr algn="ctr" fontAlgn="ctr"/>
                      <a:r>
                        <a:rPr lang="en-US" sz="1400" dirty="0"/>
                        <a:t>Cluster 3 (Value)</a:t>
                      </a:r>
                    </a:p>
                  </a:txBody>
                  <a:tcPr marL="68580" marR="68580" marT="34290" marB="34290">
                    <a:solidFill>
                      <a:schemeClr val="tx2">
                        <a:lumMod val="60000"/>
                        <a:lumOff val="40000"/>
                      </a:schemeClr>
                    </a:solidFill>
                  </a:tcPr>
                </a:tc>
                <a:extLst>
                  <a:ext uri="{0D108BD9-81ED-4DB2-BD59-A6C34878D82A}">
                    <a16:rowId xmlns:a16="http://schemas.microsoft.com/office/drawing/2014/main" val="2961566725"/>
                  </a:ext>
                </a:extLst>
              </a:tr>
              <a:tr h="1603814">
                <a:tc>
                  <a:txBody>
                    <a:bodyPr/>
                    <a:lstStyle/>
                    <a:p>
                      <a:endParaRPr lang="en-US" dirty="0">
                        <a:effectLst/>
                      </a:endParaRPr>
                    </a:p>
                    <a:p>
                      <a:pPr lvl="1"/>
                      <a:r>
                        <a:rPr lang="en-US" sz="1400" b="1" kern="1200" dirty="0">
                          <a:solidFill>
                            <a:schemeClr val="dk1"/>
                          </a:solidFill>
                          <a:effectLst/>
                          <a:latin typeface="+mn-lt"/>
                          <a:ea typeface="+mn-ea"/>
                          <a:cs typeface="+mn-cs"/>
                        </a:rPr>
                        <a:t>Sales Value</a:t>
                      </a:r>
                      <a:r>
                        <a:rPr lang="en-US" sz="1400" kern="1200" dirty="0">
                          <a:solidFill>
                            <a:schemeClr val="dk1"/>
                          </a:solidFill>
                          <a:effectLst/>
                          <a:latin typeface="+mn-lt"/>
                          <a:ea typeface="+mn-ea"/>
                          <a:cs typeface="+mn-cs"/>
                        </a:rPr>
                        <a:t>: $3.36 (moderately priced)</a:t>
                      </a:r>
                    </a:p>
                    <a:p>
                      <a:pPr lvl="1"/>
                      <a:r>
                        <a:rPr lang="en-US" sz="1400" b="1" kern="1200" dirty="0">
                          <a:solidFill>
                            <a:schemeClr val="dk1"/>
                          </a:solidFill>
                          <a:effectLst/>
                          <a:latin typeface="+mn-lt"/>
                          <a:ea typeface="+mn-ea"/>
                          <a:cs typeface="+mn-cs"/>
                        </a:rPr>
                        <a:t>Retail Discount</a:t>
                      </a:r>
                      <a:r>
                        <a:rPr lang="en-US" sz="1400" kern="1200" dirty="0">
                          <a:solidFill>
                            <a:schemeClr val="dk1"/>
                          </a:solidFill>
                          <a:effectLst/>
                          <a:latin typeface="+mn-lt"/>
                          <a:ea typeface="+mn-ea"/>
                          <a:cs typeface="+mn-cs"/>
                        </a:rPr>
                        <a:t>: Minimal (-0.26)</a:t>
                      </a:r>
                    </a:p>
                    <a:p>
                      <a:pPr lvl="1"/>
                      <a:r>
                        <a:rPr lang="en-US" sz="1400" b="1" kern="1200" dirty="0">
                          <a:solidFill>
                            <a:schemeClr val="dk1"/>
                          </a:solidFill>
                          <a:effectLst/>
                          <a:latin typeface="+mn-lt"/>
                          <a:ea typeface="+mn-ea"/>
                          <a:cs typeface="+mn-cs"/>
                        </a:rPr>
                        <a:t>Quantity</a:t>
                      </a:r>
                      <a:r>
                        <a:rPr lang="en-US" sz="1400" kern="1200" dirty="0">
                          <a:solidFill>
                            <a:schemeClr val="dk1"/>
                          </a:solidFill>
                          <a:effectLst/>
                          <a:latin typeface="+mn-lt"/>
                          <a:ea typeface="+mn-ea"/>
                          <a:cs typeface="+mn-cs"/>
                        </a:rPr>
                        <a:t>: 1.00 (standard volume)</a:t>
                      </a:r>
                    </a:p>
                    <a:p>
                      <a:pPr lvl="1"/>
                      <a:r>
                        <a:rPr lang="en-US" sz="1400" b="1" kern="1200" dirty="0">
                          <a:solidFill>
                            <a:schemeClr val="dk1"/>
                          </a:solidFill>
                          <a:effectLst/>
                          <a:latin typeface="+mn-lt"/>
                          <a:ea typeface="+mn-ea"/>
                          <a:cs typeface="+mn-cs"/>
                        </a:rPr>
                        <a:t>Week No</a:t>
                      </a:r>
                      <a:r>
                        <a:rPr lang="en-US" sz="1400" kern="1200" dirty="0">
                          <a:solidFill>
                            <a:schemeClr val="dk1"/>
                          </a:solidFill>
                          <a:effectLst/>
                          <a:latin typeface="+mn-lt"/>
                          <a:ea typeface="+mn-ea"/>
                          <a:cs typeface="+mn-cs"/>
                        </a:rPr>
                        <a:t>: 80.19 (later in the year)</a:t>
                      </a:r>
                    </a:p>
                    <a:p>
                      <a:pPr lvl="1"/>
                      <a:r>
                        <a:rPr lang="en-US" sz="1400" b="1" kern="1200" dirty="0">
                          <a:solidFill>
                            <a:schemeClr val="dk1"/>
                          </a:solidFill>
                          <a:effectLst/>
                          <a:latin typeface="+mn-lt"/>
                          <a:ea typeface="+mn-ea"/>
                          <a:cs typeface="+mn-cs"/>
                        </a:rPr>
                        <a:t>Description</a:t>
                      </a:r>
                      <a:r>
                        <a:rPr lang="en-US" sz="1400" kern="1200" dirty="0">
                          <a:solidFill>
                            <a:schemeClr val="dk1"/>
                          </a:solidFill>
                          <a:effectLst/>
                          <a:latin typeface="+mn-lt"/>
                          <a:ea typeface="+mn-ea"/>
                          <a:cs typeface="+mn-cs"/>
                        </a:rPr>
                        <a:t>: These are moderately priced products with minimal discounts that sell steadily later in the year (e.g., fall or pre-holiday season).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t>
                      </a:r>
                    </a:p>
                  </a:txBody>
                  <a:tcPr marL="68580" marR="68580" marT="34290" marB="34290">
                    <a:solidFill>
                      <a:schemeClr val="tx2">
                        <a:lumMod val="40000"/>
                        <a:lumOff val="60000"/>
                      </a:schemeClr>
                    </a:solidFill>
                  </a:tcPr>
                </a:tc>
                <a:tc>
                  <a:txBody>
                    <a:bodyPr/>
                    <a:lstStyle/>
                    <a:p>
                      <a:endParaRPr lang="en-US" dirty="0">
                        <a:effectLst/>
                      </a:endParaRPr>
                    </a:p>
                    <a:p>
                      <a:pPr lvl="1"/>
                      <a:r>
                        <a:rPr lang="en-US" sz="1400" b="1" kern="1200" dirty="0">
                          <a:solidFill>
                            <a:schemeClr val="dk1"/>
                          </a:solidFill>
                          <a:effectLst/>
                          <a:latin typeface="+mn-lt"/>
                          <a:ea typeface="+mn-ea"/>
                          <a:cs typeface="+mn-cs"/>
                        </a:rPr>
                        <a:t>Sales Value</a:t>
                      </a:r>
                      <a:r>
                        <a:rPr lang="en-US" sz="1400" kern="1200" dirty="0">
                          <a:solidFill>
                            <a:schemeClr val="dk1"/>
                          </a:solidFill>
                          <a:effectLst/>
                          <a:latin typeface="+mn-lt"/>
                          <a:ea typeface="+mn-ea"/>
                          <a:cs typeface="+mn-cs"/>
                        </a:rPr>
                        <a:t>: $3.21 (moderately priced)</a:t>
                      </a:r>
                    </a:p>
                    <a:p>
                      <a:pPr lvl="1"/>
                      <a:r>
                        <a:rPr lang="en-US" sz="1400" b="1" kern="1200" dirty="0">
                          <a:solidFill>
                            <a:schemeClr val="dk1"/>
                          </a:solidFill>
                          <a:effectLst/>
                          <a:latin typeface="+mn-lt"/>
                          <a:ea typeface="+mn-ea"/>
                          <a:cs typeface="+mn-cs"/>
                        </a:rPr>
                        <a:t>Retail Discount</a:t>
                      </a:r>
                      <a:r>
                        <a:rPr lang="en-US" sz="1400" kern="1200" dirty="0">
                          <a:solidFill>
                            <a:schemeClr val="dk1"/>
                          </a:solidFill>
                          <a:effectLst/>
                          <a:latin typeface="+mn-lt"/>
                          <a:ea typeface="+mn-ea"/>
                          <a:cs typeface="+mn-cs"/>
                        </a:rPr>
                        <a:t>: Slight (-0.43)</a:t>
                      </a:r>
                    </a:p>
                    <a:p>
                      <a:pPr lvl="1"/>
                      <a:r>
                        <a:rPr lang="en-US" sz="1400" b="1" kern="1200" dirty="0">
                          <a:solidFill>
                            <a:schemeClr val="dk1"/>
                          </a:solidFill>
                          <a:effectLst/>
                          <a:latin typeface="+mn-lt"/>
                          <a:ea typeface="+mn-ea"/>
                          <a:cs typeface="+mn-cs"/>
                        </a:rPr>
                        <a:t>Quantity</a:t>
                      </a:r>
                      <a:r>
                        <a:rPr lang="en-US" sz="1400" kern="1200" dirty="0">
                          <a:solidFill>
                            <a:schemeClr val="dk1"/>
                          </a:solidFill>
                          <a:effectLst/>
                          <a:latin typeface="+mn-lt"/>
                          <a:ea typeface="+mn-ea"/>
                          <a:cs typeface="+mn-cs"/>
                        </a:rPr>
                        <a:t>: 1.00 (standard volume)</a:t>
                      </a:r>
                    </a:p>
                    <a:p>
                      <a:pPr lvl="1"/>
                      <a:r>
                        <a:rPr lang="en-US" sz="1400" b="1" kern="1200" dirty="0">
                          <a:solidFill>
                            <a:schemeClr val="dk1"/>
                          </a:solidFill>
                          <a:effectLst/>
                          <a:latin typeface="+mn-lt"/>
                          <a:ea typeface="+mn-ea"/>
                          <a:cs typeface="+mn-cs"/>
                        </a:rPr>
                        <a:t>Week No</a:t>
                      </a:r>
                      <a:r>
                        <a:rPr lang="en-US" sz="1400" kern="1200" dirty="0">
                          <a:solidFill>
                            <a:schemeClr val="dk1"/>
                          </a:solidFill>
                          <a:effectLst/>
                          <a:latin typeface="+mn-lt"/>
                          <a:ea typeface="+mn-ea"/>
                          <a:cs typeface="+mn-cs"/>
                        </a:rPr>
                        <a:t>: 32.10 (mid-year)</a:t>
                      </a:r>
                    </a:p>
                    <a:p>
                      <a:pPr lvl="1"/>
                      <a:r>
                        <a:rPr lang="en-US" sz="1400" b="1" kern="1200" dirty="0">
                          <a:solidFill>
                            <a:schemeClr val="dk1"/>
                          </a:solidFill>
                          <a:effectLst/>
                          <a:latin typeface="+mn-lt"/>
                          <a:ea typeface="+mn-ea"/>
                          <a:cs typeface="+mn-cs"/>
                        </a:rPr>
                        <a:t>Description: </a:t>
                      </a:r>
                      <a:r>
                        <a:rPr lang="en-US" sz="1400" b="0" kern="1200" dirty="0">
                          <a:solidFill>
                            <a:schemeClr val="dk1"/>
                          </a:solidFill>
                          <a:effectLst/>
                          <a:latin typeface="+mn-lt"/>
                          <a:ea typeface="+mn-ea"/>
                          <a:cs typeface="+mn-cs"/>
                        </a:rPr>
                        <a:t>T</a:t>
                      </a:r>
                      <a:r>
                        <a:rPr lang="en-US" sz="1400" kern="1200" dirty="0">
                          <a:solidFill>
                            <a:schemeClr val="dk1"/>
                          </a:solidFill>
                          <a:effectLst/>
                          <a:latin typeface="+mn-lt"/>
                          <a:ea typeface="+mn-ea"/>
                          <a:cs typeface="+mn-cs"/>
                        </a:rPr>
                        <a:t>hese are moderately priced products but with slightly higher discounts, likely to sustain demand mid-year.</a:t>
                      </a:r>
                    </a:p>
                  </a:txBody>
                  <a:tcPr marL="68580" marR="68580" marT="34290" marB="34290"/>
                </a:tc>
                <a:tc>
                  <a:txBody>
                    <a:bodyPr/>
                    <a:lstStyle/>
                    <a:p>
                      <a:endParaRPr lang="en-US" dirty="0">
                        <a:effectLst/>
                      </a:endParaRPr>
                    </a:p>
                    <a:p>
                      <a:pPr lvl="1"/>
                      <a:r>
                        <a:rPr lang="en-US" sz="1400" b="1" kern="1200" dirty="0">
                          <a:solidFill>
                            <a:schemeClr val="dk1"/>
                          </a:solidFill>
                          <a:effectLst/>
                          <a:latin typeface="+mn-lt"/>
                          <a:ea typeface="+mn-ea"/>
                          <a:cs typeface="+mn-cs"/>
                        </a:rPr>
                        <a:t>Sales Value</a:t>
                      </a:r>
                      <a:r>
                        <a:rPr lang="en-US" sz="1400" kern="1200" dirty="0">
                          <a:solidFill>
                            <a:schemeClr val="dk1"/>
                          </a:solidFill>
                          <a:effectLst/>
                          <a:latin typeface="+mn-lt"/>
                          <a:ea typeface="+mn-ea"/>
                          <a:cs typeface="+mn-cs"/>
                        </a:rPr>
                        <a:t>: $5.78 (high-priced premium products)</a:t>
                      </a:r>
                    </a:p>
                    <a:p>
                      <a:pPr lvl="1"/>
                      <a:r>
                        <a:rPr lang="en-US" sz="1400" b="1" kern="1200" dirty="0">
                          <a:solidFill>
                            <a:schemeClr val="dk1"/>
                          </a:solidFill>
                          <a:effectLst/>
                          <a:latin typeface="+mn-lt"/>
                          <a:ea typeface="+mn-ea"/>
                          <a:cs typeface="+mn-cs"/>
                        </a:rPr>
                        <a:t>Retail Discount</a:t>
                      </a:r>
                      <a:r>
                        <a:rPr lang="en-US" sz="1400" kern="1200" dirty="0">
                          <a:solidFill>
                            <a:schemeClr val="dk1"/>
                          </a:solidFill>
                          <a:effectLst/>
                          <a:latin typeface="+mn-lt"/>
                          <a:ea typeface="+mn-ea"/>
                          <a:cs typeface="+mn-cs"/>
                        </a:rPr>
                        <a:t>: Significant (-1.94)</a:t>
                      </a:r>
                    </a:p>
                    <a:p>
                      <a:pPr lvl="1"/>
                      <a:r>
                        <a:rPr lang="en-US" sz="1400" b="1" kern="1200" dirty="0">
                          <a:solidFill>
                            <a:schemeClr val="dk1"/>
                          </a:solidFill>
                          <a:effectLst/>
                          <a:latin typeface="+mn-lt"/>
                          <a:ea typeface="+mn-ea"/>
                          <a:cs typeface="+mn-cs"/>
                        </a:rPr>
                        <a:t>Quantity</a:t>
                      </a:r>
                      <a:r>
                        <a:rPr lang="en-US" sz="1400" kern="1200" dirty="0">
                          <a:solidFill>
                            <a:schemeClr val="dk1"/>
                          </a:solidFill>
                          <a:effectLst/>
                          <a:latin typeface="+mn-lt"/>
                          <a:ea typeface="+mn-ea"/>
                          <a:cs typeface="+mn-cs"/>
                        </a:rPr>
                        <a:t>: 2.15 (high volume)</a:t>
                      </a:r>
                    </a:p>
                    <a:p>
                      <a:pPr lvl="1"/>
                      <a:r>
                        <a:rPr lang="en-US" sz="1400" b="1" kern="1200" dirty="0">
                          <a:solidFill>
                            <a:schemeClr val="dk1"/>
                          </a:solidFill>
                          <a:effectLst/>
                          <a:latin typeface="+mn-lt"/>
                          <a:ea typeface="+mn-ea"/>
                          <a:cs typeface="+mn-cs"/>
                        </a:rPr>
                        <a:t>Week No</a:t>
                      </a:r>
                      <a:r>
                        <a:rPr lang="en-US" sz="1400" kern="1200" dirty="0">
                          <a:solidFill>
                            <a:schemeClr val="dk1"/>
                          </a:solidFill>
                          <a:effectLst/>
                          <a:latin typeface="+mn-lt"/>
                          <a:ea typeface="+mn-ea"/>
                          <a:cs typeface="+mn-cs"/>
                        </a:rPr>
                        <a:t>: 59.17 (late summer or early fall)</a:t>
                      </a:r>
                    </a:p>
                    <a:p>
                      <a:pPr lvl="1"/>
                      <a:r>
                        <a:rPr lang="en-US" sz="1400" b="1" kern="1200" dirty="0">
                          <a:solidFill>
                            <a:schemeClr val="dk1"/>
                          </a:solidFill>
                          <a:effectLst/>
                          <a:latin typeface="+mn-lt"/>
                          <a:ea typeface="+mn-ea"/>
                          <a:cs typeface="+mn-cs"/>
                        </a:rPr>
                        <a:t>Description</a:t>
                      </a:r>
                      <a:r>
                        <a:rPr lang="en-US" sz="1400" kern="1200" dirty="0">
                          <a:solidFill>
                            <a:schemeClr val="dk1"/>
                          </a:solidFill>
                          <a:effectLst/>
                          <a:latin typeface="+mn-lt"/>
                          <a:ea typeface="+mn-ea"/>
                          <a:cs typeface="+mn-cs"/>
                        </a:rPr>
                        <a:t>: Premium products with deep discounts to drive bulk purchases during seasonal peaks.</a:t>
                      </a:r>
                    </a:p>
                  </a:txBody>
                  <a:tcPr marL="68580" marR="68580" marT="34290" marB="34290">
                    <a:solidFill>
                      <a:schemeClr val="accent4">
                        <a:lumMod val="85000"/>
                      </a:schemeClr>
                    </a:solidFill>
                  </a:tcPr>
                </a:tc>
                <a:tc>
                  <a:txBody>
                    <a:bodyPr/>
                    <a:lstStyle/>
                    <a:p>
                      <a:endParaRPr lang="en-US" dirty="0">
                        <a:effectLst/>
                      </a:endParaRPr>
                    </a:p>
                    <a:p>
                      <a:pPr lvl="1"/>
                      <a:r>
                        <a:rPr lang="en-US" sz="1400" b="1" kern="1200" dirty="0">
                          <a:solidFill>
                            <a:schemeClr val="dk1"/>
                          </a:solidFill>
                          <a:effectLst/>
                          <a:latin typeface="+mn-lt"/>
                          <a:ea typeface="+mn-ea"/>
                          <a:cs typeface="+mn-cs"/>
                        </a:rPr>
                        <a:t>Sales Value</a:t>
                      </a:r>
                      <a:r>
                        <a:rPr lang="en-US" sz="1400" kern="1200" dirty="0">
                          <a:solidFill>
                            <a:schemeClr val="dk1"/>
                          </a:solidFill>
                          <a:effectLst/>
                          <a:latin typeface="+mn-lt"/>
                          <a:ea typeface="+mn-ea"/>
                          <a:cs typeface="+mn-cs"/>
                        </a:rPr>
                        <a:t>: $2.16 (budget-priced)</a:t>
                      </a:r>
                    </a:p>
                    <a:p>
                      <a:pPr lvl="1"/>
                      <a:r>
                        <a:rPr lang="en-US" sz="1400" b="1" kern="1200" dirty="0">
                          <a:solidFill>
                            <a:schemeClr val="dk1"/>
                          </a:solidFill>
                          <a:effectLst/>
                          <a:latin typeface="+mn-lt"/>
                          <a:ea typeface="+mn-ea"/>
                          <a:cs typeface="+mn-cs"/>
                        </a:rPr>
                        <a:t>Retail Discount</a:t>
                      </a:r>
                      <a:r>
                        <a:rPr lang="en-US" sz="1400" kern="1200" dirty="0">
                          <a:solidFill>
                            <a:schemeClr val="dk1"/>
                          </a:solidFill>
                          <a:effectLst/>
                          <a:latin typeface="+mn-lt"/>
                          <a:ea typeface="+mn-ea"/>
                          <a:cs typeface="+mn-cs"/>
                        </a:rPr>
                        <a:t>: Deep discounts (-1.68)</a:t>
                      </a:r>
                    </a:p>
                    <a:p>
                      <a:pPr lvl="1"/>
                      <a:r>
                        <a:rPr lang="en-US" sz="1400" b="1" kern="1200" dirty="0">
                          <a:solidFill>
                            <a:schemeClr val="dk1"/>
                          </a:solidFill>
                          <a:effectLst/>
                          <a:latin typeface="+mn-lt"/>
                          <a:ea typeface="+mn-ea"/>
                          <a:cs typeface="+mn-cs"/>
                        </a:rPr>
                        <a:t>Quantity</a:t>
                      </a:r>
                      <a:r>
                        <a:rPr lang="en-US" sz="1400" kern="1200" dirty="0">
                          <a:solidFill>
                            <a:schemeClr val="dk1"/>
                          </a:solidFill>
                          <a:effectLst/>
                          <a:latin typeface="+mn-lt"/>
                          <a:ea typeface="+mn-ea"/>
                          <a:cs typeface="+mn-cs"/>
                        </a:rPr>
                        <a:t>: 1.00 (standard volume)</a:t>
                      </a:r>
                    </a:p>
                    <a:p>
                      <a:pPr lvl="1"/>
                      <a:r>
                        <a:rPr lang="en-US" sz="1400" b="1" kern="1200" dirty="0">
                          <a:solidFill>
                            <a:schemeClr val="dk1"/>
                          </a:solidFill>
                          <a:effectLst/>
                          <a:latin typeface="+mn-lt"/>
                          <a:ea typeface="+mn-ea"/>
                          <a:cs typeface="+mn-cs"/>
                        </a:rPr>
                        <a:t>Week No</a:t>
                      </a:r>
                      <a:r>
                        <a:rPr lang="en-US" sz="1400" kern="1200" dirty="0">
                          <a:solidFill>
                            <a:schemeClr val="dk1"/>
                          </a:solidFill>
                          <a:effectLst/>
                          <a:latin typeface="+mn-lt"/>
                          <a:ea typeface="+mn-ea"/>
                          <a:cs typeface="+mn-cs"/>
                        </a:rPr>
                        <a:t>: 64.91 (early fall)</a:t>
                      </a:r>
                    </a:p>
                    <a:p>
                      <a:pPr lvl="1"/>
                      <a:r>
                        <a:rPr lang="en-US" sz="1400" b="1" kern="1200" dirty="0">
                          <a:solidFill>
                            <a:schemeClr val="dk1"/>
                          </a:solidFill>
                          <a:effectLst/>
                          <a:latin typeface="+mn-lt"/>
                          <a:ea typeface="+mn-ea"/>
                          <a:cs typeface="+mn-cs"/>
                        </a:rPr>
                        <a:t>Description</a:t>
                      </a:r>
                      <a:r>
                        <a:rPr lang="en-US" sz="1400" kern="1200" dirty="0">
                          <a:solidFill>
                            <a:schemeClr val="dk1"/>
                          </a:solidFill>
                          <a:effectLst/>
                          <a:latin typeface="+mn-lt"/>
                          <a:ea typeface="+mn-ea"/>
                          <a:cs typeface="+mn-cs"/>
                        </a:rPr>
                        <a:t>: Low-priced products targeted at cost-conscious buyers, using aggressive discounting during early fall.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t>
                      </a:r>
                    </a:p>
                  </a:txBody>
                  <a:tcPr marL="68580" marR="68580" marT="34290" marB="34290">
                    <a:solidFill>
                      <a:schemeClr val="accent4">
                        <a:lumMod val="75000"/>
                      </a:schemeClr>
                    </a:solidFill>
                  </a:tcPr>
                </a:tc>
                <a:extLst>
                  <a:ext uri="{0D108BD9-81ED-4DB2-BD59-A6C34878D82A}">
                    <a16:rowId xmlns:a16="http://schemas.microsoft.com/office/drawing/2014/main" val="750453734"/>
                  </a:ext>
                </a:extLst>
              </a:tr>
            </a:tbl>
          </a:graphicData>
        </a:graphic>
      </p:graphicFrame>
      <p:sp>
        <p:nvSpPr>
          <p:cNvPr id="3" name="Title 2">
            <a:extLst>
              <a:ext uri="{FF2B5EF4-FFF2-40B4-BE49-F238E27FC236}">
                <a16:creationId xmlns:a16="http://schemas.microsoft.com/office/drawing/2014/main" id="{6D4AC3F9-AB12-A074-3490-ED5A8E167035}"/>
              </a:ext>
            </a:extLst>
          </p:cNvPr>
          <p:cNvSpPr>
            <a:spLocks noGrp="1"/>
          </p:cNvSpPr>
          <p:nvPr>
            <p:ph type="title"/>
          </p:nvPr>
        </p:nvSpPr>
        <p:spPr/>
        <p:txBody>
          <a:bodyPr>
            <a:normAutofit fontScale="90000"/>
          </a:bodyPr>
          <a:lstStyle/>
          <a:p>
            <a:r>
              <a:rPr lang="en-US" dirty="0"/>
              <a:t>National  Seasonal  Clusters Descriptions</a:t>
            </a:r>
          </a:p>
        </p:txBody>
      </p:sp>
      <p:sp>
        <p:nvSpPr>
          <p:cNvPr id="4" name="Text Placeholder 3">
            <a:extLst>
              <a:ext uri="{FF2B5EF4-FFF2-40B4-BE49-F238E27FC236}">
                <a16:creationId xmlns:a16="http://schemas.microsoft.com/office/drawing/2014/main" id="{D7F2ED8F-EBA7-7738-2E87-DE0A05372976}"/>
              </a:ext>
            </a:extLst>
          </p:cNvPr>
          <p:cNvSpPr>
            <a:spLocks noGrp="1"/>
          </p:cNvSpPr>
          <p:nvPr>
            <p:ph type="body" sz="quarter" idx="11"/>
          </p:nvPr>
        </p:nvSpPr>
        <p:spPr/>
        <p:txBody>
          <a:bodyPr/>
          <a:lstStyle/>
          <a:p>
            <a:r>
              <a:rPr lang="en-US" dirty="0"/>
              <a:t>Deep diving into 4 segments for each label type</a:t>
            </a:r>
          </a:p>
        </p:txBody>
      </p:sp>
      <p:sp>
        <p:nvSpPr>
          <p:cNvPr id="2" name="Slide Number Placeholder 1">
            <a:extLst>
              <a:ext uri="{FF2B5EF4-FFF2-40B4-BE49-F238E27FC236}">
                <a16:creationId xmlns:a16="http://schemas.microsoft.com/office/drawing/2014/main" id="{2D0CDC93-EA31-A937-C694-F757E9220329}"/>
              </a:ext>
            </a:extLst>
          </p:cNvPr>
          <p:cNvSpPr>
            <a:spLocks noGrp="1"/>
          </p:cNvSpPr>
          <p:nvPr>
            <p:ph type="sldNum" sz="quarter" idx="15"/>
          </p:nvPr>
        </p:nvSpPr>
        <p:spPr/>
        <p:txBody>
          <a:bodyPr/>
          <a:lstStyle/>
          <a:p>
            <a:fld id="{346097E4-2930-9D48-A5CE-AF00B0E70697}" type="slidenum">
              <a:rPr lang="en-US" smtClean="0"/>
              <a:t>15</a:t>
            </a:fld>
            <a:endParaRPr lang="en-US"/>
          </a:p>
        </p:txBody>
      </p:sp>
    </p:spTree>
    <p:extLst>
      <p:ext uri="{BB962C8B-B14F-4D97-AF65-F5344CB8AC3E}">
        <p14:creationId xmlns:p14="http://schemas.microsoft.com/office/powerpoint/2010/main" val="805184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F1F72-C8E7-5990-E89A-E9C8C17AE52E}"/>
            </a:ext>
          </a:extLst>
        </p:cNvPr>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9E8CBF69-7178-30DF-604A-1309532618AA}"/>
              </a:ext>
            </a:extLst>
          </p:cNvPr>
          <p:cNvGraphicFramePr>
            <a:graphicFrameLocks noGrp="1"/>
          </p:cNvGraphicFramePr>
          <p:nvPr>
            <p:ph idx="14"/>
            <p:extLst>
              <p:ext uri="{D42A27DB-BD31-4B8C-83A1-F6EECF244321}">
                <p14:modId xmlns:p14="http://schemas.microsoft.com/office/powerpoint/2010/main" val="2788439696"/>
              </p:ext>
            </p:extLst>
          </p:nvPr>
        </p:nvGraphicFramePr>
        <p:xfrm>
          <a:off x="351063" y="1433965"/>
          <a:ext cx="8458200" cy="4211003"/>
        </p:xfrm>
        <a:graphic>
          <a:graphicData uri="http://schemas.openxmlformats.org/drawingml/2006/table">
            <a:tbl>
              <a:tblPr firstRow="1" bandRow="1">
                <a:tableStyleId>{5C22544A-7EE6-4342-B048-85BDC9FD1C3A}</a:tableStyleId>
              </a:tblPr>
              <a:tblGrid>
                <a:gridCol w="2114550">
                  <a:extLst>
                    <a:ext uri="{9D8B030D-6E8A-4147-A177-3AD203B41FA5}">
                      <a16:colId xmlns:a16="http://schemas.microsoft.com/office/drawing/2014/main" val="2197644577"/>
                    </a:ext>
                  </a:extLst>
                </a:gridCol>
                <a:gridCol w="2114550">
                  <a:extLst>
                    <a:ext uri="{9D8B030D-6E8A-4147-A177-3AD203B41FA5}">
                      <a16:colId xmlns:a16="http://schemas.microsoft.com/office/drawing/2014/main" val="1525852292"/>
                    </a:ext>
                  </a:extLst>
                </a:gridCol>
                <a:gridCol w="2114550">
                  <a:extLst>
                    <a:ext uri="{9D8B030D-6E8A-4147-A177-3AD203B41FA5}">
                      <a16:colId xmlns:a16="http://schemas.microsoft.com/office/drawing/2014/main" val="401346082"/>
                    </a:ext>
                  </a:extLst>
                </a:gridCol>
                <a:gridCol w="2114550">
                  <a:extLst>
                    <a:ext uri="{9D8B030D-6E8A-4147-A177-3AD203B41FA5}">
                      <a16:colId xmlns:a16="http://schemas.microsoft.com/office/drawing/2014/main" val="98337987"/>
                    </a:ext>
                  </a:extLst>
                </a:gridCol>
              </a:tblGrid>
              <a:tr h="309563">
                <a:tc>
                  <a:txBody>
                    <a:bodyPr/>
                    <a:lstStyle/>
                    <a:p>
                      <a:pPr algn="ctr" fontAlgn="ctr"/>
                      <a:r>
                        <a:rPr lang="en-US" sz="1400" dirty="0"/>
                        <a:t>Cluster 0</a:t>
                      </a:r>
                    </a:p>
                  </a:txBody>
                  <a:tcPr marL="68580" marR="68580" marT="34290" marB="34290">
                    <a:solidFill>
                      <a:schemeClr val="tx2"/>
                    </a:solidFill>
                  </a:tcPr>
                </a:tc>
                <a:tc>
                  <a:txBody>
                    <a:bodyPr/>
                    <a:lstStyle/>
                    <a:p>
                      <a:pPr algn="ctr" fontAlgn="ctr"/>
                      <a:r>
                        <a:rPr lang="en-US" sz="1400" dirty="0"/>
                        <a:t>Cluster 1 (Premium)</a:t>
                      </a:r>
                    </a:p>
                  </a:txBody>
                  <a:tcPr marL="68580" marR="68580" marT="34290" marB="34290"/>
                </a:tc>
                <a:tc>
                  <a:txBody>
                    <a:bodyPr/>
                    <a:lstStyle/>
                    <a:p>
                      <a:pPr algn="ctr" fontAlgn="ctr"/>
                      <a:r>
                        <a:rPr lang="en-US" sz="1400" dirty="0"/>
                        <a:t>Cluster 2</a:t>
                      </a:r>
                    </a:p>
                  </a:txBody>
                  <a:tcPr marL="68580" marR="68580" marT="34290" marB="34290">
                    <a:solidFill>
                      <a:schemeClr val="tx2">
                        <a:lumMod val="40000"/>
                        <a:lumOff val="60000"/>
                      </a:schemeClr>
                    </a:solidFill>
                  </a:tcPr>
                </a:tc>
                <a:tc>
                  <a:txBody>
                    <a:bodyPr/>
                    <a:lstStyle/>
                    <a:p>
                      <a:pPr algn="ctr" fontAlgn="ctr"/>
                      <a:r>
                        <a:rPr lang="en-US" sz="1400" dirty="0"/>
                        <a:t>Cluster 3</a:t>
                      </a:r>
                    </a:p>
                  </a:txBody>
                  <a:tcPr marL="68580" marR="68580" marT="34290" marB="34290">
                    <a:solidFill>
                      <a:schemeClr val="tx2">
                        <a:lumMod val="60000"/>
                        <a:lumOff val="40000"/>
                      </a:schemeClr>
                    </a:solidFill>
                  </a:tcPr>
                </a:tc>
                <a:extLst>
                  <a:ext uri="{0D108BD9-81ED-4DB2-BD59-A6C34878D82A}">
                    <a16:rowId xmlns:a16="http://schemas.microsoft.com/office/drawing/2014/main" val="2961566725"/>
                  </a:ext>
                </a:extLst>
              </a:tr>
              <a:tr h="1603814">
                <a:tc>
                  <a:txBody>
                    <a:bodyPr/>
                    <a:lstStyle/>
                    <a:p>
                      <a:endParaRPr lang="en-US" dirty="0">
                        <a:effectLst/>
                      </a:endParaRPr>
                    </a:p>
                    <a:p>
                      <a:pPr lvl="1"/>
                      <a:r>
                        <a:rPr lang="en-US" sz="1400" b="1" kern="1200" dirty="0">
                          <a:solidFill>
                            <a:schemeClr val="dk1"/>
                          </a:solidFill>
                          <a:effectLst/>
                          <a:latin typeface="+mn-lt"/>
                          <a:ea typeface="+mn-ea"/>
                          <a:cs typeface="+mn-cs"/>
                        </a:rPr>
                        <a:t>Sales Value</a:t>
                      </a:r>
                      <a:r>
                        <a:rPr lang="en-US" sz="1400" kern="1200" dirty="0">
                          <a:solidFill>
                            <a:schemeClr val="dk1"/>
                          </a:solidFill>
                          <a:effectLst/>
                          <a:latin typeface="+mn-lt"/>
                          <a:ea typeface="+mn-ea"/>
                          <a:cs typeface="+mn-cs"/>
                        </a:rPr>
                        <a:t>: $1.91 (low-priced)</a:t>
                      </a:r>
                    </a:p>
                    <a:p>
                      <a:pPr lvl="1"/>
                      <a:r>
                        <a:rPr lang="en-US" sz="1400" b="1" kern="1200" dirty="0">
                          <a:solidFill>
                            <a:schemeClr val="dk1"/>
                          </a:solidFill>
                          <a:effectLst/>
                          <a:latin typeface="+mn-lt"/>
                          <a:ea typeface="+mn-ea"/>
                          <a:cs typeface="+mn-cs"/>
                        </a:rPr>
                        <a:t>Retail Discount</a:t>
                      </a:r>
                      <a:r>
                        <a:rPr lang="en-US" sz="1400" kern="1200" dirty="0">
                          <a:solidFill>
                            <a:schemeClr val="dk1"/>
                          </a:solidFill>
                          <a:effectLst/>
                          <a:latin typeface="+mn-lt"/>
                          <a:ea typeface="+mn-ea"/>
                          <a:cs typeface="+mn-cs"/>
                        </a:rPr>
                        <a:t>: Minimal (-0.14)</a:t>
                      </a:r>
                    </a:p>
                    <a:p>
                      <a:pPr lvl="1"/>
                      <a:r>
                        <a:rPr lang="en-US" sz="1400" b="1" kern="1200" dirty="0">
                          <a:solidFill>
                            <a:schemeClr val="dk1"/>
                          </a:solidFill>
                          <a:effectLst/>
                          <a:latin typeface="+mn-lt"/>
                          <a:ea typeface="+mn-ea"/>
                          <a:cs typeface="+mn-cs"/>
                        </a:rPr>
                        <a:t>Quantity</a:t>
                      </a:r>
                      <a:r>
                        <a:rPr lang="en-US" sz="1400" kern="1200" dirty="0">
                          <a:solidFill>
                            <a:schemeClr val="dk1"/>
                          </a:solidFill>
                          <a:effectLst/>
                          <a:latin typeface="+mn-lt"/>
                          <a:ea typeface="+mn-ea"/>
                          <a:cs typeface="+mn-cs"/>
                        </a:rPr>
                        <a:t>: 1.00 (standard volume)</a:t>
                      </a:r>
                    </a:p>
                    <a:p>
                      <a:pPr lvl="1"/>
                      <a:r>
                        <a:rPr lang="en-US" sz="1400" b="1" kern="1200" dirty="0">
                          <a:solidFill>
                            <a:schemeClr val="dk1"/>
                          </a:solidFill>
                          <a:effectLst/>
                          <a:latin typeface="+mn-lt"/>
                          <a:ea typeface="+mn-ea"/>
                          <a:cs typeface="+mn-cs"/>
                        </a:rPr>
                        <a:t>Week No</a:t>
                      </a:r>
                      <a:r>
                        <a:rPr lang="en-US" sz="1400" kern="1200" dirty="0">
                          <a:solidFill>
                            <a:schemeClr val="dk1"/>
                          </a:solidFill>
                          <a:effectLst/>
                          <a:latin typeface="+mn-lt"/>
                          <a:ea typeface="+mn-ea"/>
                          <a:cs typeface="+mn-cs"/>
                        </a:rPr>
                        <a:t>: 30.14 (mid-year)</a:t>
                      </a:r>
                    </a:p>
                    <a:p>
                      <a:pPr lvl="1"/>
                      <a:r>
                        <a:rPr lang="en-US" sz="1400" b="1" kern="1200" dirty="0">
                          <a:solidFill>
                            <a:schemeClr val="dk1"/>
                          </a:solidFill>
                          <a:effectLst/>
                          <a:latin typeface="+mn-lt"/>
                          <a:ea typeface="+mn-ea"/>
                          <a:cs typeface="+mn-cs"/>
                        </a:rPr>
                        <a:t>Description</a:t>
                      </a:r>
                      <a:r>
                        <a:rPr lang="en-US" sz="1400" kern="1200" dirty="0">
                          <a:solidFill>
                            <a:schemeClr val="dk1"/>
                          </a:solidFill>
                          <a:effectLst/>
                          <a:latin typeface="+mn-lt"/>
                          <a:ea typeface="+mn-ea"/>
                          <a:cs typeface="+mn-cs"/>
                        </a:rPr>
                        <a:t>: Budget products with almost no discounts targeting price-sensitive customers during mid-year.</a:t>
                      </a:r>
                    </a:p>
                    <a:p>
                      <a:pPr lvl="1"/>
                      <a:endParaRPr lang="en-US" sz="1400" kern="1200" dirty="0">
                        <a:solidFill>
                          <a:schemeClr val="dk1"/>
                        </a:solidFill>
                        <a:effectLst/>
                        <a:latin typeface="+mn-lt"/>
                        <a:ea typeface="+mn-ea"/>
                        <a:cs typeface="+mn-cs"/>
                      </a:endParaRPr>
                    </a:p>
                  </a:txBody>
                  <a:tcPr marL="68580" marR="68580" marT="34290" marB="34290">
                    <a:solidFill>
                      <a:schemeClr val="tx2">
                        <a:lumMod val="40000"/>
                        <a:lumOff val="60000"/>
                      </a:schemeClr>
                    </a:solidFill>
                  </a:tcPr>
                </a:tc>
                <a:tc>
                  <a:txBody>
                    <a:bodyPr/>
                    <a:lstStyle/>
                    <a:p>
                      <a:endParaRPr lang="en-US" dirty="0">
                        <a:effectLst/>
                      </a:endParaRPr>
                    </a:p>
                    <a:p>
                      <a:pPr lvl="1"/>
                      <a:r>
                        <a:rPr lang="en-US" sz="1400" b="1" kern="1200" dirty="0">
                          <a:solidFill>
                            <a:schemeClr val="dk1"/>
                          </a:solidFill>
                          <a:effectLst/>
                          <a:latin typeface="+mn-lt"/>
                          <a:ea typeface="+mn-ea"/>
                          <a:cs typeface="+mn-cs"/>
                        </a:rPr>
                        <a:t>Sales Value</a:t>
                      </a:r>
                      <a:r>
                        <a:rPr lang="en-US" sz="1400" kern="1200" dirty="0">
                          <a:solidFill>
                            <a:schemeClr val="dk1"/>
                          </a:solidFill>
                          <a:effectLst/>
                          <a:latin typeface="+mn-lt"/>
                          <a:ea typeface="+mn-ea"/>
                          <a:cs typeface="+mn-cs"/>
                        </a:rPr>
                        <a:t>: $4.15 (upper mid-range pricing)</a:t>
                      </a:r>
                    </a:p>
                    <a:p>
                      <a:pPr lvl="1"/>
                      <a:r>
                        <a:rPr lang="en-US" sz="1400" b="1" kern="1200" dirty="0">
                          <a:solidFill>
                            <a:schemeClr val="dk1"/>
                          </a:solidFill>
                          <a:effectLst/>
                          <a:latin typeface="+mn-lt"/>
                          <a:ea typeface="+mn-ea"/>
                          <a:cs typeface="+mn-cs"/>
                        </a:rPr>
                        <a:t>Retail Discount</a:t>
                      </a:r>
                      <a:r>
                        <a:rPr lang="en-US" sz="1400" kern="1200" dirty="0">
                          <a:solidFill>
                            <a:schemeClr val="dk1"/>
                          </a:solidFill>
                          <a:effectLst/>
                          <a:latin typeface="+mn-lt"/>
                          <a:ea typeface="+mn-ea"/>
                          <a:cs typeface="+mn-cs"/>
                        </a:rPr>
                        <a:t>: Moderate (-0.49)</a:t>
                      </a:r>
                    </a:p>
                    <a:p>
                      <a:pPr lvl="1"/>
                      <a:r>
                        <a:rPr lang="en-US" sz="1400" b="1" kern="1200" dirty="0">
                          <a:solidFill>
                            <a:schemeClr val="dk1"/>
                          </a:solidFill>
                          <a:effectLst/>
                          <a:latin typeface="+mn-lt"/>
                          <a:ea typeface="+mn-ea"/>
                          <a:cs typeface="+mn-cs"/>
                        </a:rPr>
                        <a:t>Quantity</a:t>
                      </a:r>
                      <a:r>
                        <a:rPr lang="en-US" sz="1400" kern="1200" dirty="0">
                          <a:solidFill>
                            <a:schemeClr val="dk1"/>
                          </a:solidFill>
                          <a:effectLst/>
                          <a:latin typeface="+mn-lt"/>
                          <a:ea typeface="+mn-ea"/>
                          <a:cs typeface="+mn-cs"/>
                        </a:rPr>
                        <a:t>: 2.17 (high volume)</a:t>
                      </a:r>
                    </a:p>
                    <a:p>
                      <a:pPr lvl="1"/>
                      <a:r>
                        <a:rPr lang="en-US" sz="1400" b="1" kern="1200" dirty="0">
                          <a:solidFill>
                            <a:schemeClr val="dk1"/>
                          </a:solidFill>
                          <a:effectLst/>
                          <a:latin typeface="+mn-lt"/>
                          <a:ea typeface="+mn-ea"/>
                          <a:cs typeface="+mn-cs"/>
                        </a:rPr>
                        <a:t>Week No</a:t>
                      </a:r>
                      <a:r>
                        <a:rPr lang="en-US" sz="1400" kern="1200" dirty="0">
                          <a:solidFill>
                            <a:schemeClr val="dk1"/>
                          </a:solidFill>
                          <a:effectLst/>
                          <a:latin typeface="+mn-lt"/>
                          <a:ea typeface="+mn-ea"/>
                          <a:cs typeface="+mn-cs"/>
                        </a:rPr>
                        <a:t>: 59.10 (late summer/early fall)</a:t>
                      </a:r>
                    </a:p>
                    <a:p>
                      <a:pPr lvl="1"/>
                      <a:r>
                        <a:rPr lang="en-US" sz="1400" b="1" kern="1200" dirty="0">
                          <a:solidFill>
                            <a:schemeClr val="dk1"/>
                          </a:solidFill>
                          <a:effectLst/>
                          <a:latin typeface="+mn-lt"/>
                          <a:ea typeface="+mn-ea"/>
                          <a:cs typeface="+mn-cs"/>
                        </a:rPr>
                        <a:t>Description</a:t>
                      </a:r>
                      <a:r>
                        <a:rPr lang="en-US" sz="1400" kern="1200" dirty="0">
                          <a:solidFill>
                            <a:schemeClr val="dk1"/>
                          </a:solidFill>
                          <a:effectLst/>
                          <a:latin typeface="+mn-lt"/>
                          <a:ea typeface="+mn-ea"/>
                          <a:cs typeface="+mn-cs"/>
                        </a:rPr>
                        <a:t>: Upper mid-range products with higher purchase volumes, promoted through moderate discounts during seasonal peaks.</a:t>
                      </a:r>
                    </a:p>
                    <a:p>
                      <a:pPr lvl="1"/>
                      <a:endParaRPr lang="en-US" sz="1400" kern="1200" dirty="0">
                        <a:solidFill>
                          <a:schemeClr val="dk1"/>
                        </a:solidFill>
                        <a:effectLst/>
                        <a:latin typeface="+mn-lt"/>
                        <a:ea typeface="+mn-ea"/>
                        <a:cs typeface="+mn-cs"/>
                      </a:endParaRPr>
                    </a:p>
                  </a:txBody>
                  <a:tcPr marL="68580" marR="68580" marT="34290" marB="34290"/>
                </a:tc>
                <a:tc>
                  <a:txBody>
                    <a:bodyPr/>
                    <a:lstStyle/>
                    <a:p>
                      <a:endParaRPr lang="en-US" dirty="0">
                        <a:effectLst/>
                      </a:endParaRPr>
                    </a:p>
                    <a:p>
                      <a:pPr lvl="1"/>
                      <a:r>
                        <a:rPr lang="en-US" sz="1400" b="1" kern="1200" dirty="0">
                          <a:solidFill>
                            <a:schemeClr val="dk1"/>
                          </a:solidFill>
                          <a:effectLst/>
                          <a:latin typeface="+mn-lt"/>
                          <a:ea typeface="+mn-ea"/>
                          <a:cs typeface="+mn-cs"/>
                        </a:rPr>
                        <a:t>Sales Value</a:t>
                      </a:r>
                      <a:r>
                        <a:rPr lang="en-US" sz="1400" kern="1200" dirty="0">
                          <a:solidFill>
                            <a:schemeClr val="dk1"/>
                          </a:solidFill>
                          <a:effectLst/>
                          <a:latin typeface="+mn-lt"/>
                          <a:ea typeface="+mn-ea"/>
                          <a:cs typeface="+mn-cs"/>
                        </a:rPr>
                        <a:t>: $1.97 (low-priced)</a:t>
                      </a:r>
                    </a:p>
                    <a:p>
                      <a:pPr lvl="1"/>
                      <a:r>
                        <a:rPr lang="en-US" sz="1400" b="1" kern="1200" dirty="0">
                          <a:solidFill>
                            <a:schemeClr val="dk1"/>
                          </a:solidFill>
                          <a:effectLst/>
                          <a:latin typeface="+mn-lt"/>
                          <a:ea typeface="+mn-ea"/>
                          <a:cs typeface="+mn-cs"/>
                        </a:rPr>
                        <a:t>Retail Discount</a:t>
                      </a:r>
                      <a:r>
                        <a:rPr lang="en-US" sz="1400" kern="1200" dirty="0">
                          <a:solidFill>
                            <a:schemeClr val="dk1"/>
                          </a:solidFill>
                          <a:effectLst/>
                          <a:latin typeface="+mn-lt"/>
                          <a:ea typeface="+mn-ea"/>
                          <a:cs typeface="+mn-cs"/>
                        </a:rPr>
                        <a:t>: Minimal (-0.03)</a:t>
                      </a:r>
                    </a:p>
                    <a:p>
                      <a:pPr lvl="1"/>
                      <a:r>
                        <a:rPr lang="en-US" sz="1400" b="1" kern="1200" dirty="0">
                          <a:solidFill>
                            <a:schemeClr val="dk1"/>
                          </a:solidFill>
                          <a:effectLst/>
                          <a:latin typeface="+mn-lt"/>
                          <a:ea typeface="+mn-ea"/>
                          <a:cs typeface="+mn-cs"/>
                        </a:rPr>
                        <a:t>Quantity</a:t>
                      </a:r>
                      <a:r>
                        <a:rPr lang="en-US" sz="1400" kern="1200" dirty="0">
                          <a:solidFill>
                            <a:schemeClr val="dk1"/>
                          </a:solidFill>
                          <a:effectLst/>
                          <a:latin typeface="+mn-lt"/>
                          <a:ea typeface="+mn-ea"/>
                          <a:cs typeface="+mn-cs"/>
                        </a:rPr>
                        <a:t>: 1.00 (standard volume)</a:t>
                      </a:r>
                    </a:p>
                    <a:p>
                      <a:pPr lvl="1"/>
                      <a:r>
                        <a:rPr lang="en-US" sz="1400" b="1" kern="1200" dirty="0">
                          <a:solidFill>
                            <a:schemeClr val="dk1"/>
                          </a:solidFill>
                          <a:effectLst/>
                          <a:latin typeface="+mn-lt"/>
                          <a:ea typeface="+mn-ea"/>
                          <a:cs typeface="+mn-cs"/>
                        </a:rPr>
                        <a:t>Week No</a:t>
                      </a:r>
                      <a:r>
                        <a:rPr lang="en-US" sz="1400" kern="1200" dirty="0">
                          <a:solidFill>
                            <a:schemeClr val="dk1"/>
                          </a:solidFill>
                          <a:effectLst/>
                          <a:latin typeface="+mn-lt"/>
                          <a:ea typeface="+mn-ea"/>
                          <a:cs typeface="+mn-cs"/>
                        </a:rPr>
                        <a:t>: 80.16 (later in the year)</a:t>
                      </a:r>
                    </a:p>
                    <a:p>
                      <a:pPr lvl="1"/>
                      <a:r>
                        <a:rPr lang="en-US" sz="1400" b="1" kern="1200" dirty="0">
                          <a:solidFill>
                            <a:schemeClr val="dk1"/>
                          </a:solidFill>
                          <a:effectLst/>
                          <a:latin typeface="+mn-lt"/>
                          <a:ea typeface="+mn-ea"/>
                          <a:cs typeface="+mn-cs"/>
                        </a:rPr>
                        <a:t>Description</a:t>
                      </a:r>
                      <a:r>
                        <a:rPr lang="en-US" sz="1400" kern="1200" dirty="0">
                          <a:solidFill>
                            <a:schemeClr val="dk1"/>
                          </a:solidFill>
                          <a:effectLst/>
                          <a:latin typeface="+mn-lt"/>
                          <a:ea typeface="+mn-ea"/>
                          <a:cs typeface="+mn-cs"/>
                        </a:rPr>
                        <a:t>: Budget products with negligible discounts sold during late-year periods.</a:t>
                      </a:r>
                    </a:p>
                  </a:txBody>
                  <a:tcPr marL="68580" marR="68580" marT="34290" marB="34290">
                    <a:solidFill>
                      <a:schemeClr val="accent4">
                        <a:lumMod val="85000"/>
                      </a:schemeClr>
                    </a:solidFill>
                  </a:tcPr>
                </a:tc>
                <a:tc>
                  <a:txBody>
                    <a:bodyPr/>
                    <a:lstStyle/>
                    <a:p>
                      <a:endParaRPr lang="en-US" dirty="0">
                        <a:effectLst/>
                      </a:endParaRPr>
                    </a:p>
                    <a:p>
                      <a:pPr lvl="1"/>
                      <a:r>
                        <a:rPr lang="en-US" sz="1400" b="1" kern="1200" dirty="0">
                          <a:solidFill>
                            <a:schemeClr val="dk1"/>
                          </a:solidFill>
                          <a:effectLst/>
                          <a:latin typeface="+mn-lt"/>
                          <a:ea typeface="+mn-ea"/>
                          <a:cs typeface="+mn-cs"/>
                        </a:rPr>
                        <a:t>Sales Value</a:t>
                      </a:r>
                      <a:r>
                        <a:rPr lang="en-US" sz="1400" kern="1200" dirty="0">
                          <a:solidFill>
                            <a:schemeClr val="dk1"/>
                          </a:solidFill>
                          <a:effectLst/>
                          <a:latin typeface="+mn-lt"/>
                          <a:ea typeface="+mn-ea"/>
                          <a:cs typeface="+mn-cs"/>
                        </a:rPr>
                        <a:t>: $1.97 (low-priced)</a:t>
                      </a:r>
                    </a:p>
                    <a:p>
                      <a:pPr lvl="1"/>
                      <a:r>
                        <a:rPr lang="en-US" sz="1400" b="1" kern="1200" dirty="0">
                          <a:solidFill>
                            <a:schemeClr val="dk1"/>
                          </a:solidFill>
                          <a:effectLst/>
                          <a:latin typeface="+mn-lt"/>
                          <a:ea typeface="+mn-ea"/>
                          <a:cs typeface="+mn-cs"/>
                        </a:rPr>
                        <a:t>Retail Discount</a:t>
                      </a:r>
                      <a:r>
                        <a:rPr lang="en-US" sz="1400" kern="1200" dirty="0">
                          <a:solidFill>
                            <a:schemeClr val="dk1"/>
                          </a:solidFill>
                          <a:effectLst/>
                          <a:latin typeface="+mn-lt"/>
                          <a:ea typeface="+mn-ea"/>
                          <a:cs typeface="+mn-cs"/>
                        </a:rPr>
                        <a:t>: Moderate (-0.44)</a:t>
                      </a:r>
                    </a:p>
                    <a:p>
                      <a:pPr lvl="1"/>
                      <a:r>
                        <a:rPr lang="en-US" sz="1400" b="1" kern="1200" dirty="0">
                          <a:solidFill>
                            <a:schemeClr val="dk1"/>
                          </a:solidFill>
                          <a:effectLst/>
                          <a:latin typeface="+mn-lt"/>
                          <a:ea typeface="+mn-ea"/>
                          <a:cs typeface="+mn-cs"/>
                        </a:rPr>
                        <a:t>Quantity</a:t>
                      </a:r>
                      <a:r>
                        <a:rPr lang="en-US" sz="1400" kern="1200" dirty="0">
                          <a:solidFill>
                            <a:schemeClr val="dk1"/>
                          </a:solidFill>
                          <a:effectLst/>
                          <a:latin typeface="+mn-lt"/>
                          <a:ea typeface="+mn-ea"/>
                          <a:cs typeface="+mn-cs"/>
                        </a:rPr>
                        <a:t>: 1.00 (standard volume)</a:t>
                      </a:r>
                    </a:p>
                    <a:p>
                      <a:pPr lvl="1"/>
                      <a:r>
                        <a:rPr lang="en-US" sz="1400" b="1" kern="1200" dirty="0">
                          <a:solidFill>
                            <a:schemeClr val="dk1"/>
                          </a:solidFill>
                          <a:effectLst/>
                          <a:latin typeface="+mn-lt"/>
                          <a:ea typeface="+mn-ea"/>
                          <a:cs typeface="+mn-cs"/>
                        </a:rPr>
                        <a:t>Week No</a:t>
                      </a:r>
                      <a:r>
                        <a:rPr lang="en-US" sz="1400" kern="1200" dirty="0">
                          <a:solidFill>
                            <a:schemeClr val="dk1"/>
                          </a:solidFill>
                          <a:effectLst/>
                          <a:latin typeface="+mn-lt"/>
                          <a:ea typeface="+mn-ea"/>
                          <a:cs typeface="+mn-cs"/>
                        </a:rPr>
                        <a:t>: 69.05 (early fall)</a:t>
                      </a:r>
                    </a:p>
                    <a:p>
                      <a:pPr lvl="1"/>
                      <a:r>
                        <a:rPr lang="en-US" sz="1400" b="1" kern="1200" dirty="0">
                          <a:solidFill>
                            <a:schemeClr val="dk1"/>
                          </a:solidFill>
                          <a:effectLst/>
                          <a:latin typeface="+mn-lt"/>
                          <a:ea typeface="+mn-ea"/>
                          <a:cs typeface="+mn-cs"/>
                        </a:rPr>
                        <a:t>Description</a:t>
                      </a:r>
                      <a:r>
                        <a:rPr lang="en-US" sz="1400" kern="1200" dirty="0">
                          <a:solidFill>
                            <a:schemeClr val="dk1"/>
                          </a:solidFill>
                          <a:effectLst/>
                          <a:latin typeface="+mn-lt"/>
                          <a:ea typeface="+mn-ea"/>
                          <a:cs typeface="+mn-cs"/>
                        </a:rPr>
                        <a:t>: Budget-friendly products with slightly higher discounts targeted during early fall.</a:t>
                      </a:r>
                      <a:endParaRPr lang="en-US" sz="1200" dirty="0"/>
                    </a:p>
                  </a:txBody>
                  <a:tcPr marL="68580" marR="68580" marT="34290" marB="34290">
                    <a:solidFill>
                      <a:schemeClr val="accent4">
                        <a:lumMod val="75000"/>
                      </a:schemeClr>
                    </a:solidFill>
                  </a:tcPr>
                </a:tc>
                <a:extLst>
                  <a:ext uri="{0D108BD9-81ED-4DB2-BD59-A6C34878D82A}">
                    <a16:rowId xmlns:a16="http://schemas.microsoft.com/office/drawing/2014/main" val="750453734"/>
                  </a:ext>
                </a:extLst>
              </a:tr>
            </a:tbl>
          </a:graphicData>
        </a:graphic>
      </p:graphicFrame>
      <p:sp>
        <p:nvSpPr>
          <p:cNvPr id="3" name="Title 2">
            <a:extLst>
              <a:ext uri="{FF2B5EF4-FFF2-40B4-BE49-F238E27FC236}">
                <a16:creationId xmlns:a16="http://schemas.microsoft.com/office/drawing/2014/main" id="{1FAF1163-B28E-CC0E-E22A-3B6C9933524E}"/>
              </a:ext>
            </a:extLst>
          </p:cNvPr>
          <p:cNvSpPr>
            <a:spLocks noGrp="1"/>
          </p:cNvSpPr>
          <p:nvPr>
            <p:ph type="title"/>
          </p:nvPr>
        </p:nvSpPr>
        <p:spPr/>
        <p:txBody>
          <a:bodyPr>
            <a:normAutofit fontScale="90000"/>
          </a:bodyPr>
          <a:lstStyle/>
          <a:p>
            <a:r>
              <a:rPr lang="en-US" dirty="0"/>
              <a:t>Private Seasonal  Clusters Descriptions</a:t>
            </a:r>
          </a:p>
        </p:txBody>
      </p:sp>
      <p:sp>
        <p:nvSpPr>
          <p:cNvPr id="4" name="Text Placeholder 3">
            <a:extLst>
              <a:ext uri="{FF2B5EF4-FFF2-40B4-BE49-F238E27FC236}">
                <a16:creationId xmlns:a16="http://schemas.microsoft.com/office/drawing/2014/main" id="{909182EE-7345-BC39-4B53-F935648A325C}"/>
              </a:ext>
            </a:extLst>
          </p:cNvPr>
          <p:cNvSpPr>
            <a:spLocks noGrp="1"/>
          </p:cNvSpPr>
          <p:nvPr>
            <p:ph type="body" sz="quarter" idx="11"/>
          </p:nvPr>
        </p:nvSpPr>
        <p:spPr/>
        <p:txBody>
          <a:bodyPr/>
          <a:lstStyle/>
          <a:p>
            <a:r>
              <a:rPr lang="en-US" dirty="0"/>
              <a:t>Deep diving into 4 segments for each label type</a:t>
            </a:r>
          </a:p>
        </p:txBody>
      </p:sp>
      <p:sp>
        <p:nvSpPr>
          <p:cNvPr id="2" name="Slide Number Placeholder 1">
            <a:extLst>
              <a:ext uri="{FF2B5EF4-FFF2-40B4-BE49-F238E27FC236}">
                <a16:creationId xmlns:a16="http://schemas.microsoft.com/office/drawing/2014/main" id="{503C2A11-C503-94DF-DADE-E98296A43D3B}"/>
              </a:ext>
            </a:extLst>
          </p:cNvPr>
          <p:cNvSpPr>
            <a:spLocks noGrp="1"/>
          </p:cNvSpPr>
          <p:nvPr>
            <p:ph type="sldNum" sz="quarter" idx="15"/>
          </p:nvPr>
        </p:nvSpPr>
        <p:spPr/>
        <p:txBody>
          <a:bodyPr/>
          <a:lstStyle/>
          <a:p>
            <a:fld id="{346097E4-2930-9D48-A5CE-AF00B0E70697}" type="slidenum">
              <a:rPr lang="en-US" smtClean="0"/>
              <a:t>16</a:t>
            </a:fld>
            <a:endParaRPr lang="en-US"/>
          </a:p>
        </p:txBody>
      </p:sp>
    </p:spTree>
    <p:extLst>
      <p:ext uri="{BB962C8B-B14F-4D97-AF65-F5344CB8AC3E}">
        <p14:creationId xmlns:p14="http://schemas.microsoft.com/office/powerpoint/2010/main" val="2063416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007432FB-66F7-556C-CF88-E0E7A3BF3677}"/>
            </a:ext>
          </a:extLst>
        </p:cNvPr>
        <p:cNvGrpSpPr/>
        <p:nvPr/>
      </p:nvGrpSpPr>
      <p:grpSpPr>
        <a:xfrm>
          <a:off x="0" y="0"/>
          <a:ext cx="0" cy="0"/>
          <a:chOff x="0" y="0"/>
          <a:chExt cx="0" cy="0"/>
        </a:xfrm>
      </p:grpSpPr>
      <p:sp>
        <p:nvSpPr>
          <p:cNvPr id="355" name="Google Shape;355;p37">
            <a:extLst>
              <a:ext uri="{FF2B5EF4-FFF2-40B4-BE49-F238E27FC236}">
                <a16:creationId xmlns:a16="http://schemas.microsoft.com/office/drawing/2014/main" id="{8AC3DF4B-4492-153F-6E8C-57A9515F08CE}"/>
              </a:ext>
            </a:extLst>
          </p:cNvPr>
          <p:cNvSpPr txBox="1">
            <a:spLocks noGrp="1"/>
          </p:cNvSpPr>
          <p:nvPr>
            <p:ph type="sldNum" idx="12"/>
          </p:nvPr>
        </p:nvSpPr>
        <p:spPr>
          <a:xfrm>
            <a:off x="7975997" y="5575075"/>
            <a:ext cx="825075" cy="273825"/>
          </a:xfrm>
          <a:prstGeom prst="rect">
            <a:avLst/>
          </a:prstGeom>
        </p:spPr>
        <p:txBody>
          <a:bodyPr spcFirstLastPara="1" vert="horz" wrap="square" lIns="68569" tIns="34275" rIns="68569" bIns="34275" rtlCol="0" anchor="ctr" anchorCtr="0">
            <a:noAutofit/>
          </a:bodyPr>
          <a:lstStyle/>
          <a:p>
            <a:fld id="{00000000-1234-1234-1234-123412341234}" type="slidenum">
              <a:rPr lang="en-US"/>
              <a:pPr/>
              <a:t>17</a:t>
            </a:fld>
            <a:endParaRPr/>
          </a:p>
        </p:txBody>
      </p:sp>
      <p:graphicFrame>
        <p:nvGraphicFramePr>
          <p:cNvPr id="4" name="Table 3">
            <a:extLst>
              <a:ext uri="{FF2B5EF4-FFF2-40B4-BE49-F238E27FC236}">
                <a16:creationId xmlns:a16="http://schemas.microsoft.com/office/drawing/2014/main" id="{B54313DF-D118-01C7-3960-F23859E072FE}"/>
              </a:ext>
            </a:extLst>
          </p:cNvPr>
          <p:cNvGraphicFramePr>
            <a:graphicFrameLocks noGrp="1"/>
          </p:cNvGraphicFramePr>
          <p:nvPr>
            <p:extLst>
              <p:ext uri="{D42A27DB-BD31-4B8C-83A1-F6EECF244321}">
                <p14:modId xmlns:p14="http://schemas.microsoft.com/office/powerpoint/2010/main" val="1428217684"/>
              </p:ext>
            </p:extLst>
          </p:nvPr>
        </p:nvGraphicFramePr>
        <p:xfrm>
          <a:off x="285750" y="974036"/>
          <a:ext cx="8572499" cy="5223510"/>
        </p:xfrm>
        <a:graphic>
          <a:graphicData uri="http://schemas.openxmlformats.org/drawingml/2006/table">
            <a:tbl>
              <a:tblPr firstRow="1" bandRow="1">
                <a:tableStyleId>{5C22544A-7EE6-4342-B048-85BDC9FD1C3A}</a:tableStyleId>
              </a:tblPr>
              <a:tblGrid>
                <a:gridCol w="1714499">
                  <a:extLst>
                    <a:ext uri="{9D8B030D-6E8A-4147-A177-3AD203B41FA5}">
                      <a16:colId xmlns:a16="http://schemas.microsoft.com/office/drawing/2014/main" val="496602921"/>
                    </a:ext>
                  </a:extLst>
                </a:gridCol>
                <a:gridCol w="4114800">
                  <a:extLst>
                    <a:ext uri="{9D8B030D-6E8A-4147-A177-3AD203B41FA5}">
                      <a16:colId xmlns:a16="http://schemas.microsoft.com/office/drawing/2014/main" val="3804608858"/>
                    </a:ext>
                  </a:extLst>
                </a:gridCol>
                <a:gridCol w="2743200">
                  <a:extLst>
                    <a:ext uri="{9D8B030D-6E8A-4147-A177-3AD203B41FA5}">
                      <a16:colId xmlns:a16="http://schemas.microsoft.com/office/drawing/2014/main" val="3465112482"/>
                    </a:ext>
                  </a:extLst>
                </a:gridCol>
              </a:tblGrid>
              <a:tr h="308610">
                <a:tc>
                  <a:txBody>
                    <a:bodyPr/>
                    <a:lstStyle/>
                    <a:p>
                      <a:pPr lvl="0" algn="ctr">
                        <a:lnSpc>
                          <a:spcPct val="100000"/>
                        </a:lnSpc>
                        <a:spcBef>
                          <a:spcPts val="0"/>
                        </a:spcBef>
                        <a:spcAft>
                          <a:spcPts val="0"/>
                        </a:spcAft>
                        <a:buNone/>
                      </a:pPr>
                      <a:r>
                        <a:rPr lang="en-US" sz="1500" b="1" i="1" u="none" strike="noStrike" noProof="0">
                          <a:solidFill>
                            <a:schemeClr val="accent3"/>
                          </a:solidFill>
                          <a:latin typeface="Arial"/>
                        </a:rPr>
                        <a:t>What?</a:t>
                      </a:r>
                      <a:endParaRPr lang="en-US" sz="1000">
                        <a:latin typeface="Arial"/>
                      </a:endParaRPr>
                    </a:p>
                  </a:txBody>
                  <a:tcPr marL="68580" marR="68580" marT="34290" marB="34290" anchor="ctr">
                    <a:lnL w="0">
                      <a:noFill/>
                    </a:lnL>
                    <a:lnR w="12700">
                      <a:solidFill>
                        <a:schemeClr val="tx1"/>
                      </a:solidFill>
                    </a:lnR>
                    <a:lnT w="0">
                      <a:noFill/>
                    </a:lnT>
                    <a:lnB w="12700">
                      <a:solidFill>
                        <a:schemeClr val="tx1"/>
                      </a:solidFill>
                    </a:lnB>
                    <a:solidFill>
                      <a:schemeClr val="bg1"/>
                    </a:solidFill>
                  </a:tcPr>
                </a:tc>
                <a:tc>
                  <a:txBody>
                    <a:bodyPr/>
                    <a:lstStyle/>
                    <a:p>
                      <a:pPr algn="ctr"/>
                      <a:r>
                        <a:rPr lang="en-US" sz="1500" i="1">
                          <a:solidFill>
                            <a:schemeClr val="accent3"/>
                          </a:solidFill>
                          <a:latin typeface="Arial"/>
                        </a:rPr>
                        <a:t>How?</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en-US" sz="1500" i="1">
                          <a:solidFill>
                            <a:schemeClr val="accent3"/>
                          </a:solidFill>
                          <a:latin typeface="Arial"/>
                        </a:rPr>
                        <a:t>Why?</a:t>
                      </a:r>
                    </a:p>
                  </a:txBody>
                  <a:tcPr marL="68580" marR="68580" marT="34290" marB="34290" anchor="ctr">
                    <a:lnL w="12700">
                      <a:solidFill>
                        <a:schemeClr val="tx1"/>
                      </a:solidFill>
                    </a:lnL>
                    <a:lnR w="0">
                      <a:noFill/>
                    </a:lnR>
                    <a:lnT w="0">
                      <a:noFill/>
                    </a:lnT>
                    <a:lnB w="12700">
                      <a:solidFill>
                        <a:schemeClr val="tx1"/>
                      </a:solidFill>
                    </a:lnB>
                    <a:solidFill>
                      <a:schemeClr val="bg1"/>
                    </a:solidFill>
                  </a:tcPr>
                </a:tc>
                <a:extLst>
                  <a:ext uri="{0D108BD9-81ED-4DB2-BD59-A6C34878D82A}">
                    <a16:rowId xmlns:a16="http://schemas.microsoft.com/office/drawing/2014/main" val="2605074834"/>
                  </a:ext>
                </a:extLst>
              </a:tr>
              <a:tr h="617220">
                <a:tc>
                  <a:txBody>
                    <a:bodyPr/>
                    <a:lstStyle/>
                    <a:p>
                      <a:pPr algn="ctr"/>
                      <a:r>
                        <a:rPr lang="en-US" sz="1200" b="1" dirty="0">
                          <a:effectLst/>
                          <a:latin typeface="+mj-lt"/>
                          <a:ea typeface="Aptos" panose="020B0004020202020204" pitchFamily="34" charset="0"/>
                          <a:cs typeface="Times New Roman" panose="02020603050405020304" pitchFamily="18" charset="0"/>
                        </a:rPr>
                        <a:t>Expand Presence in Premium Segments </a:t>
                      </a:r>
                      <a:endParaRPr lang="en-US" sz="1800" dirty="0">
                        <a:latin typeface="+mj-lt"/>
                      </a:endParaRPr>
                    </a:p>
                  </a:txBody>
                  <a:tcPr marL="68580" marR="68580" marT="34290" marB="34290" anchor="ctr">
                    <a:lnL w="0">
                      <a:noFill/>
                    </a:lnL>
                    <a:lnR w="12700">
                      <a:solidFill>
                        <a:schemeClr val="tx1"/>
                      </a:solidFill>
                    </a:lnR>
                    <a:lnT w="12700">
                      <a:solidFill>
                        <a:schemeClr val="tx1"/>
                      </a:solidFill>
                    </a:lnT>
                    <a:lnB w="12700">
                      <a:solidFill>
                        <a:schemeClr val="tx1"/>
                      </a:solidFill>
                    </a:lnB>
                    <a:solidFill>
                      <a:schemeClr val="bg1"/>
                    </a:solidFill>
                  </a:tcPr>
                </a:tc>
                <a:tc>
                  <a:txBody>
                    <a:bodyPr/>
                    <a:lstStyle/>
                    <a:p>
                      <a:pPr marL="0" indent="0" algn="l">
                        <a:buFont typeface="Arial" panose="020B0604020202020204" pitchFamily="34" charset="0"/>
                        <a:buNone/>
                      </a:pPr>
                      <a:r>
                        <a:rPr lang="en-US" sz="1200" kern="1200" dirty="0">
                          <a:solidFill>
                            <a:schemeClr val="dk1"/>
                          </a:solidFill>
                          <a:effectLst/>
                          <a:latin typeface="+mn-lt"/>
                          <a:ea typeface="+mn-ea"/>
                          <a:cs typeface="Arial" panose="020B0604020202020204" pitchFamily="34" charset="0"/>
                        </a:rPr>
                        <a:t>Increase discounting slightly for Cluster 1 products to appeal to customers who seek value but are willing to pay more for quality during late summer/fall.</a:t>
                      </a:r>
                      <a:endParaRPr lang="en-US" sz="1200" dirty="0">
                        <a:latin typeface="+mn-lt"/>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a:buFont typeface="Arial" panose="020B0604020202020204" pitchFamily="34" charset="0"/>
                        <a:buNone/>
                      </a:pPr>
                      <a:r>
                        <a:rPr lang="en-US" sz="1200" b="0" dirty="0">
                          <a:latin typeface="+mn-lt"/>
                        </a:rPr>
                        <a:t>Premium Clusters (C2 for National and C1 for Private) sell same quantity for both, but National has higher sales value with more discounting than Private</a:t>
                      </a:r>
                    </a:p>
                  </a:txBody>
                  <a:tcPr marL="68580" marR="68580" marT="34290" marB="34290" anchor="ctr">
                    <a:lnL w="12700">
                      <a:solidFill>
                        <a:schemeClr val="tx1"/>
                      </a:solidFill>
                    </a:lnL>
                    <a:lnR w="0">
                      <a:no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908510856"/>
                  </a:ext>
                </a:extLst>
              </a:tr>
              <a:tr h="617220">
                <a:tc>
                  <a:txBody>
                    <a:bodyPr/>
                    <a:lstStyle/>
                    <a:p>
                      <a:pPr algn="ctr"/>
                      <a:r>
                        <a:rPr lang="en-US" sz="1200" b="1" dirty="0">
                          <a:effectLst/>
                          <a:latin typeface="+mj-lt"/>
                          <a:ea typeface="Aptos" panose="020B0004020202020204" pitchFamily="34" charset="0"/>
                          <a:cs typeface="Times New Roman" panose="02020603050405020304" pitchFamily="18" charset="0"/>
                        </a:rPr>
                        <a:t>Dominate the Budget Segment </a:t>
                      </a:r>
                      <a:endParaRPr lang="en-US" sz="1800" dirty="0">
                        <a:latin typeface="+mj-lt"/>
                      </a:endParaRPr>
                    </a:p>
                  </a:txBody>
                  <a:tcPr marL="68580" marR="68580" marT="34290" marB="34290" anchor="ctr">
                    <a:lnL w="0">
                      <a:no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rtl="0">
                        <a:lnSpc>
                          <a:spcPct val="100000"/>
                        </a:lnSpc>
                        <a:spcBef>
                          <a:spcPts val="0"/>
                        </a:spcBef>
                        <a:spcAft>
                          <a:spcPts val="0"/>
                        </a:spcAft>
                        <a:buClr>
                          <a:srgbClr val="000000"/>
                        </a:buClr>
                        <a:buSzTx/>
                        <a:buFont typeface="Arial" panose="020B0604020202020204" pitchFamily="34" charset="0"/>
                        <a:buChar char="•"/>
                      </a:pPr>
                      <a:r>
                        <a:rPr lang="en-US" sz="1200" b="0" i="0" u="none" strike="noStrike" kern="0" cap="none" spc="0" normalizeH="0" baseline="0" noProof="0" dirty="0">
                          <a:ln>
                            <a:noFill/>
                          </a:ln>
                          <a:solidFill>
                            <a:srgbClr val="000000"/>
                          </a:solidFill>
                          <a:effectLst/>
                          <a:uLnTx/>
                          <a:uFillTx/>
                          <a:latin typeface="+mn-lt"/>
                        </a:rPr>
                        <a:t>Use </a:t>
                      </a:r>
                      <a:r>
                        <a:rPr lang="en-US" sz="1200" b="1" i="0" u="none" strike="noStrike" kern="0" cap="none" spc="0" normalizeH="0" baseline="0" noProof="0" dirty="0">
                          <a:ln>
                            <a:noFill/>
                          </a:ln>
                          <a:solidFill>
                            <a:srgbClr val="000000"/>
                          </a:solidFill>
                          <a:effectLst/>
                          <a:uLnTx/>
                          <a:uFillTx/>
                          <a:latin typeface="+mn-lt"/>
                        </a:rPr>
                        <a:t>aggressive pricing </a:t>
                      </a:r>
                      <a:r>
                        <a:rPr lang="en-US" sz="1200" b="0" i="0" u="none" strike="noStrike" kern="0" cap="none" spc="0" normalizeH="0" baseline="0" noProof="0" dirty="0">
                          <a:ln>
                            <a:noFill/>
                          </a:ln>
                          <a:solidFill>
                            <a:srgbClr val="000000"/>
                          </a:solidFill>
                          <a:effectLst/>
                          <a:uLnTx/>
                          <a:uFillTx/>
                          <a:latin typeface="+mn-lt"/>
                        </a:rPr>
                        <a:t>and </a:t>
                      </a:r>
                      <a:r>
                        <a:rPr lang="en-US" sz="1200" b="1" i="0" u="none" strike="noStrike" kern="0" cap="none" spc="0" normalizeH="0" baseline="0" noProof="0" dirty="0">
                          <a:ln>
                            <a:noFill/>
                          </a:ln>
                          <a:solidFill>
                            <a:srgbClr val="000000"/>
                          </a:solidFill>
                          <a:effectLst/>
                          <a:uLnTx/>
                          <a:uFillTx/>
                          <a:latin typeface="+mn-lt"/>
                        </a:rPr>
                        <a:t>discounting</a:t>
                      </a:r>
                      <a:r>
                        <a:rPr lang="en-US" sz="1200" b="0" i="0" u="none" strike="noStrike" kern="0" cap="none" spc="0" normalizeH="0" baseline="0" noProof="0" dirty="0">
                          <a:ln>
                            <a:noFill/>
                          </a:ln>
                          <a:solidFill>
                            <a:srgbClr val="000000"/>
                          </a:solidFill>
                          <a:effectLst/>
                          <a:uLnTx/>
                          <a:uFillTx/>
                          <a:latin typeface="+mn-lt"/>
                        </a:rPr>
                        <a:t> (like Cluster 3 for early fall) to gain market share from national brands.</a:t>
                      </a:r>
                    </a:p>
                    <a:p>
                      <a:pPr marL="171450" marR="0" lvl="0" indent="-171450" algn="l" rtl="0">
                        <a:lnSpc>
                          <a:spcPct val="100000"/>
                        </a:lnSpc>
                        <a:spcBef>
                          <a:spcPts val="0"/>
                        </a:spcBef>
                        <a:spcAft>
                          <a:spcPts val="0"/>
                        </a:spcAft>
                        <a:buClr>
                          <a:srgbClr val="000000"/>
                        </a:buClr>
                        <a:buSzTx/>
                        <a:buFont typeface="Arial" panose="020B0604020202020204" pitchFamily="34" charset="0"/>
                        <a:buChar char="•"/>
                      </a:pPr>
                      <a:r>
                        <a:rPr lang="en-US" sz="1200" b="0" i="0" u="none" strike="noStrike" kern="0" cap="none" spc="0" normalizeH="0" baseline="0" noProof="0" dirty="0">
                          <a:ln>
                            <a:noFill/>
                          </a:ln>
                          <a:solidFill>
                            <a:srgbClr val="000000"/>
                          </a:solidFill>
                          <a:effectLst/>
                          <a:uLnTx/>
                          <a:uFillTx/>
                          <a:latin typeface="+mn-lt"/>
                        </a:rPr>
                        <a:t>Promote the equivalence in </a:t>
                      </a:r>
                      <a:r>
                        <a:rPr lang="en-US" sz="1200" b="1" i="0" u="none" strike="noStrike" kern="0" cap="none" spc="0" normalizeH="0" baseline="0" noProof="0" dirty="0">
                          <a:ln>
                            <a:noFill/>
                          </a:ln>
                          <a:solidFill>
                            <a:srgbClr val="000000"/>
                          </a:solidFill>
                          <a:effectLst/>
                          <a:uLnTx/>
                          <a:uFillTx/>
                          <a:latin typeface="+mn-lt"/>
                        </a:rPr>
                        <a:t>quality</a:t>
                      </a:r>
                      <a:r>
                        <a:rPr lang="en-US" sz="1200" b="0" i="0" u="none" strike="noStrike" kern="0" cap="none" spc="0" normalizeH="0" baseline="0" noProof="0" dirty="0">
                          <a:ln>
                            <a:noFill/>
                          </a:ln>
                          <a:solidFill>
                            <a:srgbClr val="000000"/>
                          </a:solidFill>
                          <a:effectLst/>
                          <a:uLnTx/>
                          <a:uFillTx/>
                          <a:latin typeface="+mn-lt"/>
                        </a:rPr>
                        <a:t> to national brands through </a:t>
                      </a:r>
                      <a:r>
                        <a:rPr lang="en-US" sz="1200" b="1" i="0" u="none" strike="noStrike" kern="0" cap="none" spc="0" normalizeH="0" baseline="0" noProof="0" dirty="0">
                          <a:ln>
                            <a:noFill/>
                          </a:ln>
                          <a:solidFill>
                            <a:srgbClr val="000000"/>
                          </a:solidFill>
                          <a:effectLst/>
                          <a:uLnTx/>
                          <a:uFillTx/>
                          <a:latin typeface="+mn-lt"/>
                        </a:rPr>
                        <a:t>packaging, advertising, and in-store promotions</a:t>
                      </a:r>
                      <a:r>
                        <a:rPr lang="en-US" sz="1200" b="0" i="0" u="none" strike="noStrike" kern="0" cap="none" spc="0" normalizeH="0" baseline="0" noProof="0" dirty="0">
                          <a:ln>
                            <a:noFill/>
                          </a:ln>
                          <a:solidFill>
                            <a:srgbClr val="000000"/>
                          </a:solidFill>
                          <a:effectLst/>
                          <a:uLnTx/>
                          <a:uFillTx/>
                          <a:latin typeface="+mn-lt"/>
                        </a:rPr>
                        <a:t>.</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a:lnSpc>
                          <a:spcPct val="100000"/>
                        </a:lnSpc>
                        <a:spcBef>
                          <a:spcPts val="0"/>
                        </a:spcBef>
                        <a:spcAft>
                          <a:spcPts val="0"/>
                        </a:spcAft>
                        <a:buNone/>
                      </a:pPr>
                      <a:r>
                        <a:rPr lang="en-US" sz="1200" b="0" i="0" u="none" strike="noStrike" kern="0" cap="none" spc="0" normalizeH="0" baseline="0" noProof="0" dirty="0">
                          <a:ln>
                            <a:noFill/>
                          </a:ln>
                          <a:solidFill>
                            <a:srgbClr val="000000"/>
                          </a:solidFill>
                          <a:effectLst/>
                          <a:uLnTx/>
                          <a:uFillTx/>
                          <a:latin typeface="+mn-lt"/>
                          <a:ea typeface="+mn-ea"/>
                          <a:cs typeface="+mn-cs"/>
                        </a:rPr>
                        <a:t>3 out of 4 clusters target budget customers for private brands, but have a variety of discounts that are lower than what national uses for its budget cluster (Cluster 3)</a:t>
                      </a:r>
                    </a:p>
                  </a:txBody>
                  <a:tcPr marL="68580" marR="68580" marT="34290" marB="34290" anchor="ctr">
                    <a:lnL w="12700">
                      <a:solidFill>
                        <a:schemeClr val="tx1"/>
                      </a:solidFill>
                    </a:lnL>
                    <a:lnR w="0">
                      <a:no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123778206"/>
                  </a:ext>
                </a:extLst>
              </a:tr>
              <a:tr h="617220">
                <a:tc>
                  <a:txBody>
                    <a:bodyPr/>
                    <a:lstStyle/>
                    <a:p>
                      <a:pPr algn="ctr"/>
                      <a:r>
                        <a:rPr lang="en-US" sz="1200" b="1" dirty="0">
                          <a:effectLst/>
                          <a:latin typeface="+mj-lt"/>
                          <a:ea typeface="Aptos" panose="020B0004020202020204" pitchFamily="34" charset="0"/>
                          <a:cs typeface="Times New Roman" panose="02020603050405020304" pitchFamily="18" charset="0"/>
                        </a:rPr>
                        <a:t>Seasonal Promotions</a:t>
                      </a:r>
                      <a:endParaRPr lang="en-US" sz="1800" dirty="0">
                        <a:latin typeface="+mj-lt"/>
                      </a:endParaRPr>
                    </a:p>
                  </a:txBody>
                  <a:tcPr marL="68580" marR="68580" marT="34290" marB="34290" anchor="ctr">
                    <a:lnL w="0">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marL="171450" indent="-171450" algn="l">
                        <a:buFont typeface="Arial" panose="020B0604020202020204" pitchFamily="34" charset="0"/>
                        <a:buChar char="•"/>
                      </a:pPr>
                      <a:r>
                        <a:rPr lang="en-US" sz="1200" b="0" i="0" u="none" strike="noStrike" noProof="0" dirty="0">
                          <a:solidFill>
                            <a:srgbClr val="000000"/>
                          </a:solidFill>
                          <a:latin typeface="+mn-lt"/>
                        </a:rPr>
                        <a:t>Focus on </a:t>
                      </a:r>
                      <a:r>
                        <a:rPr lang="en-US" sz="1200" b="1" i="0" u="none" strike="noStrike" noProof="0" dirty="0">
                          <a:solidFill>
                            <a:srgbClr val="000000"/>
                          </a:solidFill>
                          <a:latin typeface="+mn-lt"/>
                        </a:rPr>
                        <a:t>seasonal marketing </a:t>
                      </a:r>
                      <a:r>
                        <a:rPr lang="en-US" sz="1200" b="0" i="0" u="none" strike="noStrike" noProof="0" dirty="0">
                          <a:solidFill>
                            <a:srgbClr val="000000"/>
                          </a:solidFill>
                          <a:latin typeface="+mn-lt"/>
                        </a:rPr>
                        <a:t>campaigns for Cluster 1 products in late summer/fall.</a:t>
                      </a:r>
                    </a:p>
                    <a:p>
                      <a:pPr marL="171450" indent="-171450" algn="l">
                        <a:buFont typeface="Arial" panose="020B0604020202020204" pitchFamily="34" charset="0"/>
                        <a:buChar char="•"/>
                      </a:pPr>
                      <a:r>
                        <a:rPr lang="en-US" sz="1200" b="0" i="0" u="none" strike="noStrike" noProof="0" dirty="0">
                          <a:solidFill>
                            <a:srgbClr val="000000"/>
                          </a:solidFill>
                          <a:latin typeface="+mn-lt"/>
                        </a:rPr>
                        <a:t>Offer </a:t>
                      </a:r>
                      <a:r>
                        <a:rPr lang="en-US" sz="1200" b="1" i="0" u="none" strike="noStrike" noProof="0" dirty="0">
                          <a:solidFill>
                            <a:srgbClr val="000000"/>
                          </a:solidFill>
                          <a:latin typeface="+mn-lt"/>
                        </a:rPr>
                        <a:t>bundled deals </a:t>
                      </a:r>
                      <a:r>
                        <a:rPr lang="en-US" sz="1200" b="0" i="0" u="none" strike="noStrike" noProof="0" dirty="0">
                          <a:solidFill>
                            <a:srgbClr val="000000"/>
                          </a:solidFill>
                          <a:latin typeface="+mn-lt"/>
                        </a:rPr>
                        <a:t>(e.g., "back-to-school" or "holiday savings") to attract </a:t>
                      </a:r>
                      <a:r>
                        <a:rPr lang="en-US" sz="1200" b="1" i="0" u="none" strike="noStrike" noProof="0" dirty="0">
                          <a:solidFill>
                            <a:srgbClr val="000000"/>
                          </a:solidFill>
                          <a:latin typeface="+mn-lt"/>
                        </a:rPr>
                        <a:t>bulk purchases.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a:buNone/>
                      </a:pPr>
                      <a:r>
                        <a:rPr lang="en-US" sz="1200" b="0" i="0" u="none" strike="noStrike" noProof="0" dirty="0">
                          <a:solidFill>
                            <a:srgbClr val="333333"/>
                          </a:solidFill>
                          <a:latin typeface="+mn-lt"/>
                        </a:rPr>
                        <a:t>National brands excel in leveraging seasonality with significant sales during late summer/fall (Cluster 2: $5.78, </a:t>
                      </a:r>
                      <a:r>
                        <a:rPr lang="en-US" sz="1200" b="0" i="0" u="none" strike="noStrike" noProof="0" dirty="0" err="1">
                          <a:solidFill>
                            <a:srgbClr val="333333"/>
                          </a:solidFill>
                          <a:latin typeface="+mn-lt"/>
                        </a:rPr>
                        <a:t>week_no</a:t>
                      </a:r>
                      <a:r>
                        <a:rPr lang="en-US" sz="1200" b="0" i="0" u="none" strike="noStrike" noProof="0" dirty="0">
                          <a:solidFill>
                            <a:srgbClr val="333333"/>
                          </a:solidFill>
                          <a:latin typeface="+mn-lt"/>
                        </a:rPr>
                        <a:t> 59). Private does well but has room to grow. </a:t>
                      </a:r>
                      <a:endParaRPr lang="en-US" sz="1200" b="1" dirty="0">
                        <a:latin typeface="+mn-lt"/>
                      </a:endParaRPr>
                    </a:p>
                  </a:txBody>
                  <a:tcPr marL="68580" marR="68580" marT="34290" marB="34290" anchor="ctr">
                    <a:lnL w="12700" cap="flat" cmpd="sng" algn="ctr">
                      <a:solidFill>
                        <a:schemeClr val="tx1"/>
                      </a:solidFill>
                      <a:prstDash val="solid"/>
                      <a:round/>
                      <a:headEnd type="none" w="med" len="med"/>
                      <a:tailEnd type="none" w="med" len="med"/>
                    </a:lnL>
                    <a:lnR w="0">
                      <a:no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extLst>
                  <a:ext uri="{0D108BD9-81ED-4DB2-BD59-A6C34878D82A}">
                    <a16:rowId xmlns:a16="http://schemas.microsoft.com/office/drawing/2014/main" val="265076171"/>
                  </a:ext>
                </a:extLst>
              </a:tr>
              <a:tr h="617220">
                <a:tc>
                  <a:txBody>
                    <a:bodyPr/>
                    <a:lstStyle/>
                    <a:p>
                      <a:pPr algn="ctr"/>
                      <a:r>
                        <a:rPr lang="en-US" sz="1200" b="1" dirty="0">
                          <a:effectLst/>
                          <a:latin typeface="+mj-lt"/>
                          <a:ea typeface="Aptos" panose="020B0004020202020204" pitchFamily="34" charset="0"/>
                          <a:cs typeface="Times New Roman" panose="02020603050405020304" pitchFamily="18" charset="0"/>
                        </a:rPr>
                        <a:t>Holiday Season Strategy </a:t>
                      </a:r>
                      <a:endParaRPr lang="en-US" sz="1800" dirty="0">
                        <a:latin typeface="+mj-lt"/>
                      </a:endParaRPr>
                    </a:p>
                  </a:txBody>
                  <a:tcPr marL="68580" marR="68580" marT="34290" marB="34290" anchor="ctr">
                    <a:lnL w="0">
                      <a:noFill/>
                    </a:lnL>
                    <a:lnR w="12700">
                      <a:solidFill>
                        <a:schemeClr val="tx1"/>
                      </a:solidFill>
                    </a:lnR>
                    <a:lnT w="12700">
                      <a:solidFill>
                        <a:schemeClr val="tx1"/>
                      </a:solidFill>
                    </a:lnT>
                    <a:lnB w="12700">
                      <a:solidFill>
                        <a:schemeClr val="tx1"/>
                      </a:solidFill>
                    </a:lnB>
                    <a:solidFill>
                      <a:schemeClr val="bg1"/>
                    </a:solidFill>
                  </a:tcPr>
                </a:tc>
                <a:tc>
                  <a:txBody>
                    <a:bodyPr/>
                    <a:lstStyle/>
                    <a:p>
                      <a:pPr marL="171450" indent="-171450" algn="l">
                        <a:buFont typeface="Arial" panose="020B0604020202020204" pitchFamily="34" charset="0"/>
                        <a:buChar char="•"/>
                      </a:pPr>
                      <a:r>
                        <a:rPr lang="en-US" sz="1200" dirty="0">
                          <a:latin typeface="+mn-lt"/>
                        </a:rPr>
                        <a:t>Highlight the </a:t>
                      </a:r>
                      <a:r>
                        <a:rPr lang="en-US" sz="1200" b="1" dirty="0">
                          <a:latin typeface="+mn-lt"/>
                        </a:rPr>
                        <a:t>price advantage </a:t>
                      </a:r>
                      <a:r>
                        <a:rPr lang="en-US" sz="1200" dirty="0">
                          <a:latin typeface="+mn-lt"/>
                        </a:rPr>
                        <a:t>of private label Cluster 2 products during the holiday season.</a:t>
                      </a:r>
                    </a:p>
                    <a:p>
                      <a:pPr marL="171450" indent="-171450" algn="l">
                        <a:buFont typeface="Arial" panose="020B0604020202020204" pitchFamily="34" charset="0"/>
                        <a:buChar char="•"/>
                      </a:pPr>
                      <a:r>
                        <a:rPr lang="en-US" sz="1200" dirty="0">
                          <a:latin typeface="+mn-lt"/>
                        </a:rPr>
                        <a:t>Invest in eye-catching </a:t>
                      </a:r>
                      <a:r>
                        <a:rPr lang="en-US" sz="1200" b="1" dirty="0">
                          <a:latin typeface="+mn-lt"/>
                        </a:rPr>
                        <a:t>seasonal packaging </a:t>
                      </a:r>
                      <a:r>
                        <a:rPr lang="en-US" sz="1200" dirty="0">
                          <a:latin typeface="+mn-lt"/>
                        </a:rPr>
                        <a:t>to compete with national brands.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l">
                        <a:buNone/>
                      </a:pPr>
                      <a:r>
                        <a:rPr lang="en-US" sz="1200" b="0" i="0" u="none" strike="noStrike" noProof="0" dirty="0">
                          <a:solidFill>
                            <a:srgbClr val="333333"/>
                          </a:solidFill>
                          <a:latin typeface="+mn-lt"/>
                        </a:rPr>
                        <a:t>Cluster 0 of National excels in late-year sales with $3.36 sales value and minimal discounting. Private’s Cluster 2 in the same period has a $1.97 sales value with negligible discounts.</a:t>
                      </a:r>
                    </a:p>
                  </a:txBody>
                  <a:tcPr marL="68580" marR="68580" marT="34290" marB="34290" anchor="ctr">
                    <a:lnL w="12700">
                      <a:solidFill>
                        <a:schemeClr val="tx1"/>
                      </a:solidFill>
                    </a:lnL>
                    <a:lnR w="0">
                      <a:no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7458195"/>
                  </a:ext>
                </a:extLst>
              </a:tr>
              <a:tr h="617220">
                <a:tc>
                  <a:txBody>
                    <a:bodyPr/>
                    <a:lstStyle/>
                    <a:p>
                      <a:pPr algn="ctr"/>
                      <a:r>
                        <a:rPr lang="en-US" sz="1200" b="1" dirty="0">
                          <a:effectLst/>
                          <a:latin typeface="+mj-lt"/>
                          <a:ea typeface="Aptos" panose="020B0004020202020204" pitchFamily="34" charset="0"/>
                          <a:cs typeface="Times New Roman" panose="02020603050405020304" pitchFamily="18" charset="0"/>
                        </a:rPr>
                        <a:t>Compete on Bulk Purchases </a:t>
                      </a:r>
                      <a:endParaRPr lang="en-US" sz="1800" dirty="0">
                        <a:latin typeface="+mj-lt"/>
                      </a:endParaRPr>
                    </a:p>
                  </a:txBody>
                  <a:tcPr marL="68580" marR="68580" marT="34290" marB="34290" anchor="ctr">
                    <a:lnL w="0">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0">
                      <a:noFill/>
                    </a:lnB>
                    <a:solidFill>
                      <a:schemeClr val="bg1"/>
                    </a:solidFill>
                  </a:tcPr>
                </a:tc>
                <a:tc>
                  <a:txBody>
                    <a:bodyPr/>
                    <a:lstStyle/>
                    <a:p>
                      <a:pPr marL="171450" indent="-171450" algn="l">
                        <a:buFont typeface="Arial" panose="020B0604020202020204" pitchFamily="34" charset="0"/>
                        <a:buChar char="•"/>
                      </a:pPr>
                      <a:r>
                        <a:rPr lang="en-US" sz="1200" b="0" dirty="0">
                          <a:latin typeface="+mn-lt"/>
                        </a:rPr>
                        <a:t>Leverage the higher quantity metric by </a:t>
                      </a:r>
                      <a:r>
                        <a:rPr lang="en-US" sz="1200" b="1" dirty="0">
                          <a:latin typeface="+mn-lt"/>
                        </a:rPr>
                        <a:t>bundling</a:t>
                      </a:r>
                      <a:r>
                        <a:rPr lang="en-US" sz="1200" b="0" dirty="0">
                          <a:latin typeface="+mn-lt"/>
                        </a:rPr>
                        <a:t> Cluster 1 products with complementary items or other products to </a:t>
                      </a:r>
                      <a:r>
                        <a:rPr lang="en-US" sz="1200" b="1" dirty="0">
                          <a:latin typeface="+mn-lt"/>
                        </a:rPr>
                        <a:t>increase perceived value.</a:t>
                      </a:r>
                    </a:p>
                    <a:p>
                      <a:pPr marL="171450" indent="-171450" algn="l">
                        <a:buFont typeface="Arial" panose="020B0604020202020204" pitchFamily="34" charset="0"/>
                        <a:buChar char="•"/>
                      </a:pPr>
                      <a:r>
                        <a:rPr lang="en-US" sz="1200" b="0" dirty="0">
                          <a:latin typeface="+mn-lt"/>
                        </a:rPr>
                        <a:t>Offer </a:t>
                      </a:r>
                      <a:r>
                        <a:rPr lang="en-US" sz="1200" b="1" dirty="0">
                          <a:latin typeface="+mn-lt"/>
                        </a:rPr>
                        <a:t>loyalty program incentives </a:t>
                      </a:r>
                      <a:r>
                        <a:rPr lang="en-US" sz="1200" b="0" dirty="0">
                          <a:latin typeface="+mn-lt"/>
                        </a:rPr>
                        <a:t>for repeat bulk purchases.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0">
                      <a:noFill/>
                    </a:lnB>
                    <a:solidFill>
                      <a:schemeClr val="bg1"/>
                    </a:solidFill>
                  </a:tcPr>
                </a:tc>
                <a:tc>
                  <a:txBody>
                    <a:bodyPr/>
                    <a:lstStyle/>
                    <a:p>
                      <a:pPr marL="0" lvl="0" indent="0" algn="l">
                        <a:buNone/>
                      </a:pPr>
                      <a:r>
                        <a:rPr lang="en-US" sz="1200" b="0" i="0" u="none" strike="noStrike" noProof="0" dirty="0">
                          <a:solidFill>
                            <a:srgbClr val="333333"/>
                          </a:solidFill>
                          <a:latin typeface="+mn-lt"/>
                        </a:rPr>
                        <a:t>Cluster 2 of National has strong bulk sales ($5.78, quantity 2.15) while Cluster 1 of Private performs similarly with $4.15 sales value and quantity 2.17.</a:t>
                      </a:r>
                    </a:p>
                  </a:txBody>
                  <a:tcPr marL="68580" marR="68580" marT="34290" marB="34290" anchor="ctr">
                    <a:lnL w="12700" cap="flat" cmpd="sng" algn="ctr">
                      <a:solidFill>
                        <a:schemeClr val="tx1"/>
                      </a:solidFill>
                      <a:prstDash val="solid"/>
                      <a:round/>
                      <a:headEnd type="none" w="med" len="med"/>
                      <a:tailEnd type="none" w="med" len="med"/>
                    </a:lnL>
                    <a:lnR w="0">
                      <a:noFill/>
                    </a:lnR>
                    <a:lnT w="12700" cap="flat" cmpd="sng" algn="ctr">
                      <a:solidFill>
                        <a:schemeClr val="tx1"/>
                      </a:solidFill>
                      <a:prstDash val="solid"/>
                      <a:round/>
                      <a:headEnd type="none" w="med" len="med"/>
                      <a:tailEnd type="none" w="med" len="med"/>
                    </a:lnT>
                    <a:lnB w="0">
                      <a:noFill/>
                    </a:lnB>
                    <a:solidFill>
                      <a:schemeClr val="bg1"/>
                    </a:solidFill>
                  </a:tcPr>
                </a:tc>
                <a:extLst>
                  <a:ext uri="{0D108BD9-81ED-4DB2-BD59-A6C34878D82A}">
                    <a16:rowId xmlns:a16="http://schemas.microsoft.com/office/drawing/2014/main" val="3825948214"/>
                  </a:ext>
                </a:extLst>
              </a:tr>
            </a:tbl>
          </a:graphicData>
        </a:graphic>
      </p:graphicFrame>
      <p:sp>
        <p:nvSpPr>
          <p:cNvPr id="6" name="Title 2">
            <a:extLst>
              <a:ext uri="{FF2B5EF4-FFF2-40B4-BE49-F238E27FC236}">
                <a16:creationId xmlns:a16="http://schemas.microsoft.com/office/drawing/2014/main" id="{76C62BC1-1C7F-9278-805E-05F46781D565}"/>
              </a:ext>
            </a:extLst>
          </p:cNvPr>
          <p:cNvSpPr>
            <a:spLocks noGrp="1"/>
          </p:cNvSpPr>
          <p:nvPr>
            <p:ph type="title"/>
          </p:nvPr>
        </p:nvSpPr>
        <p:spPr>
          <a:xfrm>
            <a:off x="351064" y="385004"/>
            <a:ext cx="8450036" cy="589032"/>
          </a:xfrm>
        </p:spPr>
        <p:txBody>
          <a:bodyPr>
            <a:normAutofit/>
          </a:bodyPr>
          <a:lstStyle/>
          <a:p>
            <a:r>
              <a:rPr lang="en-US" dirty="0"/>
              <a:t>Targeting Certain Clusters to Increase Sales</a:t>
            </a:r>
          </a:p>
        </p:txBody>
      </p:sp>
    </p:spTree>
    <p:extLst>
      <p:ext uri="{BB962C8B-B14F-4D97-AF65-F5344CB8AC3E}">
        <p14:creationId xmlns:p14="http://schemas.microsoft.com/office/powerpoint/2010/main" val="140020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5E746-A4E5-4300-51D0-5E834AF9DB95}"/>
            </a:ext>
          </a:extLst>
        </p:cNvPr>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00EC9476-639E-A8E9-B546-9E1E254F363A}"/>
              </a:ext>
            </a:extLst>
          </p:cNvPr>
          <p:cNvGraphicFramePr>
            <a:graphicFrameLocks noGrp="1"/>
          </p:cNvGraphicFramePr>
          <p:nvPr>
            <p:ph idx="14"/>
          </p:nvPr>
        </p:nvGraphicFramePr>
        <p:xfrm>
          <a:off x="351064" y="1372201"/>
          <a:ext cx="8497812" cy="4759643"/>
        </p:xfrm>
        <a:graphic>
          <a:graphicData uri="http://schemas.openxmlformats.org/drawingml/2006/table">
            <a:tbl>
              <a:tblPr firstRow="1" bandRow="1">
                <a:tableStyleId>{5C22544A-7EE6-4342-B048-85BDC9FD1C3A}</a:tableStyleId>
              </a:tblPr>
              <a:tblGrid>
                <a:gridCol w="2124453">
                  <a:extLst>
                    <a:ext uri="{9D8B030D-6E8A-4147-A177-3AD203B41FA5}">
                      <a16:colId xmlns:a16="http://schemas.microsoft.com/office/drawing/2014/main" val="2197644577"/>
                    </a:ext>
                  </a:extLst>
                </a:gridCol>
                <a:gridCol w="2124453">
                  <a:extLst>
                    <a:ext uri="{9D8B030D-6E8A-4147-A177-3AD203B41FA5}">
                      <a16:colId xmlns:a16="http://schemas.microsoft.com/office/drawing/2014/main" val="1525852292"/>
                    </a:ext>
                  </a:extLst>
                </a:gridCol>
                <a:gridCol w="2124453">
                  <a:extLst>
                    <a:ext uri="{9D8B030D-6E8A-4147-A177-3AD203B41FA5}">
                      <a16:colId xmlns:a16="http://schemas.microsoft.com/office/drawing/2014/main" val="401346082"/>
                    </a:ext>
                  </a:extLst>
                </a:gridCol>
                <a:gridCol w="2124453">
                  <a:extLst>
                    <a:ext uri="{9D8B030D-6E8A-4147-A177-3AD203B41FA5}">
                      <a16:colId xmlns:a16="http://schemas.microsoft.com/office/drawing/2014/main" val="98337987"/>
                    </a:ext>
                  </a:extLst>
                </a:gridCol>
              </a:tblGrid>
              <a:tr h="309563">
                <a:tc>
                  <a:txBody>
                    <a:bodyPr/>
                    <a:lstStyle/>
                    <a:p>
                      <a:pPr algn="ctr" fontAlgn="ctr"/>
                      <a:r>
                        <a:rPr lang="en-US" sz="1400" dirty="0"/>
                        <a:t>Cluster 0</a:t>
                      </a:r>
                    </a:p>
                  </a:txBody>
                  <a:tcPr marL="68580" marR="68580" marT="34290" marB="34290">
                    <a:solidFill>
                      <a:schemeClr val="tx2"/>
                    </a:solidFill>
                  </a:tcPr>
                </a:tc>
                <a:tc>
                  <a:txBody>
                    <a:bodyPr/>
                    <a:lstStyle/>
                    <a:p>
                      <a:pPr algn="ctr" fontAlgn="ctr"/>
                      <a:r>
                        <a:rPr lang="en-US" sz="1400" dirty="0"/>
                        <a:t>Cluster 1</a:t>
                      </a:r>
                    </a:p>
                  </a:txBody>
                  <a:tcPr marL="68580" marR="68580" marT="34290" marB="34290"/>
                </a:tc>
                <a:tc>
                  <a:txBody>
                    <a:bodyPr/>
                    <a:lstStyle/>
                    <a:p>
                      <a:pPr algn="ctr" fontAlgn="ctr"/>
                      <a:r>
                        <a:rPr lang="en-US" sz="1400" dirty="0"/>
                        <a:t>Cluster 2 </a:t>
                      </a:r>
                    </a:p>
                  </a:txBody>
                  <a:tcPr marL="68580" marR="68580" marT="34290" marB="34290">
                    <a:solidFill>
                      <a:schemeClr val="tx2">
                        <a:lumMod val="40000"/>
                        <a:lumOff val="60000"/>
                      </a:schemeClr>
                    </a:solidFill>
                  </a:tcPr>
                </a:tc>
                <a:tc>
                  <a:txBody>
                    <a:bodyPr/>
                    <a:lstStyle/>
                    <a:p>
                      <a:pPr algn="ctr" fontAlgn="ctr"/>
                      <a:r>
                        <a:rPr lang="en-US" sz="1400" dirty="0"/>
                        <a:t>Cluster 3 </a:t>
                      </a:r>
                    </a:p>
                  </a:txBody>
                  <a:tcPr marL="68580" marR="68580" marT="34290" marB="34290">
                    <a:solidFill>
                      <a:schemeClr val="tx2">
                        <a:lumMod val="60000"/>
                        <a:lumOff val="40000"/>
                      </a:schemeClr>
                    </a:solidFill>
                  </a:tcPr>
                </a:tc>
                <a:extLst>
                  <a:ext uri="{0D108BD9-81ED-4DB2-BD59-A6C34878D82A}">
                    <a16:rowId xmlns:a16="http://schemas.microsoft.com/office/drawing/2014/main" val="2961566725"/>
                  </a:ext>
                </a:extLst>
              </a:tr>
              <a:tr h="1603814">
                <a:tc>
                  <a:txBody>
                    <a:bodyPr/>
                    <a:lstStyle/>
                    <a:p>
                      <a:pPr lvl="1"/>
                      <a:r>
                        <a:rPr lang="en-US" sz="1250" b="1" dirty="0"/>
                        <a:t>Quantity</a:t>
                      </a:r>
                      <a:r>
                        <a:rPr lang="en-US" sz="1250" dirty="0"/>
                        <a:t>: 1.08 (Moderate quantity purchases).</a:t>
                      </a:r>
                    </a:p>
                    <a:p>
                      <a:pPr lvl="1"/>
                      <a:r>
                        <a:rPr lang="en-US" sz="1250" b="1" dirty="0"/>
                        <a:t>Sales Value</a:t>
                      </a:r>
                      <a:r>
                        <a:rPr lang="en-US" sz="1250" dirty="0"/>
                        <a:t>: $2.99 (Low spending per transaction).</a:t>
                      </a:r>
                    </a:p>
                    <a:p>
                      <a:pPr lvl="1"/>
                      <a:r>
                        <a:rPr lang="en-US" sz="1250" b="1" dirty="0"/>
                        <a:t>Retail Discount</a:t>
                      </a:r>
                      <a:r>
                        <a:rPr lang="en-US" sz="1250" dirty="0"/>
                        <a:t>: -0.49 (Moderate discounts received).</a:t>
                      </a:r>
                    </a:p>
                    <a:p>
                      <a:pPr lvl="1"/>
                      <a:r>
                        <a:rPr lang="en-US" sz="1250" b="1" dirty="0"/>
                        <a:t>Age Groups</a:t>
                      </a:r>
                      <a:r>
                        <a:rPr lang="en-US" sz="1250" dirty="0"/>
                        <a:t>: Heavily skewed towards Age Groups 5 and 6 (older demographic).</a:t>
                      </a:r>
                    </a:p>
                    <a:p>
                      <a:pPr lvl="1"/>
                      <a:r>
                        <a:rPr lang="en-US" sz="1250" b="1" dirty="0"/>
                        <a:t>Week Number</a:t>
                      </a:r>
                      <a:r>
                        <a:rPr lang="en-US" sz="1250" dirty="0"/>
                        <a:t>: Average purchase week is ~55 (mid-year purchases).</a:t>
                      </a:r>
                    </a:p>
                    <a:p>
                      <a:pPr lvl="1"/>
                      <a:r>
                        <a:rPr lang="en-US" sz="1250" b="1" kern="1200" dirty="0">
                          <a:solidFill>
                            <a:schemeClr val="dk1"/>
                          </a:solidFill>
                          <a:latin typeface="+mn-lt"/>
                          <a:ea typeface="+mn-ea"/>
                          <a:cs typeface="+mn-cs"/>
                        </a:rPr>
                        <a:t>Description: </a:t>
                      </a:r>
                      <a:r>
                        <a:rPr lang="en-US" sz="1250" dirty="0"/>
                        <a:t>This cluster represents older consumers who are moderately sensitive to discounts and purchase small quantities at low price points.</a:t>
                      </a:r>
                    </a:p>
                  </a:txBody>
                  <a:tcPr marL="68580" marR="68580" marT="34290" marB="34290">
                    <a:solidFill>
                      <a:schemeClr val="tx2">
                        <a:lumMod val="40000"/>
                        <a:lumOff val="60000"/>
                      </a:schemeClr>
                    </a:solidFill>
                  </a:tcPr>
                </a:tc>
                <a:tc>
                  <a:txBody>
                    <a:bodyPr/>
                    <a:lstStyle/>
                    <a:p>
                      <a:pPr lvl="1"/>
                      <a:r>
                        <a:rPr lang="en-US" sz="1250" b="1" dirty="0"/>
                        <a:t>Quantity</a:t>
                      </a:r>
                      <a:r>
                        <a:rPr lang="en-US" sz="1250" dirty="0"/>
                        <a:t>: 1.09 (Moderate quantity purchases).</a:t>
                      </a:r>
                    </a:p>
                    <a:p>
                      <a:pPr lvl="1"/>
                      <a:r>
                        <a:rPr lang="en-US" sz="1250" b="1" dirty="0"/>
                        <a:t>Sales Value</a:t>
                      </a:r>
                      <a:r>
                        <a:rPr lang="en-US" sz="1250" dirty="0"/>
                        <a:t>: $2.98 (Low spending per transaction).</a:t>
                      </a:r>
                    </a:p>
                    <a:p>
                      <a:pPr lvl="1"/>
                      <a:r>
                        <a:rPr lang="en-US" sz="1250" b="1" dirty="0"/>
                        <a:t>Retail Discount</a:t>
                      </a:r>
                      <a:r>
                        <a:rPr lang="en-US" sz="1250" dirty="0"/>
                        <a:t>: -0.64 (High discounts received).</a:t>
                      </a:r>
                    </a:p>
                    <a:p>
                      <a:pPr lvl="1"/>
                      <a:r>
                        <a:rPr lang="en-US" sz="1250" b="1" dirty="0"/>
                        <a:t>Age Groups</a:t>
                      </a:r>
                      <a:r>
                        <a:rPr lang="en-US" sz="1250" dirty="0"/>
                        <a:t>: Dominated entirely by Age Group 3 (middle-aged consumers).</a:t>
                      </a:r>
                    </a:p>
                    <a:p>
                      <a:pPr lvl="1"/>
                      <a:r>
                        <a:rPr lang="en-US" sz="1250" b="1" dirty="0"/>
                        <a:t>Week Number</a:t>
                      </a:r>
                      <a:r>
                        <a:rPr lang="en-US" sz="1250" dirty="0"/>
                        <a:t>: Average purchase week is ~57 (later in the year).</a:t>
                      </a:r>
                    </a:p>
                    <a:p>
                      <a:pPr lvl="1"/>
                      <a:r>
                        <a:rPr lang="en-US" sz="1250" b="1" kern="1200" dirty="0">
                          <a:solidFill>
                            <a:schemeClr val="dk1"/>
                          </a:solidFill>
                          <a:effectLst/>
                          <a:latin typeface="+mn-lt"/>
                          <a:ea typeface="+mn-ea"/>
                          <a:cs typeface="+mn-cs"/>
                        </a:rPr>
                        <a:t>Description: </a:t>
                      </a:r>
                      <a:r>
                        <a:rPr lang="en-US" sz="1250" dirty="0"/>
                        <a:t>This cluster comprises middle-aged consumers who are highly discount-sensitive. Their purchases are focused on value and savings.</a:t>
                      </a:r>
                      <a:endParaRPr lang="en-US" sz="1250" b="1" kern="1200" dirty="0">
                        <a:solidFill>
                          <a:schemeClr val="dk1"/>
                        </a:solidFill>
                        <a:effectLst/>
                        <a:latin typeface="+mn-lt"/>
                        <a:ea typeface="+mn-ea"/>
                        <a:cs typeface="+mn-cs"/>
                      </a:endParaRPr>
                    </a:p>
                  </a:txBody>
                  <a:tcPr marL="68580" marR="68580" marT="34290" marB="34290"/>
                </a:tc>
                <a:tc>
                  <a:txBody>
                    <a:bodyPr/>
                    <a:lstStyle/>
                    <a:p>
                      <a:pPr lvl="1"/>
                      <a:r>
                        <a:rPr lang="en-US" sz="1250" b="1" dirty="0"/>
                        <a:t>Quantity</a:t>
                      </a:r>
                      <a:r>
                        <a:rPr lang="en-US" sz="1250" dirty="0"/>
                        <a:t>: 1.06 (Slightly lower quantities).</a:t>
                      </a:r>
                    </a:p>
                    <a:p>
                      <a:pPr lvl="1"/>
                      <a:r>
                        <a:rPr lang="en-US" sz="1250" b="1" dirty="0"/>
                        <a:t>Sales Value</a:t>
                      </a:r>
                      <a:r>
                        <a:rPr lang="en-US" sz="1250" dirty="0"/>
                        <a:t>: $2.92 (Lowest spending per transaction).</a:t>
                      </a:r>
                    </a:p>
                    <a:p>
                      <a:pPr lvl="1"/>
                      <a:r>
                        <a:rPr lang="en-US" sz="1250" b="1" dirty="0"/>
                        <a:t>Retail Discount</a:t>
                      </a:r>
                      <a:r>
                        <a:rPr lang="en-US" sz="1250" dirty="0"/>
                        <a:t>: -0.64 (High discounts received).</a:t>
                      </a:r>
                    </a:p>
                    <a:p>
                      <a:pPr lvl="1"/>
                      <a:r>
                        <a:rPr lang="en-US" sz="1250" b="1" dirty="0"/>
                        <a:t>Age Groups</a:t>
                      </a:r>
                      <a:r>
                        <a:rPr lang="en-US" sz="1250" dirty="0"/>
                        <a:t>: Entirely Age Group 2 (younger consumers).</a:t>
                      </a:r>
                    </a:p>
                    <a:p>
                      <a:pPr lvl="1"/>
                      <a:r>
                        <a:rPr lang="en-US" sz="1250" b="1" dirty="0"/>
                        <a:t>Week Number</a:t>
                      </a:r>
                      <a:r>
                        <a:rPr lang="en-US" sz="1250" dirty="0"/>
                        <a:t>: Average purchase week is ~59 (end of the year).</a:t>
                      </a:r>
                    </a:p>
                    <a:p>
                      <a:pPr lvl="1"/>
                      <a:r>
                        <a:rPr lang="en-US" sz="1250" b="1" kern="1200" dirty="0">
                          <a:solidFill>
                            <a:schemeClr val="dk1"/>
                          </a:solidFill>
                          <a:effectLst/>
                          <a:latin typeface="+mn-lt"/>
                          <a:ea typeface="+mn-ea"/>
                          <a:cs typeface="+mn-cs"/>
                        </a:rPr>
                        <a:t>Description: </a:t>
                      </a:r>
                      <a:r>
                        <a:rPr lang="en-US" sz="1200" dirty="0"/>
                        <a:t>Younger consumers dominate this cluster. They are highly price-sensitive and prefer deeper discounts, but their overall purchase quantity is lower.</a:t>
                      </a:r>
                      <a:endParaRPr lang="en-US" sz="1250" b="1" kern="1200" dirty="0">
                        <a:solidFill>
                          <a:schemeClr val="dk1"/>
                        </a:solidFill>
                        <a:effectLst/>
                        <a:latin typeface="+mn-lt"/>
                        <a:ea typeface="+mn-ea"/>
                        <a:cs typeface="+mn-cs"/>
                      </a:endParaRPr>
                    </a:p>
                  </a:txBody>
                  <a:tcPr marL="68580" marR="68580" marT="34290" marB="34290">
                    <a:solidFill>
                      <a:schemeClr val="accent4">
                        <a:lumMod val="85000"/>
                      </a:schemeClr>
                    </a:solidFill>
                  </a:tcPr>
                </a:tc>
                <a:tc>
                  <a:txBody>
                    <a:bodyPr/>
                    <a:lstStyle/>
                    <a:p>
                      <a:pPr lvl="1"/>
                      <a:r>
                        <a:rPr lang="en-US" sz="1250" b="1" dirty="0"/>
                        <a:t>Quantity</a:t>
                      </a:r>
                      <a:r>
                        <a:rPr lang="en-US" sz="1250" dirty="0"/>
                        <a:t>: 1.10 (Slightly higher quantities).</a:t>
                      </a:r>
                    </a:p>
                    <a:p>
                      <a:pPr lvl="1"/>
                      <a:r>
                        <a:rPr lang="en-US" sz="1250" b="1" dirty="0"/>
                        <a:t>Sales Value</a:t>
                      </a:r>
                      <a:r>
                        <a:rPr lang="en-US" sz="1250" dirty="0"/>
                        <a:t>: $3.00 (Highest spending per transaction).</a:t>
                      </a:r>
                    </a:p>
                    <a:p>
                      <a:pPr lvl="1"/>
                      <a:r>
                        <a:rPr lang="en-US" sz="1250" b="1" dirty="0"/>
                        <a:t>Retail Discount</a:t>
                      </a:r>
                      <a:r>
                        <a:rPr lang="en-US" sz="1250" dirty="0"/>
                        <a:t>: -0.59 (Moderate discounts received).</a:t>
                      </a:r>
                    </a:p>
                    <a:p>
                      <a:pPr lvl="1"/>
                      <a:r>
                        <a:rPr lang="en-US" sz="1250" b="1" dirty="0"/>
                        <a:t>Age Groups</a:t>
                      </a:r>
                      <a:r>
                        <a:rPr lang="en-US" sz="1250" dirty="0"/>
                        <a:t>: Skewed towards Age Group </a:t>
                      </a:r>
                    </a:p>
                    <a:p>
                      <a:pPr lvl="1"/>
                      <a:r>
                        <a:rPr lang="en-US" sz="1250" b="1" dirty="0"/>
                        <a:t>Week Number</a:t>
                      </a:r>
                      <a:r>
                        <a:rPr lang="en-US" sz="1250" dirty="0"/>
                        <a:t>: Average purchase week is ~57 (later in the year).</a:t>
                      </a:r>
                    </a:p>
                    <a:p>
                      <a:pPr lvl="1"/>
                      <a:r>
                        <a:rPr lang="en-US" sz="1250" b="1" kern="1200" dirty="0">
                          <a:solidFill>
                            <a:schemeClr val="dk1"/>
                          </a:solidFill>
                          <a:effectLst/>
                          <a:latin typeface="+mn-lt"/>
                          <a:ea typeface="+mn-ea"/>
                          <a:cs typeface="+mn-cs"/>
                        </a:rPr>
                        <a:t>Description: </a:t>
                      </a:r>
                      <a:r>
                        <a:rPr lang="en-US" sz="1250" dirty="0"/>
                        <a:t>Consumers in this cluster are slightly less price-sensitive and purchase higher quantities with a slightly higher spending threshold.</a:t>
                      </a:r>
                      <a:endParaRPr lang="en-US" sz="1250" b="1" kern="1200" dirty="0">
                        <a:solidFill>
                          <a:schemeClr val="dk1"/>
                        </a:solidFill>
                        <a:effectLst/>
                        <a:latin typeface="+mn-lt"/>
                        <a:ea typeface="+mn-ea"/>
                        <a:cs typeface="+mn-cs"/>
                      </a:endParaRPr>
                    </a:p>
                  </a:txBody>
                  <a:tcPr marL="68580" marR="68580" marT="34290" marB="34290">
                    <a:solidFill>
                      <a:schemeClr val="accent4">
                        <a:lumMod val="75000"/>
                      </a:schemeClr>
                    </a:solidFill>
                  </a:tcPr>
                </a:tc>
                <a:extLst>
                  <a:ext uri="{0D108BD9-81ED-4DB2-BD59-A6C34878D82A}">
                    <a16:rowId xmlns:a16="http://schemas.microsoft.com/office/drawing/2014/main" val="750453734"/>
                  </a:ext>
                </a:extLst>
              </a:tr>
            </a:tbl>
          </a:graphicData>
        </a:graphic>
      </p:graphicFrame>
      <p:sp>
        <p:nvSpPr>
          <p:cNvPr id="3" name="Title 2">
            <a:extLst>
              <a:ext uri="{FF2B5EF4-FFF2-40B4-BE49-F238E27FC236}">
                <a16:creationId xmlns:a16="http://schemas.microsoft.com/office/drawing/2014/main" id="{467D42AF-BBEE-4E42-D79E-CB2DD2FF63A0}"/>
              </a:ext>
            </a:extLst>
          </p:cNvPr>
          <p:cNvSpPr>
            <a:spLocks noGrp="1"/>
          </p:cNvSpPr>
          <p:nvPr>
            <p:ph type="title"/>
          </p:nvPr>
        </p:nvSpPr>
        <p:spPr/>
        <p:txBody>
          <a:bodyPr>
            <a:normAutofit fontScale="90000"/>
          </a:bodyPr>
          <a:lstStyle/>
          <a:p>
            <a:r>
              <a:rPr lang="en-US" dirty="0"/>
              <a:t>Seasonal  Demo Clusters Descriptions</a:t>
            </a:r>
          </a:p>
        </p:txBody>
      </p:sp>
      <p:sp>
        <p:nvSpPr>
          <p:cNvPr id="4" name="Text Placeholder 3">
            <a:extLst>
              <a:ext uri="{FF2B5EF4-FFF2-40B4-BE49-F238E27FC236}">
                <a16:creationId xmlns:a16="http://schemas.microsoft.com/office/drawing/2014/main" id="{BBE0642E-E24B-1CF0-8EAD-345A7105CD08}"/>
              </a:ext>
            </a:extLst>
          </p:cNvPr>
          <p:cNvSpPr>
            <a:spLocks noGrp="1"/>
          </p:cNvSpPr>
          <p:nvPr>
            <p:ph type="body" sz="quarter" idx="11"/>
          </p:nvPr>
        </p:nvSpPr>
        <p:spPr>
          <a:xfrm>
            <a:off x="351064" y="927147"/>
            <a:ext cx="8458200" cy="365760"/>
          </a:xfrm>
        </p:spPr>
        <p:txBody>
          <a:bodyPr/>
          <a:lstStyle/>
          <a:p>
            <a:r>
              <a:rPr lang="en-US" dirty="0"/>
              <a:t>Deep diving into 4 customer segments for each label type</a:t>
            </a:r>
          </a:p>
        </p:txBody>
      </p:sp>
      <p:sp>
        <p:nvSpPr>
          <p:cNvPr id="2" name="Slide Number Placeholder 1">
            <a:extLst>
              <a:ext uri="{FF2B5EF4-FFF2-40B4-BE49-F238E27FC236}">
                <a16:creationId xmlns:a16="http://schemas.microsoft.com/office/drawing/2014/main" id="{DDA2EC76-B334-8A0A-1CD3-DD8355EFED33}"/>
              </a:ext>
            </a:extLst>
          </p:cNvPr>
          <p:cNvSpPr>
            <a:spLocks noGrp="1"/>
          </p:cNvSpPr>
          <p:nvPr>
            <p:ph type="sldNum" sz="quarter" idx="15"/>
          </p:nvPr>
        </p:nvSpPr>
        <p:spPr/>
        <p:txBody>
          <a:bodyPr/>
          <a:lstStyle/>
          <a:p>
            <a:fld id="{346097E4-2930-9D48-A5CE-AF00B0E70697}" type="slidenum">
              <a:rPr lang="en-US" smtClean="0"/>
              <a:t>18</a:t>
            </a:fld>
            <a:endParaRPr lang="en-US"/>
          </a:p>
        </p:txBody>
      </p:sp>
    </p:spTree>
    <p:extLst>
      <p:ext uri="{BB962C8B-B14F-4D97-AF65-F5344CB8AC3E}">
        <p14:creationId xmlns:p14="http://schemas.microsoft.com/office/powerpoint/2010/main" val="2112247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5832D14A-E1D6-3977-88B2-0CAEBCC48E32}"/>
            </a:ext>
          </a:extLst>
        </p:cNvPr>
        <p:cNvGrpSpPr/>
        <p:nvPr/>
      </p:nvGrpSpPr>
      <p:grpSpPr>
        <a:xfrm>
          <a:off x="0" y="0"/>
          <a:ext cx="0" cy="0"/>
          <a:chOff x="0" y="0"/>
          <a:chExt cx="0" cy="0"/>
        </a:xfrm>
      </p:grpSpPr>
      <p:sp>
        <p:nvSpPr>
          <p:cNvPr id="355" name="Google Shape;355;p37">
            <a:extLst>
              <a:ext uri="{FF2B5EF4-FFF2-40B4-BE49-F238E27FC236}">
                <a16:creationId xmlns:a16="http://schemas.microsoft.com/office/drawing/2014/main" id="{CFF90BF3-6646-37F1-1B1B-7FB62E3CC95B}"/>
              </a:ext>
            </a:extLst>
          </p:cNvPr>
          <p:cNvSpPr txBox="1">
            <a:spLocks noGrp="1"/>
          </p:cNvSpPr>
          <p:nvPr>
            <p:ph type="sldNum" idx="12"/>
          </p:nvPr>
        </p:nvSpPr>
        <p:spPr>
          <a:xfrm>
            <a:off x="7975997" y="5575075"/>
            <a:ext cx="825075" cy="273825"/>
          </a:xfrm>
          <a:prstGeom prst="rect">
            <a:avLst/>
          </a:prstGeom>
        </p:spPr>
        <p:txBody>
          <a:bodyPr spcFirstLastPara="1" vert="horz" wrap="square" lIns="68569" tIns="34275" rIns="68569" bIns="34275" rtlCol="0" anchor="ctr" anchorCtr="0">
            <a:noAutofit/>
          </a:bodyPr>
          <a:lstStyle/>
          <a:p>
            <a:fld id="{00000000-1234-1234-1234-123412341234}" type="slidenum">
              <a:rPr lang="en-US"/>
              <a:pPr/>
              <a:t>19</a:t>
            </a:fld>
            <a:endParaRPr/>
          </a:p>
        </p:txBody>
      </p:sp>
      <p:graphicFrame>
        <p:nvGraphicFramePr>
          <p:cNvPr id="4" name="Table 3">
            <a:extLst>
              <a:ext uri="{FF2B5EF4-FFF2-40B4-BE49-F238E27FC236}">
                <a16:creationId xmlns:a16="http://schemas.microsoft.com/office/drawing/2014/main" id="{7FED3E84-1FFB-6620-9F52-9ABFCF78CFE6}"/>
              </a:ext>
            </a:extLst>
          </p:cNvPr>
          <p:cNvGraphicFramePr>
            <a:graphicFrameLocks noGrp="1"/>
          </p:cNvGraphicFramePr>
          <p:nvPr/>
        </p:nvGraphicFramePr>
        <p:xfrm>
          <a:off x="140306" y="974036"/>
          <a:ext cx="8717944" cy="5154930"/>
        </p:xfrm>
        <a:graphic>
          <a:graphicData uri="http://schemas.openxmlformats.org/drawingml/2006/table">
            <a:tbl>
              <a:tblPr firstRow="1" bandRow="1">
                <a:tableStyleId>{5C22544A-7EE6-4342-B048-85BDC9FD1C3A}</a:tableStyleId>
              </a:tblPr>
              <a:tblGrid>
                <a:gridCol w="1882018">
                  <a:extLst>
                    <a:ext uri="{9D8B030D-6E8A-4147-A177-3AD203B41FA5}">
                      <a16:colId xmlns:a16="http://schemas.microsoft.com/office/drawing/2014/main" val="496602921"/>
                    </a:ext>
                  </a:extLst>
                </a:gridCol>
                <a:gridCol w="4046184">
                  <a:extLst>
                    <a:ext uri="{9D8B030D-6E8A-4147-A177-3AD203B41FA5}">
                      <a16:colId xmlns:a16="http://schemas.microsoft.com/office/drawing/2014/main" val="3804608858"/>
                    </a:ext>
                  </a:extLst>
                </a:gridCol>
                <a:gridCol w="2789742">
                  <a:extLst>
                    <a:ext uri="{9D8B030D-6E8A-4147-A177-3AD203B41FA5}">
                      <a16:colId xmlns:a16="http://schemas.microsoft.com/office/drawing/2014/main" val="3465112482"/>
                    </a:ext>
                  </a:extLst>
                </a:gridCol>
              </a:tblGrid>
              <a:tr h="308610">
                <a:tc>
                  <a:txBody>
                    <a:bodyPr/>
                    <a:lstStyle/>
                    <a:p>
                      <a:pPr lvl="0" algn="ctr">
                        <a:lnSpc>
                          <a:spcPct val="100000"/>
                        </a:lnSpc>
                        <a:spcBef>
                          <a:spcPts val="0"/>
                        </a:spcBef>
                        <a:spcAft>
                          <a:spcPts val="0"/>
                        </a:spcAft>
                        <a:buNone/>
                      </a:pPr>
                      <a:r>
                        <a:rPr lang="en-US" sz="1500" b="1" i="1" u="none" strike="noStrike" noProof="0" dirty="0">
                          <a:solidFill>
                            <a:schemeClr val="accent3"/>
                          </a:solidFill>
                          <a:latin typeface="Arial"/>
                        </a:rPr>
                        <a:t>Who?</a:t>
                      </a:r>
                      <a:endParaRPr lang="en-US" sz="1000" dirty="0">
                        <a:latin typeface="Arial"/>
                      </a:endParaRPr>
                    </a:p>
                  </a:txBody>
                  <a:tcPr marL="68580" marR="68580" marT="34290" marB="34290" anchor="ctr">
                    <a:lnL w="0">
                      <a:noFill/>
                    </a:lnL>
                    <a:lnR w="12700">
                      <a:solidFill>
                        <a:schemeClr val="tx1"/>
                      </a:solidFill>
                    </a:lnR>
                    <a:lnT w="0">
                      <a:noFill/>
                    </a:lnT>
                    <a:lnB w="12700">
                      <a:solidFill>
                        <a:schemeClr val="tx1"/>
                      </a:solidFill>
                    </a:lnB>
                    <a:solidFill>
                      <a:schemeClr val="bg1"/>
                    </a:solidFill>
                  </a:tcPr>
                </a:tc>
                <a:tc>
                  <a:txBody>
                    <a:bodyPr/>
                    <a:lstStyle/>
                    <a:p>
                      <a:pPr algn="ctr"/>
                      <a:r>
                        <a:rPr lang="en-US" sz="1500" i="1" dirty="0">
                          <a:solidFill>
                            <a:schemeClr val="accent3"/>
                          </a:solidFill>
                          <a:latin typeface="Arial"/>
                        </a:rPr>
                        <a:t>How?</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en-US" sz="1500" i="1" dirty="0">
                          <a:solidFill>
                            <a:schemeClr val="accent3"/>
                          </a:solidFill>
                          <a:latin typeface="Arial"/>
                        </a:rPr>
                        <a:t>Why?</a:t>
                      </a:r>
                    </a:p>
                  </a:txBody>
                  <a:tcPr marL="68580" marR="68580" marT="34290" marB="34290" anchor="ctr">
                    <a:lnL w="12700">
                      <a:solidFill>
                        <a:schemeClr val="tx1"/>
                      </a:solidFill>
                    </a:lnL>
                    <a:lnR w="0">
                      <a:noFill/>
                    </a:lnR>
                    <a:lnT w="0">
                      <a:noFill/>
                    </a:lnT>
                    <a:lnB w="12700">
                      <a:solidFill>
                        <a:schemeClr val="tx1"/>
                      </a:solidFill>
                    </a:lnB>
                    <a:solidFill>
                      <a:schemeClr val="bg1"/>
                    </a:solidFill>
                  </a:tcPr>
                </a:tc>
                <a:extLst>
                  <a:ext uri="{0D108BD9-81ED-4DB2-BD59-A6C34878D82A}">
                    <a16:rowId xmlns:a16="http://schemas.microsoft.com/office/drawing/2014/main" val="2605074834"/>
                  </a:ext>
                </a:extLst>
              </a:tr>
              <a:tr h="617220">
                <a:tc>
                  <a:txBody>
                    <a:bodyPr/>
                    <a:lstStyle/>
                    <a:p>
                      <a:pPr algn="ctr"/>
                      <a:r>
                        <a:rPr lang="en-US" sz="1200" b="1" dirty="0">
                          <a:effectLst/>
                          <a:latin typeface="+mj-lt"/>
                          <a:ea typeface="Aptos" panose="020B0004020202020204" pitchFamily="34" charset="0"/>
                          <a:cs typeface="Times New Roman" panose="02020603050405020304" pitchFamily="18" charset="0"/>
                        </a:rPr>
                        <a:t>Cluster 0 (Older Consumers - Age Groups 5 &amp; 6):</a:t>
                      </a:r>
                      <a:endParaRPr lang="en-US" sz="1800" dirty="0">
                        <a:latin typeface="+mj-lt"/>
                      </a:endParaRPr>
                    </a:p>
                  </a:txBody>
                  <a:tcPr marL="68580" marR="68580" marT="34290" marB="34290" anchor="ctr">
                    <a:lnL w="0">
                      <a:noFill/>
                    </a:lnL>
                    <a:lnR w="12700">
                      <a:solidFill>
                        <a:schemeClr val="tx1"/>
                      </a:solidFill>
                    </a:lnR>
                    <a:lnT w="12700">
                      <a:solidFill>
                        <a:schemeClr val="tx1"/>
                      </a:solidFill>
                    </a:lnT>
                    <a:lnB w="12700">
                      <a:solidFill>
                        <a:schemeClr val="tx1"/>
                      </a:solidFill>
                    </a:lnB>
                    <a:solidFill>
                      <a:schemeClr val="bg1"/>
                    </a:solidFill>
                  </a:tcPr>
                </a:tc>
                <a:tc>
                  <a:txBody>
                    <a:bodyPr/>
                    <a:lstStyle/>
                    <a:p>
                      <a:pPr marL="171450" indent="-171450">
                        <a:buFont typeface="Arial" panose="020B0604020202020204" pitchFamily="34" charset="0"/>
                        <a:buChar char="•"/>
                      </a:pPr>
                      <a:r>
                        <a:rPr lang="en-US" sz="1200" b="1" dirty="0"/>
                        <a:t>Smaller Packaging</a:t>
                      </a:r>
                      <a:r>
                        <a:rPr lang="en-US" sz="1200" dirty="0"/>
                        <a:t>: Cater to smaller households by offering private-label products in single servings or smaller packages. This aligns with their smaller purchase quantities.</a:t>
                      </a:r>
                    </a:p>
                    <a:p>
                      <a:pPr marL="171450" indent="-171450">
                        <a:buFont typeface="Arial" panose="020B0604020202020204" pitchFamily="34" charset="0"/>
                        <a:buChar char="•"/>
                      </a:pPr>
                      <a:r>
                        <a:rPr lang="en-US" sz="1200" b="1" dirty="0"/>
                        <a:t>Moderate Price Cuts</a:t>
                      </a:r>
                      <a:r>
                        <a:rPr lang="en-US" sz="1200" dirty="0"/>
                        <a:t>: Mid-size discounts (10%-15%) work for this group as they have moderate sensitivity to price changes.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lvl="0" indent="-171450" algn="l">
                        <a:buFont typeface="Arial" panose="020B0604020202020204" pitchFamily="34" charset="0"/>
                        <a:buChar char="•"/>
                      </a:pPr>
                      <a:r>
                        <a:rPr lang="en-US" sz="1200" dirty="0"/>
                        <a:t>Purchases are moderate in size and value, indicating these customers may be on fixed incomes.</a:t>
                      </a:r>
                    </a:p>
                    <a:p>
                      <a:pPr marL="171450" lvl="0" indent="-171450" algn="l">
                        <a:buFont typeface="Arial" panose="020B0604020202020204" pitchFamily="34" charset="0"/>
                        <a:buChar char="•"/>
                      </a:pPr>
                      <a:r>
                        <a:rPr lang="en-US" sz="1200" dirty="0"/>
                        <a:t>The reliance on discounts suggests price sensitivity, though less extreme compared to younger consumers.</a:t>
                      </a:r>
                      <a:endParaRPr lang="en-US" sz="1200" b="0" dirty="0">
                        <a:latin typeface="+mn-lt"/>
                      </a:endParaRPr>
                    </a:p>
                  </a:txBody>
                  <a:tcPr marL="68580" marR="68580" marT="34290" marB="34290" anchor="ctr">
                    <a:lnL w="12700">
                      <a:solidFill>
                        <a:schemeClr val="tx1"/>
                      </a:solidFill>
                    </a:lnL>
                    <a:lnR w="0">
                      <a:no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908510856"/>
                  </a:ext>
                </a:extLst>
              </a:tr>
              <a:tr h="617220">
                <a:tc>
                  <a:txBody>
                    <a:bodyPr/>
                    <a:lstStyle/>
                    <a:p>
                      <a:pPr algn="ctr"/>
                      <a:r>
                        <a:rPr lang="en-US" sz="1200" b="1" dirty="0">
                          <a:effectLst/>
                          <a:latin typeface="+mj-lt"/>
                          <a:ea typeface="Aptos" panose="020B0004020202020204" pitchFamily="34" charset="0"/>
                          <a:cs typeface="Times New Roman" panose="02020603050405020304" pitchFamily="18" charset="0"/>
                        </a:rPr>
                        <a:t>Cluster 1: Middle-Aged Consumers (Age Group 3)</a:t>
                      </a:r>
                      <a:endParaRPr lang="en-US" sz="1800" dirty="0">
                        <a:latin typeface="+mj-lt"/>
                      </a:endParaRPr>
                    </a:p>
                  </a:txBody>
                  <a:tcPr marL="68580" marR="68580" marT="34290" marB="34290" anchor="ctr">
                    <a:lnL w="0">
                      <a:no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1200" b="1" dirty="0"/>
                        <a:t>Deeper Discounts</a:t>
                      </a:r>
                      <a:r>
                        <a:rPr lang="en-US" sz="1200" dirty="0"/>
                        <a:t>: Target this group with 20–25% discounts on private labels to compete directly with national brands.</a:t>
                      </a:r>
                    </a:p>
                    <a:p>
                      <a:pPr marL="171450" indent="-171450">
                        <a:buFont typeface="Arial" panose="020B0604020202020204" pitchFamily="34" charset="0"/>
                        <a:buChar char="•"/>
                      </a:pPr>
                      <a:r>
                        <a:rPr lang="en-US" sz="1200" b="1" dirty="0"/>
                        <a:t>Value Messaging</a:t>
                      </a:r>
                      <a:r>
                        <a:rPr lang="en-US" sz="1200" dirty="0"/>
                        <a:t>: Highlight savings in marketing campaigns. Use phrases like “Get more for less of your wallet!”</a:t>
                      </a:r>
                      <a:endParaRPr lang="en-US" sz="1200" b="0" i="0" u="none" strike="noStrike" kern="0" cap="none" spc="0" normalizeH="0" baseline="0" noProof="0" dirty="0">
                        <a:ln>
                          <a:noFill/>
                        </a:ln>
                        <a:solidFill>
                          <a:srgbClr val="000000"/>
                        </a:solidFill>
                        <a:effectLst/>
                        <a:uLnTx/>
                        <a:uFillTx/>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lvl="0" indent="-171450" algn="l">
                        <a:lnSpc>
                          <a:spcPct val="100000"/>
                        </a:lnSpc>
                        <a:spcBef>
                          <a:spcPts val="0"/>
                        </a:spcBef>
                        <a:spcAft>
                          <a:spcPts val="0"/>
                        </a:spcAft>
                        <a:buFont typeface="Arial" panose="020B0604020202020204" pitchFamily="34" charset="0"/>
                        <a:buChar char="•"/>
                      </a:pPr>
                      <a:r>
                        <a:rPr lang="en-US" sz="1200" dirty="0"/>
                        <a:t>A slight increase in discount level (-0.64 compared to -0.49 in Cluster 0) shows this group is highly price-sensitive.</a:t>
                      </a:r>
                    </a:p>
                    <a:p>
                      <a:pPr marL="171450" lvl="0" indent="-171450" algn="l">
                        <a:lnSpc>
                          <a:spcPct val="100000"/>
                        </a:lnSpc>
                        <a:spcBef>
                          <a:spcPts val="0"/>
                        </a:spcBef>
                        <a:spcAft>
                          <a:spcPts val="0"/>
                        </a:spcAft>
                        <a:buFont typeface="Arial" panose="020B0604020202020204" pitchFamily="34" charset="0"/>
                        <a:buChar char="•"/>
                      </a:pPr>
                      <a:r>
                        <a:rPr lang="en-US" sz="1200" dirty="0"/>
                        <a:t>Low sales value indicates cost-consciousness, even if they buy moderately higher quantities.</a:t>
                      </a:r>
                      <a:endParaRPr lang="en-US" sz="1200" b="0" i="0" u="none" strike="noStrike" kern="0" cap="none" spc="0" normalizeH="0" baseline="0" noProof="0" dirty="0">
                        <a:ln>
                          <a:noFill/>
                        </a:ln>
                        <a:solidFill>
                          <a:srgbClr val="000000"/>
                        </a:solidFill>
                        <a:effectLst/>
                        <a:uLnTx/>
                        <a:uFillTx/>
                        <a:latin typeface="+mn-lt"/>
                        <a:ea typeface="+mn-ea"/>
                        <a:cs typeface="+mn-cs"/>
                      </a:endParaRPr>
                    </a:p>
                  </a:txBody>
                  <a:tcPr marL="68580" marR="68580" marT="34290" marB="34290" anchor="ctr">
                    <a:lnL w="12700">
                      <a:solidFill>
                        <a:schemeClr val="tx1"/>
                      </a:solidFill>
                    </a:lnL>
                    <a:lnR w="0">
                      <a:no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123778206"/>
                  </a:ext>
                </a:extLst>
              </a:tr>
              <a:tr h="617220">
                <a:tc>
                  <a:txBody>
                    <a:bodyPr/>
                    <a:lstStyle/>
                    <a:p>
                      <a:pPr algn="ctr"/>
                      <a:r>
                        <a:rPr lang="en-US" sz="1200" b="1" dirty="0">
                          <a:effectLst/>
                          <a:latin typeface="+mj-lt"/>
                          <a:ea typeface="Aptos" panose="020B0004020202020204" pitchFamily="34" charset="0"/>
                          <a:cs typeface="Times New Roman" panose="02020603050405020304" pitchFamily="18" charset="0"/>
                        </a:rPr>
                        <a:t>Cluster 2: Younger Consumers (Age Group 2)</a:t>
                      </a:r>
                      <a:endParaRPr lang="en-US" sz="1800" dirty="0">
                        <a:latin typeface="+mj-lt"/>
                      </a:endParaRPr>
                    </a:p>
                  </a:txBody>
                  <a:tcPr marL="68580" marR="68580" marT="34290" marB="34290" anchor="ctr">
                    <a:lnL w="0">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marL="171450" indent="-171450">
                        <a:buFont typeface="Arial" panose="020B0604020202020204" pitchFamily="34" charset="0"/>
                        <a:buChar char="•"/>
                      </a:pPr>
                      <a:r>
                        <a:rPr lang="en-US" sz="1200" b="1" dirty="0"/>
                        <a:t>Targeted Price Promotions</a:t>
                      </a:r>
                      <a:r>
                        <a:rPr lang="en-US" sz="1200" dirty="0"/>
                        <a:t>: Offer discounts exceeding 25%, especially during promotional events, to capture attention and build brand loyalty among younger shoppers.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lvl="0" indent="-171450" algn="l">
                        <a:buFont typeface="Arial" panose="020B0604020202020204" pitchFamily="34" charset="0"/>
                        <a:buChar char="•"/>
                      </a:pPr>
                      <a:r>
                        <a:rPr lang="en-US" sz="1200" dirty="0"/>
                        <a:t>Lowest sales value and quantity suggest this group operates on a tight budget.</a:t>
                      </a:r>
                    </a:p>
                    <a:p>
                      <a:pPr marL="171450" lvl="0" indent="-171450" algn="l">
                        <a:buFont typeface="Arial" panose="020B0604020202020204" pitchFamily="34" charset="0"/>
                        <a:buChar char="•"/>
                      </a:pPr>
                      <a:r>
                        <a:rPr lang="en-US" sz="1200" dirty="0"/>
                        <a:t>High discount reliance shows their preference for value.</a:t>
                      </a:r>
                      <a:endParaRPr lang="en-US" sz="1200" b="1" dirty="0">
                        <a:latin typeface="+mn-lt"/>
                      </a:endParaRPr>
                    </a:p>
                  </a:txBody>
                  <a:tcPr marL="68580" marR="68580" marT="34290" marB="34290" anchor="ctr">
                    <a:lnL w="12700" cap="flat" cmpd="sng" algn="ctr">
                      <a:solidFill>
                        <a:schemeClr val="tx1"/>
                      </a:solidFill>
                      <a:prstDash val="solid"/>
                      <a:round/>
                      <a:headEnd type="none" w="med" len="med"/>
                      <a:tailEnd type="none" w="med" len="med"/>
                    </a:lnL>
                    <a:lnR w="0">
                      <a:no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extLst>
                  <a:ext uri="{0D108BD9-81ED-4DB2-BD59-A6C34878D82A}">
                    <a16:rowId xmlns:a16="http://schemas.microsoft.com/office/drawing/2014/main" val="265076171"/>
                  </a:ext>
                </a:extLst>
              </a:tr>
              <a:tr h="617220">
                <a:tc>
                  <a:txBody>
                    <a:bodyPr/>
                    <a:lstStyle/>
                    <a:p>
                      <a:pPr algn="ctr"/>
                      <a:r>
                        <a:rPr lang="en-US" sz="1200" b="1" dirty="0">
                          <a:effectLst/>
                          <a:latin typeface="+mj-lt"/>
                          <a:ea typeface="Aptos" panose="020B0004020202020204" pitchFamily="34" charset="0"/>
                          <a:cs typeface="Times New Roman" panose="02020603050405020304" pitchFamily="18" charset="0"/>
                        </a:rPr>
                        <a:t>Cluster 3: Higher Quantity Buyers (Age Group 4)</a:t>
                      </a:r>
                      <a:endParaRPr lang="en-US" sz="1800" dirty="0">
                        <a:latin typeface="+mj-lt"/>
                      </a:endParaRPr>
                    </a:p>
                  </a:txBody>
                  <a:tcPr marL="68580" marR="68580" marT="34290" marB="34290" anchor="ctr">
                    <a:lnL w="0">
                      <a:noFill/>
                    </a:lnL>
                    <a:lnR w="12700">
                      <a:solidFill>
                        <a:schemeClr val="tx1"/>
                      </a:solidFill>
                    </a:lnR>
                    <a:lnT w="12700">
                      <a:solidFill>
                        <a:schemeClr val="tx1"/>
                      </a:solidFill>
                    </a:lnT>
                    <a:lnB w="12700">
                      <a:solidFill>
                        <a:schemeClr val="tx1"/>
                      </a:solidFill>
                    </a:lnB>
                    <a:solidFill>
                      <a:schemeClr val="bg1"/>
                    </a:solidFill>
                  </a:tcPr>
                </a:tc>
                <a:tc>
                  <a:txBody>
                    <a:bodyPr/>
                    <a:lstStyle/>
                    <a:p>
                      <a:pPr marL="171450" indent="-171450">
                        <a:buFont typeface="Arial" panose="020B0604020202020204" pitchFamily="34" charset="0"/>
                        <a:buChar char="•"/>
                      </a:pPr>
                      <a:r>
                        <a:rPr lang="en-US" sz="1200" b="1" dirty="0"/>
                        <a:t>Bulk Sizes</a:t>
                      </a:r>
                      <a:r>
                        <a:rPr lang="en-US" sz="1200" dirty="0"/>
                        <a:t>: Offer private-label products in family-sized or bulk packaging to match their higher purchase quantities.</a:t>
                      </a:r>
                    </a:p>
                    <a:p>
                      <a:pPr marL="171450" indent="-171450">
                        <a:buFont typeface="Arial" panose="020B0604020202020204" pitchFamily="34" charset="0"/>
                        <a:buChar char="•"/>
                      </a:pPr>
                      <a:r>
                        <a:rPr lang="en-US" sz="1200" b="1" dirty="0"/>
                        <a:t>Premium Positioning</a:t>
                      </a:r>
                      <a:r>
                        <a:rPr lang="en-US" sz="1200" dirty="0"/>
                        <a:t>: Introduce private-label tiers with superior quality and packaging to compete with national brands, leveraging their higher spending potential.</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lvl="0" indent="-171450" algn="l">
                        <a:buFont typeface="Arial" panose="020B0604020202020204" pitchFamily="34" charset="0"/>
                        <a:buChar char="•"/>
                      </a:pPr>
                      <a:r>
                        <a:rPr lang="en-US" sz="1200" dirty="0"/>
                        <a:t>Higher quantity and sales value suggest this group includes larger households or bulk buyers.</a:t>
                      </a:r>
                    </a:p>
                    <a:p>
                      <a:pPr marL="171450" lvl="0" indent="-171450" algn="l">
                        <a:buFont typeface="Arial" panose="020B0604020202020204" pitchFamily="34" charset="0"/>
                        <a:buChar char="•"/>
                      </a:pPr>
                      <a:r>
                        <a:rPr lang="en-US" sz="1200" dirty="0"/>
                        <a:t>Their discount reliance (-0.59) is moderate, indicating some willingness to pay for quality.</a:t>
                      </a:r>
                      <a:endParaRPr lang="en-US" sz="1200" b="0" i="0" u="none" strike="noStrike" noProof="0" dirty="0">
                        <a:solidFill>
                          <a:srgbClr val="333333"/>
                        </a:solidFill>
                        <a:latin typeface="+mn-lt"/>
                      </a:endParaRPr>
                    </a:p>
                  </a:txBody>
                  <a:tcPr marL="68580" marR="68580" marT="34290" marB="34290" anchor="ctr">
                    <a:lnL w="12700">
                      <a:solidFill>
                        <a:schemeClr val="tx1"/>
                      </a:solidFill>
                    </a:lnL>
                    <a:lnR w="0">
                      <a:no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7458195"/>
                  </a:ext>
                </a:extLst>
              </a:tr>
            </a:tbl>
          </a:graphicData>
        </a:graphic>
      </p:graphicFrame>
      <p:sp>
        <p:nvSpPr>
          <p:cNvPr id="6" name="Title 2">
            <a:extLst>
              <a:ext uri="{FF2B5EF4-FFF2-40B4-BE49-F238E27FC236}">
                <a16:creationId xmlns:a16="http://schemas.microsoft.com/office/drawing/2014/main" id="{FE4068E2-0BFE-9B5C-E037-AEBCA8D5096E}"/>
              </a:ext>
            </a:extLst>
          </p:cNvPr>
          <p:cNvSpPr>
            <a:spLocks noGrp="1"/>
          </p:cNvSpPr>
          <p:nvPr>
            <p:ph type="title"/>
          </p:nvPr>
        </p:nvSpPr>
        <p:spPr>
          <a:xfrm>
            <a:off x="351064" y="385004"/>
            <a:ext cx="8450036" cy="589032"/>
          </a:xfrm>
        </p:spPr>
        <p:txBody>
          <a:bodyPr>
            <a:normAutofit/>
          </a:bodyPr>
          <a:lstStyle/>
          <a:p>
            <a:r>
              <a:rPr lang="en-US" dirty="0"/>
              <a:t>Demographic Cluster Recommendations</a:t>
            </a:r>
          </a:p>
        </p:txBody>
      </p:sp>
    </p:spTree>
    <p:extLst>
      <p:ext uri="{BB962C8B-B14F-4D97-AF65-F5344CB8AC3E}">
        <p14:creationId xmlns:p14="http://schemas.microsoft.com/office/powerpoint/2010/main" val="1554371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F85F8-6A9A-5610-3442-F6D6DDEB21F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8DD9194-482D-7170-936E-711E1DEA1B38}"/>
              </a:ext>
            </a:extLst>
          </p:cNvPr>
          <p:cNvSpPr>
            <a:spLocks noGrp="1"/>
          </p:cNvSpPr>
          <p:nvPr>
            <p:ph type="body" sz="half" idx="2"/>
          </p:nvPr>
        </p:nvSpPr>
        <p:spPr/>
        <p:txBody>
          <a:bodyPr/>
          <a:lstStyle/>
          <a:p>
            <a:pPr marL="214313" indent="-214313">
              <a:buFont typeface="Arial" panose="020B0604020202020204" pitchFamily="34" charset="0"/>
              <a:buChar char="•"/>
            </a:pPr>
            <a:endParaRPr lang="en-US"/>
          </a:p>
          <a:p>
            <a:pPr marL="214313" indent="-214313">
              <a:buFont typeface="Arial" panose="020B0604020202020204" pitchFamily="34" charset="0"/>
              <a:buChar char="•"/>
            </a:pPr>
            <a:r>
              <a:rPr lang="en-US"/>
              <a:t>$22.53B in revenue in 2024 and expected to grow annually by 2.39%</a:t>
            </a:r>
          </a:p>
          <a:p>
            <a:pPr marL="214313" indent="-214313">
              <a:buFont typeface="Arial" panose="020B0604020202020204" pitchFamily="34" charset="0"/>
              <a:buChar char="•"/>
            </a:pPr>
            <a:r>
              <a:rPr lang="en-US"/>
              <a:t>Highly competitive, with various companies competing for market share</a:t>
            </a:r>
          </a:p>
        </p:txBody>
      </p:sp>
      <p:sp>
        <p:nvSpPr>
          <p:cNvPr id="4" name="Title 3">
            <a:extLst>
              <a:ext uri="{FF2B5EF4-FFF2-40B4-BE49-F238E27FC236}">
                <a16:creationId xmlns:a16="http://schemas.microsoft.com/office/drawing/2014/main" id="{B7B60B4D-45E4-69FF-7318-7FFEBE70FC61}"/>
              </a:ext>
            </a:extLst>
          </p:cNvPr>
          <p:cNvSpPr>
            <a:spLocks noGrp="1"/>
          </p:cNvSpPr>
          <p:nvPr>
            <p:ph type="title"/>
          </p:nvPr>
        </p:nvSpPr>
        <p:spPr/>
        <p:txBody>
          <a:bodyPr>
            <a:normAutofit fontScale="90000"/>
          </a:bodyPr>
          <a:lstStyle/>
          <a:p>
            <a:r>
              <a:rPr lang="en-US"/>
              <a:t>Ready-Made Breakfast in Supermarkets</a:t>
            </a:r>
          </a:p>
        </p:txBody>
      </p:sp>
      <p:sp>
        <p:nvSpPr>
          <p:cNvPr id="7" name="Text Placeholder 6">
            <a:extLst>
              <a:ext uri="{FF2B5EF4-FFF2-40B4-BE49-F238E27FC236}">
                <a16:creationId xmlns:a16="http://schemas.microsoft.com/office/drawing/2014/main" id="{536BA5A7-3919-9D5B-2C65-6382B41914E6}"/>
              </a:ext>
            </a:extLst>
          </p:cNvPr>
          <p:cNvSpPr>
            <a:spLocks noGrp="1"/>
          </p:cNvSpPr>
          <p:nvPr>
            <p:ph type="body" sz="quarter" idx="15"/>
          </p:nvPr>
        </p:nvSpPr>
        <p:spPr/>
        <p:txBody>
          <a:bodyPr/>
          <a:lstStyle/>
          <a:p>
            <a:r>
              <a:rPr lang="en-US"/>
              <a:t>A high-grossing marketing with multiple players in the market for extreme competition</a:t>
            </a:r>
          </a:p>
        </p:txBody>
      </p:sp>
      <p:sp>
        <p:nvSpPr>
          <p:cNvPr id="13" name="Slide Number Placeholder 12">
            <a:extLst>
              <a:ext uri="{FF2B5EF4-FFF2-40B4-BE49-F238E27FC236}">
                <a16:creationId xmlns:a16="http://schemas.microsoft.com/office/drawing/2014/main" id="{9DF8998D-AB70-411C-B147-6B3FE60EA262}"/>
              </a:ext>
            </a:extLst>
          </p:cNvPr>
          <p:cNvSpPr>
            <a:spLocks noGrp="1"/>
          </p:cNvSpPr>
          <p:nvPr>
            <p:ph type="sldNum" sz="quarter" idx="16"/>
          </p:nvPr>
        </p:nvSpPr>
        <p:spPr/>
        <p:txBody>
          <a:bodyPr/>
          <a:lstStyle/>
          <a:p>
            <a:fld id="{346097E4-2930-9D48-A5CE-AF00B0E70697}" type="slidenum">
              <a:rPr lang="en-US" smtClean="0"/>
              <a:t>2</a:t>
            </a:fld>
            <a:endParaRPr lang="en-US"/>
          </a:p>
        </p:txBody>
      </p:sp>
      <p:pic>
        <p:nvPicPr>
          <p:cNvPr id="1026" name="Picture 2" descr="How Cereal Became the Quintessential American Breakfast">
            <a:extLst>
              <a:ext uri="{FF2B5EF4-FFF2-40B4-BE49-F238E27FC236}">
                <a16:creationId xmlns:a16="http://schemas.microsoft.com/office/drawing/2014/main" id="{616B8D38-2FAB-33EF-ADC5-A3FB8C00E90D}"/>
              </a:ext>
            </a:extLst>
          </p:cNvPr>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t="18833" b="1883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ce Cooker Oats">
            <a:extLst>
              <a:ext uri="{FF2B5EF4-FFF2-40B4-BE49-F238E27FC236}">
                <a16:creationId xmlns:a16="http://schemas.microsoft.com/office/drawing/2014/main" id="{D596426D-2726-D5E5-ABC0-68EBCDD67C74}"/>
              </a:ext>
            </a:extLst>
          </p:cNvPr>
          <p:cNvPicPr>
            <a:picLocks noGrp="1" noChangeAspect="1" noChangeArrowheads="1"/>
          </p:cNvPicPr>
          <p:nvPr>
            <p:ph type="pic" idx="14"/>
          </p:nvPr>
        </p:nvPicPr>
        <p:blipFill>
          <a:blip r:embed="rId4">
            <a:extLst>
              <a:ext uri="{28A0092B-C50C-407E-A947-70E740481C1C}">
                <a14:useLocalDpi xmlns:a14="http://schemas.microsoft.com/office/drawing/2010/main" val="0"/>
              </a:ext>
            </a:extLst>
          </a:blip>
          <a:srcRect l="11100" r="1110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5FC9555-F6FC-E046-ACEB-FC3735EFC5C5}"/>
              </a:ext>
            </a:extLst>
          </p:cNvPr>
          <p:cNvPicPr>
            <a:picLocks noChangeAspect="1"/>
          </p:cNvPicPr>
          <p:nvPr/>
        </p:nvPicPr>
        <p:blipFill>
          <a:blip r:embed="rId5"/>
          <a:stretch>
            <a:fillRect/>
          </a:stretch>
        </p:blipFill>
        <p:spPr>
          <a:xfrm>
            <a:off x="2700019" y="3962149"/>
            <a:ext cx="5761219" cy="2895851"/>
          </a:xfrm>
          <a:prstGeom prst="rect">
            <a:avLst/>
          </a:prstGeom>
        </p:spPr>
      </p:pic>
    </p:spTree>
    <p:extLst>
      <p:ext uri="{BB962C8B-B14F-4D97-AF65-F5344CB8AC3E}">
        <p14:creationId xmlns:p14="http://schemas.microsoft.com/office/powerpoint/2010/main" val="1105734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C063F-B204-856E-DBD3-2DB2C30C43D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8291B6F-0209-84F9-54C4-E584CAD6DCE6}"/>
              </a:ext>
            </a:extLst>
          </p:cNvPr>
          <p:cNvSpPr>
            <a:spLocks noGrp="1"/>
          </p:cNvSpPr>
          <p:nvPr>
            <p:ph type="title"/>
          </p:nvPr>
        </p:nvSpPr>
        <p:spPr>
          <a:xfrm>
            <a:off x="351064" y="385004"/>
            <a:ext cx="8450036" cy="589032"/>
          </a:xfrm>
        </p:spPr>
        <p:txBody>
          <a:bodyPr anchor="ctr">
            <a:normAutofit/>
          </a:bodyPr>
          <a:lstStyle/>
          <a:p>
            <a:r>
              <a:rPr lang="en-US" sz="3300" dirty="0">
                <a:latin typeface="Franklin Gothic Medium Cond"/>
              </a:rPr>
              <a:t>Final Recommendations for Private Labels</a:t>
            </a:r>
            <a:endParaRPr lang="en-US" dirty="0"/>
          </a:p>
        </p:txBody>
      </p:sp>
      <p:sp>
        <p:nvSpPr>
          <p:cNvPr id="8" name="Slide Number Placeholder 7">
            <a:extLst>
              <a:ext uri="{FF2B5EF4-FFF2-40B4-BE49-F238E27FC236}">
                <a16:creationId xmlns:a16="http://schemas.microsoft.com/office/drawing/2014/main" id="{147B8D7A-8718-96CD-73E2-58EFDFA6C5E1}"/>
              </a:ext>
            </a:extLst>
          </p:cNvPr>
          <p:cNvSpPr>
            <a:spLocks noGrp="1"/>
          </p:cNvSpPr>
          <p:nvPr>
            <p:ph type="sldNum" sz="quarter" idx="15"/>
          </p:nvPr>
        </p:nvSpPr>
        <p:spPr>
          <a:xfrm>
            <a:off x="7700963" y="6290433"/>
            <a:ext cx="1100137" cy="365125"/>
          </a:xfrm>
        </p:spPr>
        <p:txBody>
          <a:bodyPr anchor="ctr">
            <a:normAutofit/>
          </a:bodyPr>
          <a:lstStyle/>
          <a:p>
            <a:pPr>
              <a:spcAft>
                <a:spcPts val="600"/>
              </a:spcAft>
            </a:pPr>
            <a:fld id="{346097E4-2930-9D48-A5CE-AF00B0E70697}" type="slidenum">
              <a:rPr lang="en-US" smtClean="0"/>
              <a:pPr>
                <a:spcAft>
                  <a:spcPts val="600"/>
                </a:spcAft>
              </a:pPr>
              <a:t>20</a:t>
            </a:fld>
            <a:endParaRPr lang="en-US"/>
          </a:p>
        </p:txBody>
      </p:sp>
      <p:sp>
        <p:nvSpPr>
          <p:cNvPr id="10" name="Rectangle 9">
            <a:extLst>
              <a:ext uri="{FF2B5EF4-FFF2-40B4-BE49-F238E27FC236}">
                <a16:creationId xmlns:a16="http://schemas.microsoft.com/office/drawing/2014/main" id="{C0953BCC-EFC0-26D3-7C2C-F4DBFBDD6116}"/>
              </a:ext>
            </a:extLst>
          </p:cNvPr>
          <p:cNvSpPr/>
          <p:nvPr/>
        </p:nvSpPr>
        <p:spPr>
          <a:xfrm>
            <a:off x="396723" y="1232976"/>
            <a:ext cx="3947886" cy="439204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dirty="0"/>
          </a:p>
        </p:txBody>
      </p:sp>
      <p:cxnSp>
        <p:nvCxnSpPr>
          <p:cNvPr id="3" name="Straight Connector 2">
            <a:extLst>
              <a:ext uri="{FF2B5EF4-FFF2-40B4-BE49-F238E27FC236}">
                <a16:creationId xmlns:a16="http://schemas.microsoft.com/office/drawing/2014/main" id="{AFE79784-DE65-4CFD-1828-AB30B1E77D77}"/>
              </a:ext>
            </a:extLst>
          </p:cNvPr>
          <p:cNvCxnSpPr/>
          <p:nvPr/>
        </p:nvCxnSpPr>
        <p:spPr>
          <a:xfrm>
            <a:off x="2988813" y="1162911"/>
            <a:ext cx="0" cy="46881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D3CE8EE9-5ED5-53B2-8011-31BD16372EB5}"/>
              </a:ext>
            </a:extLst>
          </p:cNvPr>
          <p:cNvCxnSpPr/>
          <p:nvPr/>
        </p:nvCxnSpPr>
        <p:spPr>
          <a:xfrm>
            <a:off x="6067140" y="1195108"/>
            <a:ext cx="0" cy="46881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5470F1F-711D-BBE6-CE76-A95AA1CFA274}"/>
              </a:ext>
            </a:extLst>
          </p:cNvPr>
          <p:cNvSpPr/>
          <p:nvPr/>
        </p:nvSpPr>
        <p:spPr>
          <a:xfrm>
            <a:off x="537029" y="1267581"/>
            <a:ext cx="1978777" cy="439204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FE0FFD7-601F-C899-2478-68C9D01BD19A}"/>
              </a:ext>
            </a:extLst>
          </p:cNvPr>
          <p:cNvSpPr/>
          <p:nvPr/>
        </p:nvSpPr>
        <p:spPr>
          <a:xfrm>
            <a:off x="430590" y="1315962"/>
            <a:ext cx="2365827" cy="456800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Here</a:t>
            </a:r>
          </a:p>
        </p:txBody>
      </p:sp>
      <p:sp>
        <p:nvSpPr>
          <p:cNvPr id="14" name="Rectangle 13">
            <a:extLst>
              <a:ext uri="{FF2B5EF4-FFF2-40B4-BE49-F238E27FC236}">
                <a16:creationId xmlns:a16="http://schemas.microsoft.com/office/drawing/2014/main" id="{E6416633-92AC-2274-F1AF-F2828A506457}"/>
              </a:ext>
            </a:extLst>
          </p:cNvPr>
          <p:cNvSpPr/>
          <p:nvPr/>
        </p:nvSpPr>
        <p:spPr>
          <a:xfrm>
            <a:off x="368305" y="1194836"/>
            <a:ext cx="2467015" cy="487479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t"/>
          <a:lstStyle/>
          <a:p>
            <a:pPr marL="171450" indent="-171450">
              <a:buFont typeface="Arial"/>
              <a:buChar char="•"/>
            </a:pPr>
            <a:r>
              <a:rPr lang="en-US" sz="1300" b="1" dirty="0">
                <a:solidFill>
                  <a:schemeClr val="tx1"/>
                </a:solidFill>
              </a:rPr>
              <a:t>Enhance Marketing Campaigns</a:t>
            </a:r>
            <a:r>
              <a:rPr lang="en-US" sz="1300" dirty="0">
                <a:solidFill>
                  <a:schemeClr val="tx1"/>
                </a:solidFill>
              </a:rPr>
              <a:t>: </a:t>
            </a:r>
            <a:r>
              <a:rPr lang="en-US" sz="1300" dirty="0">
                <a:solidFill>
                  <a:schemeClr val="tx1"/>
                </a:solidFill>
                <a:ea typeface="+mn-lt"/>
                <a:cs typeface="+mn-lt"/>
              </a:rPr>
              <a:t>Emphasize interior page mailers (Option A) in promotional campaigns, as these have proven to boost sales for both private and national brands.</a:t>
            </a:r>
          </a:p>
          <a:p>
            <a:pPr marL="171450" indent="-171450">
              <a:buFont typeface="Arial"/>
              <a:buChar char="•"/>
            </a:pPr>
            <a:r>
              <a:rPr lang="en-US" sz="1300" b="1" dirty="0">
                <a:solidFill>
                  <a:schemeClr val="tx1"/>
                </a:solidFill>
                <a:ea typeface="+mn-lt"/>
                <a:cs typeface="+mn-lt"/>
              </a:rPr>
              <a:t>Strengthen Online Presence:</a:t>
            </a:r>
            <a:r>
              <a:rPr lang="en-US" sz="1300" dirty="0">
                <a:solidFill>
                  <a:schemeClr val="tx1"/>
                </a:solidFill>
                <a:ea typeface="+mn-lt"/>
                <a:cs typeface="+mn-lt"/>
              </a:rPr>
              <a:t> Given private labels’ success with minimal physical display, enhance online shopping experiences through targeted ads, user-friendly websites, and digital discounts.</a:t>
            </a:r>
          </a:p>
          <a:p>
            <a:pPr marL="171450" indent="-171450">
              <a:buFont typeface="Arial"/>
              <a:buChar char="•"/>
            </a:pPr>
            <a:r>
              <a:rPr lang="en-US" sz="1300" b="1" dirty="0">
                <a:solidFill>
                  <a:schemeClr val="tx1"/>
                </a:solidFill>
                <a:ea typeface="+mn-lt"/>
                <a:cs typeface="+mn-lt"/>
              </a:rPr>
              <a:t>Invest in Display:</a:t>
            </a:r>
            <a:r>
              <a:rPr lang="en-US" sz="1300" dirty="0">
                <a:solidFill>
                  <a:schemeClr val="tx1"/>
                </a:solidFill>
                <a:ea typeface="+mn-lt"/>
                <a:cs typeface="+mn-lt"/>
              </a:rPr>
              <a:t> Experiment with minimal yet strategic in-store placements that complement their digital-first approach.</a:t>
            </a:r>
          </a:p>
          <a:p>
            <a:pPr marL="171450" indent="-171450">
              <a:buFont typeface="Arial"/>
              <a:buChar char="•"/>
            </a:pPr>
            <a:r>
              <a:rPr lang="en-US" sz="1300" b="1" dirty="0">
                <a:solidFill>
                  <a:schemeClr val="tx1"/>
                </a:solidFill>
                <a:ea typeface="+mn-lt"/>
                <a:cs typeface="+mn-lt"/>
              </a:rPr>
              <a:t>Promotions and Discount:</a:t>
            </a:r>
            <a:r>
              <a:rPr lang="en-US" sz="1300" dirty="0">
                <a:solidFill>
                  <a:schemeClr val="tx1"/>
                </a:solidFill>
                <a:ea typeface="+mn-lt"/>
                <a:cs typeface="+mn-lt"/>
              </a:rPr>
              <a:t> Provide competitive retail discounts that align with periods of reduced national brand promotions.</a:t>
            </a:r>
          </a:p>
          <a:p>
            <a:pPr marL="285750" indent="-285750">
              <a:buFont typeface="Arial"/>
              <a:buChar char="•"/>
            </a:pPr>
            <a:endParaRPr lang="en-US" sz="1100" dirty="0">
              <a:solidFill>
                <a:schemeClr val="tx1"/>
              </a:solidFill>
              <a:ea typeface="+mn-lt"/>
              <a:cs typeface="+mn-lt"/>
            </a:endParaRPr>
          </a:p>
          <a:p>
            <a:pPr marL="285750" indent="-285750">
              <a:buFont typeface="Arial"/>
              <a:buChar char="•"/>
            </a:pPr>
            <a:endParaRPr lang="en-US" sz="1100" dirty="0">
              <a:solidFill>
                <a:schemeClr val="tx1"/>
              </a:solidFill>
              <a:ea typeface="+mn-lt"/>
              <a:cs typeface="+mn-lt"/>
            </a:endParaRPr>
          </a:p>
        </p:txBody>
      </p:sp>
      <p:sp>
        <p:nvSpPr>
          <p:cNvPr id="16" name="Rectangle 15">
            <a:extLst>
              <a:ext uri="{FF2B5EF4-FFF2-40B4-BE49-F238E27FC236}">
                <a16:creationId xmlns:a16="http://schemas.microsoft.com/office/drawing/2014/main" id="{288A2F8B-A9D6-0E74-C295-1F2232F63875}"/>
              </a:ext>
            </a:extLst>
          </p:cNvPr>
          <p:cNvSpPr/>
          <p:nvPr/>
        </p:nvSpPr>
        <p:spPr>
          <a:xfrm>
            <a:off x="6098284" y="1246834"/>
            <a:ext cx="2269067" cy="4606605"/>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t"/>
          <a:lstStyle/>
          <a:p>
            <a:pPr algn="ctr"/>
            <a:r>
              <a:rPr lang="en-US" sz="1600" b="1" dirty="0">
                <a:solidFill>
                  <a:schemeClr val="tx1"/>
                </a:solidFill>
              </a:rPr>
              <a:t>From Clustering:</a:t>
            </a:r>
          </a:p>
          <a:p>
            <a:pPr algn="ct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Targeting Premium segments to compete with National Brands</a:t>
            </a:r>
          </a:p>
          <a:p>
            <a:pPr marL="285750" indent="-285750">
              <a:buFont typeface="Arial" panose="020B0604020202020204" pitchFamily="34" charset="0"/>
              <a:buChar char="•"/>
            </a:pPr>
            <a:r>
              <a:rPr lang="en-US" sz="1600" dirty="0">
                <a:solidFill>
                  <a:schemeClr val="tx1"/>
                </a:solidFill>
              </a:rPr>
              <a:t>Marketing campaigns to target seasonal and holiday shopping</a:t>
            </a:r>
          </a:p>
          <a:p>
            <a:pPr marL="285750" indent="-285750">
              <a:buFont typeface="Arial" panose="020B0604020202020204" pitchFamily="34" charset="0"/>
              <a:buChar char="•"/>
            </a:pPr>
            <a:r>
              <a:rPr lang="en-US" sz="1600" dirty="0">
                <a:solidFill>
                  <a:schemeClr val="tx1"/>
                </a:solidFill>
              </a:rPr>
              <a:t>Targeting certain products with specific discounts to drive sales</a:t>
            </a:r>
          </a:p>
          <a:p>
            <a:pPr marL="285750" indent="-285750">
              <a:buFont typeface="Arial" panose="020B0604020202020204" pitchFamily="34" charset="0"/>
              <a:buChar char="•"/>
            </a:pPr>
            <a:r>
              <a:rPr lang="en-US" sz="1600" dirty="0">
                <a:solidFill>
                  <a:schemeClr val="tx1"/>
                </a:solidFill>
              </a:rPr>
              <a:t>Making changes to promotions for specific demographics to increase sales</a:t>
            </a:r>
          </a:p>
          <a:p>
            <a:pPr marL="285750" indent="-285750">
              <a:buFont typeface="Arial" panose="020B0604020202020204" pitchFamily="34" charset="0"/>
              <a:buChar char="•"/>
            </a:pPr>
            <a:endParaRPr lang="en-US" sz="1600" dirty="0">
              <a:solidFill>
                <a:schemeClr val="tx1"/>
              </a:solidFill>
            </a:endParaRPr>
          </a:p>
        </p:txBody>
      </p:sp>
      <p:sp>
        <p:nvSpPr>
          <p:cNvPr id="17" name="Rectangle 16">
            <a:extLst>
              <a:ext uri="{FF2B5EF4-FFF2-40B4-BE49-F238E27FC236}">
                <a16:creationId xmlns:a16="http://schemas.microsoft.com/office/drawing/2014/main" id="{6B405F9B-B428-6AD9-E9DB-27C762676F3B}"/>
              </a:ext>
            </a:extLst>
          </p:cNvPr>
          <p:cNvSpPr/>
          <p:nvPr/>
        </p:nvSpPr>
        <p:spPr>
          <a:xfrm>
            <a:off x="3019955" y="1195319"/>
            <a:ext cx="2913010" cy="4877060"/>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lIns="91440" tIns="45720" rIns="91440" bIns="45720" rtlCol="0" anchor="t"/>
          <a:lstStyle/>
          <a:p>
            <a:r>
              <a:rPr lang="en-US" sz="1500" b="1">
                <a:solidFill>
                  <a:schemeClr val="tx1"/>
                </a:solidFill>
              </a:rPr>
              <a:t>From Competitor Pricing Analysis:</a:t>
            </a:r>
            <a:endParaRPr lang="en-US"/>
          </a:p>
          <a:p>
            <a:endParaRPr lang="en-US" sz="1500">
              <a:solidFill>
                <a:schemeClr val="tx1"/>
              </a:solidFill>
            </a:endParaRPr>
          </a:p>
          <a:p>
            <a:pPr marL="285750" indent="-285750">
              <a:buFont typeface="Arial"/>
              <a:buChar char="•"/>
            </a:pPr>
            <a:r>
              <a:rPr lang="en-US" sz="1500" dirty="0">
                <a:solidFill>
                  <a:schemeClr val="tx1"/>
                </a:solidFill>
                <a:ea typeface="+mn-lt"/>
                <a:cs typeface="+mn-lt"/>
              </a:rPr>
              <a:t>Adjust private label prices based on competitors' promotional cycles, reducing prices during weeks with higher competitor prices, such as weeks 105 and 108.</a:t>
            </a:r>
            <a:endParaRPr lang="en-US" sz="1500">
              <a:solidFill>
                <a:schemeClr val="tx1"/>
              </a:solidFill>
              <a:ea typeface="+mn-lt"/>
              <a:cs typeface="+mn-lt"/>
            </a:endParaRPr>
          </a:p>
          <a:p>
            <a:pPr marL="285750" indent="-285750">
              <a:buFont typeface="Arial"/>
              <a:buChar char="•"/>
            </a:pPr>
            <a:r>
              <a:rPr lang="en-US" sz="1500" dirty="0">
                <a:solidFill>
                  <a:schemeClr val="tx1"/>
                </a:solidFill>
                <a:ea typeface="+mn-lt"/>
                <a:cs typeface="+mn-lt"/>
              </a:rPr>
              <a:t>Focus on high-value customers during weeks with lower competitor prices, like weeks 103, 106, and 109, to drive sales. </a:t>
            </a:r>
            <a:endParaRPr lang="en-US" sz="1500">
              <a:solidFill>
                <a:schemeClr val="tx1"/>
              </a:solidFill>
              <a:ea typeface="+mn-lt"/>
              <a:cs typeface="+mn-lt"/>
            </a:endParaRPr>
          </a:p>
          <a:p>
            <a:pPr marL="285750" indent="-285750">
              <a:buFont typeface="Arial"/>
              <a:buChar char="•"/>
            </a:pPr>
            <a:r>
              <a:rPr lang="en-US" sz="1500">
                <a:solidFill>
                  <a:schemeClr val="tx1"/>
                </a:solidFill>
              </a:rPr>
              <a:t>The forecasting model highlights price fluctuation trends, offering opportunities for strategic pricing adjustments while emphasizing the importance of monitoring competitors' strategies.</a:t>
            </a:r>
          </a:p>
          <a:p>
            <a:endParaRPr lang="en-US" sz="1500">
              <a:solidFill>
                <a:schemeClr val="tx1"/>
              </a:solidFill>
            </a:endParaRPr>
          </a:p>
        </p:txBody>
      </p:sp>
    </p:spTree>
    <p:extLst>
      <p:ext uri="{BB962C8B-B14F-4D97-AF65-F5344CB8AC3E}">
        <p14:creationId xmlns:p14="http://schemas.microsoft.com/office/powerpoint/2010/main" val="3511056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2CBA-026F-7E96-546F-23B8813A83DA}"/>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3555266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4DAE7-C01F-531A-03A3-0FD387CC8B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3A8B36-4DFB-5945-E853-E83953888115}"/>
              </a:ext>
            </a:extLst>
          </p:cNvPr>
          <p:cNvSpPr>
            <a:spLocks noGrp="1"/>
          </p:cNvSpPr>
          <p:nvPr>
            <p:ph type="title"/>
          </p:nvPr>
        </p:nvSpPr>
        <p:spPr/>
        <p:txBody>
          <a:bodyPr/>
          <a:lstStyle/>
          <a:p>
            <a:r>
              <a:rPr lang="en-US"/>
              <a:t>Appendix</a:t>
            </a:r>
          </a:p>
        </p:txBody>
      </p:sp>
    </p:spTree>
    <p:extLst>
      <p:ext uri="{BB962C8B-B14F-4D97-AF65-F5344CB8AC3E}">
        <p14:creationId xmlns:p14="http://schemas.microsoft.com/office/powerpoint/2010/main" val="1828019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3C5E4-8E61-2AA2-3DCA-ECE327EF62D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26F65C2-DBF5-3022-886F-E4CC245747D9}"/>
              </a:ext>
            </a:extLst>
          </p:cNvPr>
          <p:cNvSpPr>
            <a:spLocks noGrp="1"/>
          </p:cNvSpPr>
          <p:nvPr>
            <p:ph type="title"/>
          </p:nvPr>
        </p:nvSpPr>
        <p:spPr/>
        <p:txBody>
          <a:bodyPr>
            <a:normAutofit fontScale="90000"/>
          </a:bodyPr>
          <a:lstStyle/>
          <a:p>
            <a:r>
              <a:rPr lang="en-US" dirty="0"/>
              <a:t>K-Means Cluster Analysis Without Seasonality</a:t>
            </a:r>
          </a:p>
        </p:txBody>
      </p:sp>
      <p:sp>
        <p:nvSpPr>
          <p:cNvPr id="28" name="Slide Number Placeholder 27">
            <a:extLst>
              <a:ext uri="{FF2B5EF4-FFF2-40B4-BE49-F238E27FC236}">
                <a16:creationId xmlns:a16="http://schemas.microsoft.com/office/drawing/2014/main" id="{720A65D3-0B86-DDE8-A70A-C8B005FA1F18}"/>
              </a:ext>
            </a:extLst>
          </p:cNvPr>
          <p:cNvSpPr>
            <a:spLocks noGrp="1"/>
          </p:cNvSpPr>
          <p:nvPr>
            <p:ph type="sldNum" sz="quarter" idx="26"/>
          </p:nvPr>
        </p:nvSpPr>
        <p:spPr/>
        <p:txBody>
          <a:bodyPr/>
          <a:lstStyle/>
          <a:p>
            <a:fld id="{346097E4-2930-9D48-A5CE-AF00B0E70697}" type="slidenum">
              <a:rPr lang="en-US" smtClean="0"/>
              <a:t>23</a:t>
            </a:fld>
            <a:endParaRPr lang="en-US"/>
          </a:p>
        </p:txBody>
      </p:sp>
      <p:pic>
        <p:nvPicPr>
          <p:cNvPr id="34" name="Picture 33">
            <a:extLst>
              <a:ext uri="{FF2B5EF4-FFF2-40B4-BE49-F238E27FC236}">
                <a16:creationId xmlns:a16="http://schemas.microsoft.com/office/drawing/2014/main" id="{4D388A34-D195-3DA5-D8BA-F45B1CCDB2DC}"/>
              </a:ext>
            </a:extLst>
          </p:cNvPr>
          <p:cNvPicPr>
            <a:picLocks noChangeAspect="1"/>
          </p:cNvPicPr>
          <p:nvPr/>
        </p:nvPicPr>
        <p:blipFill>
          <a:blip r:embed="rId2"/>
          <a:stretch>
            <a:fillRect/>
          </a:stretch>
        </p:blipFill>
        <p:spPr>
          <a:xfrm>
            <a:off x="5564743" y="2303292"/>
            <a:ext cx="2933954" cy="2190940"/>
          </a:xfrm>
          <a:prstGeom prst="rect">
            <a:avLst/>
          </a:prstGeom>
        </p:spPr>
      </p:pic>
      <p:pic>
        <p:nvPicPr>
          <p:cNvPr id="38" name="Picture 37">
            <a:extLst>
              <a:ext uri="{FF2B5EF4-FFF2-40B4-BE49-F238E27FC236}">
                <a16:creationId xmlns:a16="http://schemas.microsoft.com/office/drawing/2014/main" id="{0E5880A4-1901-8E33-696B-D26B4CAA7777}"/>
              </a:ext>
            </a:extLst>
          </p:cNvPr>
          <p:cNvPicPr>
            <a:picLocks noChangeAspect="1"/>
          </p:cNvPicPr>
          <p:nvPr/>
        </p:nvPicPr>
        <p:blipFill>
          <a:blip r:embed="rId3"/>
          <a:stretch>
            <a:fillRect/>
          </a:stretch>
        </p:blipFill>
        <p:spPr>
          <a:xfrm>
            <a:off x="167540" y="1190541"/>
            <a:ext cx="3801641" cy="2398116"/>
          </a:xfrm>
          <a:prstGeom prst="rect">
            <a:avLst/>
          </a:prstGeom>
        </p:spPr>
      </p:pic>
      <p:pic>
        <p:nvPicPr>
          <p:cNvPr id="40" name="Picture 39">
            <a:extLst>
              <a:ext uri="{FF2B5EF4-FFF2-40B4-BE49-F238E27FC236}">
                <a16:creationId xmlns:a16="http://schemas.microsoft.com/office/drawing/2014/main" id="{E197552D-743B-831D-DEA4-BA73A8BD440A}"/>
              </a:ext>
            </a:extLst>
          </p:cNvPr>
          <p:cNvPicPr>
            <a:picLocks noChangeAspect="1"/>
          </p:cNvPicPr>
          <p:nvPr/>
        </p:nvPicPr>
        <p:blipFill>
          <a:blip r:embed="rId4"/>
          <a:stretch>
            <a:fillRect/>
          </a:stretch>
        </p:blipFill>
        <p:spPr>
          <a:xfrm>
            <a:off x="333976" y="3805162"/>
            <a:ext cx="3875167" cy="2421980"/>
          </a:xfrm>
          <a:prstGeom prst="rect">
            <a:avLst/>
          </a:prstGeom>
        </p:spPr>
      </p:pic>
      <p:sp>
        <p:nvSpPr>
          <p:cNvPr id="49" name="TextBox 48">
            <a:extLst>
              <a:ext uri="{FF2B5EF4-FFF2-40B4-BE49-F238E27FC236}">
                <a16:creationId xmlns:a16="http://schemas.microsoft.com/office/drawing/2014/main" id="{C5C63C3A-465E-29F6-A1FA-300D777900E6}"/>
              </a:ext>
            </a:extLst>
          </p:cNvPr>
          <p:cNvSpPr txBox="1"/>
          <p:nvPr/>
        </p:nvSpPr>
        <p:spPr>
          <a:xfrm>
            <a:off x="943430" y="920706"/>
            <a:ext cx="2554515" cy="323165"/>
          </a:xfrm>
          <a:prstGeom prst="rect">
            <a:avLst/>
          </a:prstGeom>
          <a:noFill/>
        </p:spPr>
        <p:txBody>
          <a:bodyPr wrap="square" rtlCol="0">
            <a:spAutoFit/>
          </a:bodyPr>
          <a:lstStyle/>
          <a:p>
            <a:pPr algn="ctr"/>
            <a:r>
              <a:rPr lang="en-US" sz="1500" b="1"/>
              <a:t>National</a:t>
            </a:r>
          </a:p>
        </p:txBody>
      </p:sp>
      <p:sp>
        <p:nvSpPr>
          <p:cNvPr id="50" name="TextBox 49">
            <a:extLst>
              <a:ext uri="{FF2B5EF4-FFF2-40B4-BE49-F238E27FC236}">
                <a16:creationId xmlns:a16="http://schemas.microsoft.com/office/drawing/2014/main" id="{EF68BFFD-C086-1653-7650-B4C772D6D2A3}"/>
              </a:ext>
            </a:extLst>
          </p:cNvPr>
          <p:cNvSpPr txBox="1"/>
          <p:nvPr/>
        </p:nvSpPr>
        <p:spPr>
          <a:xfrm>
            <a:off x="1024744" y="3509691"/>
            <a:ext cx="2554515" cy="323165"/>
          </a:xfrm>
          <a:prstGeom prst="rect">
            <a:avLst/>
          </a:prstGeom>
          <a:noFill/>
        </p:spPr>
        <p:txBody>
          <a:bodyPr wrap="square" rtlCol="0">
            <a:spAutoFit/>
          </a:bodyPr>
          <a:lstStyle/>
          <a:p>
            <a:pPr algn="ctr"/>
            <a:r>
              <a:rPr lang="en-US" sz="1500" b="1"/>
              <a:t>Private</a:t>
            </a:r>
          </a:p>
        </p:txBody>
      </p:sp>
      <p:sp>
        <p:nvSpPr>
          <p:cNvPr id="58" name="Arrow: Right 57">
            <a:extLst>
              <a:ext uri="{FF2B5EF4-FFF2-40B4-BE49-F238E27FC236}">
                <a16:creationId xmlns:a16="http://schemas.microsoft.com/office/drawing/2014/main" id="{67C5BF68-8A41-61DC-96C2-402A5926A57B}"/>
              </a:ext>
            </a:extLst>
          </p:cNvPr>
          <p:cNvSpPr/>
          <p:nvPr/>
        </p:nvSpPr>
        <p:spPr>
          <a:xfrm>
            <a:off x="4281714" y="3125410"/>
            <a:ext cx="1001486" cy="54670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325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99674113-0E69-92CF-DF34-DD01413BC530}"/>
            </a:ext>
          </a:extLst>
        </p:cNvPr>
        <p:cNvGrpSpPr/>
        <p:nvPr/>
      </p:nvGrpSpPr>
      <p:grpSpPr>
        <a:xfrm>
          <a:off x="0" y="0"/>
          <a:ext cx="0" cy="0"/>
          <a:chOff x="0" y="0"/>
          <a:chExt cx="0" cy="0"/>
        </a:xfrm>
      </p:grpSpPr>
      <p:sp>
        <p:nvSpPr>
          <p:cNvPr id="355" name="Google Shape;355;p37">
            <a:extLst>
              <a:ext uri="{FF2B5EF4-FFF2-40B4-BE49-F238E27FC236}">
                <a16:creationId xmlns:a16="http://schemas.microsoft.com/office/drawing/2014/main" id="{1BED3304-DBD2-C911-5676-82C5D21A8F15}"/>
              </a:ext>
            </a:extLst>
          </p:cNvPr>
          <p:cNvSpPr txBox="1">
            <a:spLocks noGrp="1"/>
          </p:cNvSpPr>
          <p:nvPr>
            <p:ph type="sldNum" idx="12"/>
          </p:nvPr>
        </p:nvSpPr>
        <p:spPr>
          <a:xfrm>
            <a:off x="7975997" y="5575075"/>
            <a:ext cx="825075" cy="273825"/>
          </a:xfrm>
          <a:prstGeom prst="rect">
            <a:avLst/>
          </a:prstGeom>
        </p:spPr>
        <p:txBody>
          <a:bodyPr spcFirstLastPara="1" vert="horz" wrap="square" lIns="68569" tIns="34275" rIns="68569" bIns="34275" rtlCol="0" anchor="ctr" anchorCtr="0">
            <a:noAutofit/>
          </a:bodyPr>
          <a:lstStyle/>
          <a:p>
            <a:fld id="{00000000-1234-1234-1234-123412341234}" type="slidenum">
              <a:rPr lang="en-US"/>
              <a:pPr/>
              <a:t>24</a:t>
            </a:fld>
            <a:endParaRPr/>
          </a:p>
        </p:txBody>
      </p:sp>
      <p:sp>
        <p:nvSpPr>
          <p:cNvPr id="6" name="Title 2">
            <a:extLst>
              <a:ext uri="{FF2B5EF4-FFF2-40B4-BE49-F238E27FC236}">
                <a16:creationId xmlns:a16="http://schemas.microsoft.com/office/drawing/2014/main" id="{56CEDD4E-1685-B663-D40C-69B480D273B4}"/>
              </a:ext>
            </a:extLst>
          </p:cNvPr>
          <p:cNvSpPr>
            <a:spLocks noGrp="1"/>
          </p:cNvSpPr>
          <p:nvPr>
            <p:ph type="title"/>
          </p:nvPr>
        </p:nvSpPr>
        <p:spPr>
          <a:xfrm>
            <a:off x="351064" y="385004"/>
            <a:ext cx="8450036" cy="589032"/>
          </a:xfrm>
        </p:spPr>
        <p:txBody>
          <a:bodyPr>
            <a:normAutofit/>
          </a:bodyPr>
          <a:lstStyle/>
          <a:p>
            <a:r>
              <a:rPr lang="en-US" dirty="0"/>
              <a:t>Demographics Clusters with Seasonality</a:t>
            </a:r>
          </a:p>
        </p:txBody>
      </p:sp>
      <p:graphicFrame>
        <p:nvGraphicFramePr>
          <p:cNvPr id="3" name="Table 2">
            <a:extLst>
              <a:ext uri="{FF2B5EF4-FFF2-40B4-BE49-F238E27FC236}">
                <a16:creationId xmlns:a16="http://schemas.microsoft.com/office/drawing/2014/main" id="{BE476AE6-222A-DAE7-FFD1-3C8611973945}"/>
              </a:ext>
            </a:extLst>
          </p:cNvPr>
          <p:cNvGraphicFramePr>
            <a:graphicFrameLocks noGrp="1"/>
          </p:cNvGraphicFramePr>
          <p:nvPr/>
        </p:nvGraphicFramePr>
        <p:xfrm>
          <a:off x="50799" y="2007809"/>
          <a:ext cx="9042401" cy="1805669"/>
        </p:xfrm>
        <a:graphic>
          <a:graphicData uri="http://schemas.openxmlformats.org/drawingml/2006/table">
            <a:tbl>
              <a:tblPr>
                <a:tableStyleId>{5C22544A-7EE6-4342-B048-85BDC9FD1C3A}</a:tableStyleId>
              </a:tblPr>
              <a:tblGrid>
                <a:gridCol w="718844">
                  <a:extLst>
                    <a:ext uri="{9D8B030D-6E8A-4147-A177-3AD203B41FA5}">
                      <a16:colId xmlns:a16="http://schemas.microsoft.com/office/drawing/2014/main" val="3597022558"/>
                    </a:ext>
                  </a:extLst>
                </a:gridCol>
                <a:gridCol w="689178">
                  <a:extLst>
                    <a:ext uri="{9D8B030D-6E8A-4147-A177-3AD203B41FA5}">
                      <a16:colId xmlns:a16="http://schemas.microsoft.com/office/drawing/2014/main" val="1960248139"/>
                    </a:ext>
                  </a:extLst>
                </a:gridCol>
                <a:gridCol w="954721">
                  <a:extLst>
                    <a:ext uri="{9D8B030D-6E8A-4147-A177-3AD203B41FA5}">
                      <a16:colId xmlns:a16="http://schemas.microsoft.com/office/drawing/2014/main" val="939816041"/>
                    </a:ext>
                  </a:extLst>
                </a:gridCol>
                <a:gridCol w="868535">
                  <a:extLst>
                    <a:ext uri="{9D8B030D-6E8A-4147-A177-3AD203B41FA5}">
                      <a16:colId xmlns:a16="http://schemas.microsoft.com/office/drawing/2014/main" val="2074255049"/>
                    </a:ext>
                  </a:extLst>
                </a:gridCol>
                <a:gridCol w="759058">
                  <a:extLst>
                    <a:ext uri="{9D8B030D-6E8A-4147-A177-3AD203B41FA5}">
                      <a16:colId xmlns:a16="http://schemas.microsoft.com/office/drawing/2014/main" val="2906730577"/>
                    </a:ext>
                  </a:extLst>
                </a:gridCol>
                <a:gridCol w="935417">
                  <a:extLst>
                    <a:ext uri="{9D8B030D-6E8A-4147-A177-3AD203B41FA5}">
                      <a16:colId xmlns:a16="http://schemas.microsoft.com/office/drawing/2014/main" val="3866472249"/>
                    </a:ext>
                  </a:extLst>
                </a:gridCol>
                <a:gridCol w="935417">
                  <a:extLst>
                    <a:ext uri="{9D8B030D-6E8A-4147-A177-3AD203B41FA5}">
                      <a16:colId xmlns:a16="http://schemas.microsoft.com/office/drawing/2014/main" val="1212310420"/>
                    </a:ext>
                  </a:extLst>
                </a:gridCol>
                <a:gridCol w="935417">
                  <a:extLst>
                    <a:ext uri="{9D8B030D-6E8A-4147-A177-3AD203B41FA5}">
                      <a16:colId xmlns:a16="http://schemas.microsoft.com/office/drawing/2014/main" val="3702586451"/>
                    </a:ext>
                  </a:extLst>
                </a:gridCol>
                <a:gridCol w="928150">
                  <a:extLst>
                    <a:ext uri="{9D8B030D-6E8A-4147-A177-3AD203B41FA5}">
                      <a16:colId xmlns:a16="http://schemas.microsoft.com/office/drawing/2014/main" val="482310493"/>
                    </a:ext>
                  </a:extLst>
                </a:gridCol>
                <a:gridCol w="1317664">
                  <a:extLst>
                    <a:ext uri="{9D8B030D-6E8A-4147-A177-3AD203B41FA5}">
                      <a16:colId xmlns:a16="http://schemas.microsoft.com/office/drawing/2014/main" val="3767392389"/>
                    </a:ext>
                  </a:extLst>
                </a:gridCol>
              </a:tblGrid>
              <a:tr h="713217">
                <a:tc>
                  <a:txBody>
                    <a:bodyPr/>
                    <a:lstStyle/>
                    <a:p>
                      <a:pPr algn="ctr" rtl="0" fontAlgn="ctr"/>
                      <a:r>
                        <a:rPr lang="en-US" sz="1400" b="1" u="none" strike="noStrike" dirty="0">
                          <a:effectLst/>
                        </a:rPr>
                        <a:t>Cluster</a:t>
                      </a:r>
                      <a:endParaRPr lang="en-US" sz="1400" b="1" i="0" u="none" strike="noStrike" dirty="0">
                        <a:solidFill>
                          <a:srgbClr val="000000"/>
                        </a:solidFill>
                        <a:effectLst/>
                        <a:latin typeface="Franklin Gothic Book" panose="020B0503020102020204" pitchFamily="34" charset="0"/>
                      </a:endParaRPr>
                    </a:p>
                  </a:txBody>
                  <a:tcPr marL="3073" marR="3073" marT="3073" marB="0" anchor="ctr">
                    <a:solidFill>
                      <a:schemeClr val="accent1"/>
                    </a:solidFill>
                  </a:tcPr>
                </a:tc>
                <a:tc>
                  <a:txBody>
                    <a:bodyPr/>
                    <a:lstStyle/>
                    <a:p>
                      <a:pPr algn="ctr" rtl="0" fontAlgn="ctr"/>
                      <a:r>
                        <a:rPr lang="en-US" sz="1400" b="1" u="none" strike="noStrike" dirty="0">
                          <a:effectLst/>
                        </a:rPr>
                        <a:t>quantity</a:t>
                      </a:r>
                      <a:endParaRPr lang="en-US" sz="1400" b="1" i="0" u="none" strike="noStrike" dirty="0">
                        <a:solidFill>
                          <a:srgbClr val="000000"/>
                        </a:solidFill>
                        <a:effectLst/>
                        <a:latin typeface="Franklin Gothic Book" panose="020B0503020102020204" pitchFamily="34" charset="0"/>
                      </a:endParaRPr>
                    </a:p>
                  </a:txBody>
                  <a:tcPr marL="3073" marR="3073" marT="3073" marB="0" anchor="ctr">
                    <a:solidFill>
                      <a:schemeClr val="accent1"/>
                    </a:solidFill>
                  </a:tcPr>
                </a:tc>
                <a:tc>
                  <a:txBody>
                    <a:bodyPr/>
                    <a:lstStyle/>
                    <a:p>
                      <a:pPr algn="ctr" rtl="0" fontAlgn="ctr"/>
                      <a:r>
                        <a:rPr lang="en-US" sz="1400" b="1" u="none" strike="noStrike" dirty="0">
                          <a:effectLst/>
                        </a:rPr>
                        <a:t>Sales value</a:t>
                      </a:r>
                      <a:endParaRPr lang="en-US" sz="1400" b="1" i="0" u="none" strike="noStrike" dirty="0">
                        <a:solidFill>
                          <a:srgbClr val="000000"/>
                        </a:solidFill>
                        <a:effectLst/>
                        <a:latin typeface="Franklin Gothic Book" panose="020B0503020102020204" pitchFamily="34" charset="0"/>
                      </a:endParaRPr>
                    </a:p>
                  </a:txBody>
                  <a:tcPr marL="3073" marR="3073" marT="3073" marB="0" anchor="ctr">
                    <a:solidFill>
                      <a:schemeClr val="accent1"/>
                    </a:solidFill>
                  </a:tcPr>
                </a:tc>
                <a:tc>
                  <a:txBody>
                    <a:bodyPr/>
                    <a:lstStyle/>
                    <a:p>
                      <a:pPr algn="ctr" rtl="0" fontAlgn="ctr"/>
                      <a:r>
                        <a:rPr lang="en-US" sz="1400" b="1" u="none" strike="noStrike" dirty="0">
                          <a:effectLst/>
                        </a:rPr>
                        <a:t>Retail disc</a:t>
                      </a:r>
                      <a:endParaRPr lang="en-US" sz="1400" b="1" i="0" u="none" strike="noStrike" dirty="0">
                        <a:solidFill>
                          <a:srgbClr val="000000"/>
                        </a:solidFill>
                        <a:effectLst/>
                        <a:latin typeface="Franklin Gothic Book" panose="020B0503020102020204" pitchFamily="34" charset="0"/>
                      </a:endParaRPr>
                    </a:p>
                  </a:txBody>
                  <a:tcPr marL="3073" marR="3073" marT="3073" marB="0" anchor="ctr">
                    <a:solidFill>
                      <a:schemeClr val="accent1"/>
                    </a:solidFill>
                  </a:tcPr>
                </a:tc>
                <a:tc>
                  <a:txBody>
                    <a:bodyPr/>
                    <a:lstStyle/>
                    <a:p>
                      <a:pPr algn="ctr" rtl="0" fontAlgn="ctr"/>
                      <a:r>
                        <a:rPr lang="en-US" sz="1400" b="1" u="none" strike="noStrike" dirty="0" err="1">
                          <a:effectLst/>
                        </a:rPr>
                        <a:t>week_no</a:t>
                      </a:r>
                      <a:endParaRPr lang="en-US" sz="1400" b="1" i="0" u="none" strike="noStrike" dirty="0">
                        <a:solidFill>
                          <a:srgbClr val="000000"/>
                        </a:solidFill>
                        <a:effectLst/>
                        <a:latin typeface="Franklin Gothic Book" panose="020B0503020102020204" pitchFamily="34" charset="0"/>
                      </a:endParaRPr>
                    </a:p>
                  </a:txBody>
                  <a:tcPr marL="3073" marR="3073" marT="3073" marB="0" anchor="ctr">
                    <a:solidFill>
                      <a:schemeClr val="accent1"/>
                    </a:solidFill>
                  </a:tcPr>
                </a:tc>
                <a:tc>
                  <a:txBody>
                    <a:bodyPr/>
                    <a:lstStyle/>
                    <a:p>
                      <a:pPr algn="ctr" rtl="0" fontAlgn="ctr"/>
                      <a:r>
                        <a:rPr lang="en-US" sz="1400" b="1" u="none" strike="noStrike" dirty="0">
                          <a:effectLst/>
                        </a:rPr>
                        <a:t>AgeGroup2</a:t>
                      </a:r>
                      <a:endParaRPr lang="en-US" sz="1400" b="1" i="0" u="none" strike="noStrike" dirty="0">
                        <a:solidFill>
                          <a:srgbClr val="000000"/>
                        </a:solidFill>
                        <a:effectLst/>
                        <a:latin typeface="Franklin Gothic Book" panose="020B0503020102020204" pitchFamily="34" charset="0"/>
                      </a:endParaRPr>
                    </a:p>
                  </a:txBody>
                  <a:tcPr marL="3073" marR="3073" marT="3073" marB="0" anchor="ctr">
                    <a:solidFill>
                      <a:schemeClr val="accent1"/>
                    </a:solidFill>
                  </a:tcPr>
                </a:tc>
                <a:tc>
                  <a:txBody>
                    <a:bodyPr/>
                    <a:lstStyle/>
                    <a:p>
                      <a:pPr algn="ctr" rtl="0" fontAlgn="ctr"/>
                      <a:r>
                        <a:rPr lang="en-US" sz="1400" b="1" u="none" strike="noStrike" dirty="0">
                          <a:effectLst/>
                        </a:rPr>
                        <a:t>AgeGroup3</a:t>
                      </a:r>
                      <a:endParaRPr lang="en-US" sz="1400" b="1" i="0" u="none" strike="noStrike" dirty="0">
                        <a:solidFill>
                          <a:srgbClr val="000000"/>
                        </a:solidFill>
                        <a:effectLst/>
                        <a:latin typeface="Franklin Gothic Book" panose="020B0503020102020204" pitchFamily="34" charset="0"/>
                      </a:endParaRPr>
                    </a:p>
                  </a:txBody>
                  <a:tcPr marL="3073" marR="3073" marT="3073" marB="0" anchor="ctr">
                    <a:solidFill>
                      <a:schemeClr val="accent1"/>
                    </a:solidFill>
                  </a:tcPr>
                </a:tc>
                <a:tc>
                  <a:txBody>
                    <a:bodyPr/>
                    <a:lstStyle/>
                    <a:p>
                      <a:pPr algn="ctr" rtl="0" fontAlgn="ctr"/>
                      <a:r>
                        <a:rPr lang="en-US" sz="1400" b="1" u="none" strike="noStrike" dirty="0">
                          <a:effectLst/>
                        </a:rPr>
                        <a:t>AgeGroup4</a:t>
                      </a:r>
                      <a:endParaRPr lang="en-US" sz="1400" b="1" i="0" u="none" strike="noStrike" dirty="0">
                        <a:solidFill>
                          <a:srgbClr val="000000"/>
                        </a:solidFill>
                        <a:effectLst/>
                        <a:latin typeface="Franklin Gothic Book" panose="020B0503020102020204" pitchFamily="34" charset="0"/>
                      </a:endParaRPr>
                    </a:p>
                  </a:txBody>
                  <a:tcPr marL="3073" marR="3073" marT="3073" marB="0" anchor="ctr">
                    <a:solidFill>
                      <a:schemeClr val="accent1"/>
                    </a:solidFill>
                  </a:tcPr>
                </a:tc>
                <a:tc>
                  <a:txBody>
                    <a:bodyPr/>
                    <a:lstStyle/>
                    <a:p>
                      <a:pPr algn="ctr" rtl="0" fontAlgn="ctr"/>
                      <a:r>
                        <a:rPr lang="en-US" sz="1400" b="1" u="none" strike="noStrike" dirty="0">
                          <a:effectLst/>
                        </a:rPr>
                        <a:t>AgeGroup5</a:t>
                      </a:r>
                      <a:endParaRPr lang="en-US" sz="1400" b="1" i="0" u="none" strike="noStrike" dirty="0">
                        <a:solidFill>
                          <a:srgbClr val="000000"/>
                        </a:solidFill>
                        <a:effectLst/>
                        <a:latin typeface="Franklin Gothic Book" panose="020B0503020102020204" pitchFamily="34" charset="0"/>
                      </a:endParaRPr>
                    </a:p>
                  </a:txBody>
                  <a:tcPr marL="3073" marR="3073" marT="3073" marB="0" anchor="ctr">
                    <a:solidFill>
                      <a:schemeClr val="accent1"/>
                    </a:solidFill>
                  </a:tcPr>
                </a:tc>
                <a:tc>
                  <a:txBody>
                    <a:bodyPr/>
                    <a:lstStyle/>
                    <a:p>
                      <a:pPr algn="ctr" rtl="0" fontAlgn="ctr"/>
                      <a:r>
                        <a:rPr lang="en-US" sz="1400" b="1" u="none" strike="noStrike" dirty="0">
                          <a:effectLst/>
                        </a:rPr>
                        <a:t>AgeGroup6</a:t>
                      </a:r>
                      <a:endParaRPr lang="en-US" sz="1400" b="1" i="0" u="none" strike="noStrike" dirty="0">
                        <a:solidFill>
                          <a:srgbClr val="000000"/>
                        </a:solidFill>
                        <a:effectLst/>
                        <a:latin typeface="Franklin Gothic Book" panose="020B0503020102020204" pitchFamily="34" charset="0"/>
                      </a:endParaRPr>
                    </a:p>
                  </a:txBody>
                  <a:tcPr marL="3073" marR="3073" marT="3073" marB="0" anchor="ctr">
                    <a:solidFill>
                      <a:schemeClr val="accent1"/>
                    </a:solidFill>
                  </a:tcPr>
                </a:tc>
                <a:extLst>
                  <a:ext uri="{0D108BD9-81ED-4DB2-BD59-A6C34878D82A}">
                    <a16:rowId xmlns:a16="http://schemas.microsoft.com/office/drawing/2014/main" val="3724270243"/>
                  </a:ext>
                </a:extLst>
              </a:tr>
              <a:tr h="273113">
                <a:tc>
                  <a:txBody>
                    <a:bodyPr/>
                    <a:lstStyle/>
                    <a:p>
                      <a:pPr algn="ctr" rtl="0" fontAlgn="ctr"/>
                      <a:r>
                        <a:rPr lang="en-US" sz="1400" u="none" strike="noStrike">
                          <a:effectLst/>
                        </a:rPr>
                        <a:t>0</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1.08</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2.99</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-0.50</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55.24</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1.42E-15</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dirty="0">
                          <a:effectLst/>
                        </a:rPr>
                        <a:t>3.89E-15</a:t>
                      </a:r>
                      <a:endParaRPr lang="en-US" sz="1400" b="0" i="0" u="none" strike="noStrike" dirty="0">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-6.66E-16</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4.41E-01</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dirty="0">
                          <a:effectLst/>
                        </a:rPr>
                        <a:t>5.59E-01</a:t>
                      </a:r>
                      <a:endParaRPr lang="en-US" sz="1400" b="0" i="0" u="none" strike="noStrike" dirty="0">
                        <a:solidFill>
                          <a:srgbClr val="000000"/>
                        </a:solidFill>
                        <a:effectLst/>
                        <a:latin typeface="Franklin Gothic Book" panose="020B0503020102020204" pitchFamily="34" charset="0"/>
                      </a:endParaRPr>
                    </a:p>
                  </a:txBody>
                  <a:tcPr marL="64529" marR="3073" marT="3073" marB="0" anchor="ctr"/>
                </a:tc>
                <a:extLst>
                  <a:ext uri="{0D108BD9-81ED-4DB2-BD59-A6C34878D82A}">
                    <a16:rowId xmlns:a16="http://schemas.microsoft.com/office/drawing/2014/main" val="3292659320"/>
                  </a:ext>
                </a:extLst>
              </a:tr>
              <a:tr h="273113">
                <a:tc>
                  <a:txBody>
                    <a:bodyPr/>
                    <a:lstStyle/>
                    <a:p>
                      <a:pPr algn="ctr" rtl="0" fontAlgn="ctr"/>
                      <a:r>
                        <a:rPr lang="en-US" sz="1400" u="none" strike="noStrike">
                          <a:effectLst/>
                        </a:rPr>
                        <a:t>1</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1.09</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2.98</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-0.64</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57.35</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-5.69E-15</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1</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dirty="0">
                          <a:effectLst/>
                        </a:rPr>
                        <a:t>1.22E-15</a:t>
                      </a:r>
                      <a:endParaRPr lang="en-US" sz="1400" b="0" i="0" u="none" strike="noStrike" dirty="0">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7.84E-16</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dirty="0">
                          <a:effectLst/>
                        </a:rPr>
                        <a:t>-5.97E-16</a:t>
                      </a:r>
                      <a:endParaRPr lang="en-US" sz="1400" b="0" i="0" u="none" strike="noStrike" dirty="0">
                        <a:solidFill>
                          <a:srgbClr val="000000"/>
                        </a:solidFill>
                        <a:effectLst/>
                        <a:latin typeface="Franklin Gothic Book" panose="020B0503020102020204" pitchFamily="34" charset="0"/>
                      </a:endParaRPr>
                    </a:p>
                  </a:txBody>
                  <a:tcPr marL="64529" marR="3073" marT="3073" marB="0" anchor="ctr"/>
                </a:tc>
                <a:extLst>
                  <a:ext uri="{0D108BD9-81ED-4DB2-BD59-A6C34878D82A}">
                    <a16:rowId xmlns:a16="http://schemas.microsoft.com/office/drawing/2014/main" val="3679165909"/>
                  </a:ext>
                </a:extLst>
              </a:tr>
              <a:tr h="273113">
                <a:tc>
                  <a:txBody>
                    <a:bodyPr/>
                    <a:lstStyle/>
                    <a:p>
                      <a:pPr algn="ctr" rtl="0" fontAlgn="ctr"/>
                      <a:r>
                        <a:rPr lang="en-US" sz="1400" u="none" strike="noStrike">
                          <a:effectLst/>
                        </a:rPr>
                        <a:t>2</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1.06</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2.92</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-0.64</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58.69</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1</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-8.33E-16</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6.99E-15</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dirty="0">
                          <a:effectLst/>
                        </a:rPr>
                        <a:t>6.87E-16</a:t>
                      </a:r>
                      <a:endParaRPr lang="en-US" sz="1400" b="0" i="0" u="none" strike="noStrike" dirty="0">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dirty="0">
                          <a:effectLst/>
                        </a:rPr>
                        <a:t>-1.32E-15</a:t>
                      </a:r>
                      <a:endParaRPr lang="en-US" sz="1400" b="0" i="0" u="none" strike="noStrike" dirty="0">
                        <a:solidFill>
                          <a:srgbClr val="000000"/>
                        </a:solidFill>
                        <a:effectLst/>
                        <a:latin typeface="Franklin Gothic Book" panose="020B0503020102020204" pitchFamily="34" charset="0"/>
                      </a:endParaRPr>
                    </a:p>
                  </a:txBody>
                  <a:tcPr marL="64529" marR="3073" marT="3073" marB="0" anchor="ctr"/>
                </a:tc>
                <a:extLst>
                  <a:ext uri="{0D108BD9-81ED-4DB2-BD59-A6C34878D82A}">
                    <a16:rowId xmlns:a16="http://schemas.microsoft.com/office/drawing/2014/main" val="4028043556"/>
                  </a:ext>
                </a:extLst>
              </a:tr>
              <a:tr h="273113">
                <a:tc>
                  <a:txBody>
                    <a:bodyPr/>
                    <a:lstStyle/>
                    <a:p>
                      <a:pPr algn="ctr" rtl="0" fontAlgn="ctr"/>
                      <a:r>
                        <a:rPr lang="en-US" sz="1400" u="none" strike="noStrike">
                          <a:effectLst/>
                        </a:rPr>
                        <a:t>3</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1.10</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3.00</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-0.59</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57.86</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-3.83E-15</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1.10E-14</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8.58E-01</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a:effectLst/>
                        </a:rPr>
                        <a:t>8.47E-16</a:t>
                      </a:r>
                      <a:endParaRPr lang="en-US" sz="1400" b="0" i="0" u="none" strike="noStrike">
                        <a:solidFill>
                          <a:srgbClr val="000000"/>
                        </a:solidFill>
                        <a:effectLst/>
                        <a:latin typeface="Franklin Gothic Book" panose="020B0503020102020204" pitchFamily="34" charset="0"/>
                      </a:endParaRPr>
                    </a:p>
                  </a:txBody>
                  <a:tcPr marL="64529" marR="3073" marT="3073" marB="0" anchor="ctr"/>
                </a:tc>
                <a:tc>
                  <a:txBody>
                    <a:bodyPr/>
                    <a:lstStyle/>
                    <a:p>
                      <a:pPr algn="ctr" rtl="0" fontAlgn="ctr"/>
                      <a:r>
                        <a:rPr lang="en-US" sz="1400" u="none" strike="noStrike" dirty="0">
                          <a:effectLst/>
                        </a:rPr>
                        <a:t>1.76E-15</a:t>
                      </a:r>
                      <a:endParaRPr lang="en-US" sz="1400" b="0" i="0" u="none" strike="noStrike" dirty="0">
                        <a:solidFill>
                          <a:srgbClr val="000000"/>
                        </a:solidFill>
                        <a:effectLst/>
                        <a:latin typeface="Franklin Gothic Book" panose="020B0503020102020204" pitchFamily="34" charset="0"/>
                      </a:endParaRPr>
                    </a:p>
                  </a:txBody>
                  <a:tcPr marL="64529" marR="3073" marT="3073" marB="0" anchor="ctr"/>
                </a:tc>
                <a:extLst>
                  <a:ext uri="{0D108BD9-81ED-4DB2-BD59-A6C34878D82A}">
                    <a16:rowId xmlns:a16="http://schemas.microsoft.com/office/drawing/2014/main" val="3979577271"/>
                  </a:ext>
                </a:extLst>
              </a:tr>
            </a:tbl>
          </a:graphicData>
        </a:graphic>
      </p:graphicFrame>
    </p:spTree>
    <p:extLst>
      <p:ext uri="{BB962C8B-B14F-4D97-AF65-F5344CB8AC3E}">
        <p14:creationId xmlns:p14="http://schemas.microsoft.com/office/powerpoint/2010/main" val="790211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9BA4F-A970-A1F8-E92C-511107F94BA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4D3F0A1-91F1-A45D-270A-7D339152CE7F}"/>
              </a:ext>
            </a:extLst>
          </p:cNvPr>
          <p:cNvSpPr>
            <a:spLocks noGrp="1"/>
          </p:cNvSpPr>
          <p:nvPr>
            <p:ph type="title"/>
          </p:nvPr>
        </p:nvSpPr>
        <p:spPr>
          <a:xfrm>
            <a:off x="351064" y="385004"/>
            <a:ext cx="8450036" cy="589032"/>
          </a:xfrm>
        </p:spPr>
        <p:txBody>
          <a:bodyPr anchor="ctr">
            <a:normAutofit/>
          </a:bodyPr>
          <a:lstStyle/>
          <a:p>
            <a:r>
              <a:rPr lang="en-US" sz="3300" dirty="0">
                <a:latin typeface="Franklin Gothic Medium Cond"/>
              </a:rPr>
              <a:t>Running Regression on Cluster Analysis</a:t>
            </a:r>
            <a:endParaRPr lang="en-US" dirty="0"/>
          </a:p>
        </p:txBody>
      </p:sp>
      <p:sp>
        <p:nvSpPr>
          <p:cNvPr id="14" name="Text Placeholder 3">
            <a:extLst>
              <a:ext uri="{FF2B5EF4-FFF2-40B4-BE49-F238E27FC236}">
                <a16:creationId xmlns:a16="http://schemas.microsoft.com/office/drawing/2014/main" id="{628B5E97-36DA-CE14-0976-04D85616551F}"/>
              </a:ext>
            </a:extLst>
          </p:cNvPr>
          <p:cNvSpPr>
            <a:spLocks noGrp="1"/>
          </p:cNvSpPr>
          <p:nvPr>
            <p:ph type="body" sz="quarter" idx="11"/>
          </p:nvPr>
        </p:nvSpPr>
        <p:spPr>
          <a:xfrm>
            <a:off x="342900" y="954291"/>
            <a:ext cx="8458200" cy="365760"/>
          </a:xfrm>
        </p:spPr>
        <p:txBody>
          <a:bodyPr vert="horz" lIns="91440" tIns="45720" rIns="91440" bIns="45720" rtlCol="0" anchor="t">
            <a:noAutofit/>
          </a:bodyPr>
          <a:lstStyle/>
          <a:p>
            <a:r>
              <a:rPr lang="en-US" dirty="0"/>
              <a:t>Looking at spending to see how to further address customer needs</a:t>
            </a:r>
          </a:p>
        </p:txBody>
      </p:sp>
      <p:sp>
        <p:nvSpPr>
          <p:cNvPr id="8" name="Slide Number Placeholder 7">
            <a:extLst>
              <a:ext uri="{FF2B5EF4-FFF2-40B4-BE49-F238E27FC236}">
                <a16:creationId xmlns:a16="http://schemas.microsoft.com/office/drawing/2014/main" id="{86076CB2-8565-FF79-91E1-920DAF59E97C}"/>
              </a:ext>
            </a:extLst>
          </p:cNvPr>
          <p:cNvSpPr>
            <a:spLocks noGrp="1"/>
          </p:cNvSpPr>
          <p:nvPr>
            <p:ph type="sldNum" sz="quarter" idx="15"/>
          </p:nvPr>
        </p:nvSpPr>
        <p:spPr>
          <a:xfrm>
            <a:off x="7700963" y="6290433"/>
            <a:ext cx="1100137" cy="365125"/>
          </a:xfrm>
        </p:spPr>
        <p:txBody>
          <a:bodyPr anchor="ctr">
            <a:normAutofit/>
          </a:bodyPr>
          <a:lstStyle/>
          <a:p>
            <a:pPr>
              <a:spcAft>
                <a:spcPts val="600"/>
              </a:spcAft>
            </a:pPr>
            <a:fld id="{346097E4-2930-9D48-A5CE-AF00B0E70697}" type="slidenum">
              <a:rPr lang="en-US" smtClean="0"/>
              <a:pPr>
                <a:spcAft>
                  <a:spcPts val="600"/>
                </a:spcAft>
              </a:pPr>
              <a:t>25</a:t>
            </a:fld>
            <a:endParaRPr lang="en-US"/>
          </a:p>
        </p:txBody>
      </p:sp>
      <p:pic>
        <p:nvPicPr>
          <p:cNvPr id="3" name="Picture 2">
            <a:extLst>
              <a:ext uri="{FF2B5EF4-FFF2-40B4-BE49-F238E27FC236}">
                <a16:creationId xmlns:a16="http://schemas.microsoft.com/office/drawing/2014/main" id="{8460CF9E-AC39-BE02-E63E-401F4C89043B}"/>
              </a:ext>
            </a:extLst>
          </p:cNvPr>
          <p:cNvPicPr>
            <a:picLocks noChangeAspect="1"/>
          </p:cNvPicPr>
          <p:nvPr/>
        </p:nvPicPr>
        <p:blipFill>
          <a:blip r:embed="rId2"/>
          <a:stretch>
            <a:fillRect/>
          </a:stretch>
        </p:blipFill>
        <p:spPr>
          <a:xfrm>
            <a:off x="1368138" y="1755738"/>
            <a:ext cx="6610923" cy="3646486"/>
          </a:xfrm>
          <a:prstGeom prst="rect">
            <a:avLst/>
          </a:prstGeom>
        </p:spPr>
      </p:pic>
    </p:spTree>
    <p:extLst>
      <p:ext uri="{BB962C8B-B14F-4D97-AF65-F5344CB8AC3E}">
        <p14:creationId xmlns:p14="http://schemas.microsoft.com/office/powerpoint/2010/main" val="3459127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51049-0F8B-B312-A10F-9B467C8C5E4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3193AFB-9EA9-9198-5442-BC639E0C0DCE}"/>
              </a:ext>
            </a:extLst>
          </p:cNvPr>
          <p:cNvSpPr>
            <a:spLocks noGrp="1"/>
          </p:cNvSpPr>
          <p:nvPr>
            <p:ph type="title"/>
          </p:nvPr>
        </p:nvSpPr>
        <p:spPr>
          <a:xfrm>
            <a:off x="351064" y="385004"/>
            <a:ext cx="8450036" cy="589032"/>
          </a:xfrm>
        </p:spPr>
        <p:txBody>
          <a:bodyPr anchor="ctr">
            <a:normAutofit/>
          </a:bodyPr>
          <a:lstStyle/>
          <a:p>
            <a:r>
              <a:rPr lang="en-US" sz="3300">
                <a:latin typeface="Franklin Gothic Medium Cond"/>
              </a:rPr>
              <a:t>Coefficient Interpretation for Regression with Clusters</a:t>
            </a:r>
            <a:endParaRPr lang="en-US"/>
          </a:p>
        </p:txBody>
      </p:sp>
      <p:sp>
        <p:nvSpPr>
          <p:cNvPr id="8" name="Slide Number Placeholder 7">
            <a:extLst>
              <a:ext uri="{FF2B5EF4-FFF2-40B4-BE49-F238E27FC236}">
                <a16:creationId xmlns:a16="http://schemas.microsoft.com/office/drawing/2014/main" id="{554BED15-184F-CD91-0863-3F1A0414AEA0}"/>
              </a:ext>
            </a:extLst>
          </p:cNvPr>
          <p:cNvSpPr>
            <a:spLocks noGrp="1"/>
          </p:cNvSpPr>
          <p:nvPr>
            <p:ph type="sldNum" sz="quarter" idx="15"/>
          </p:nvPr>
        </p:nvSpPr>
        <p:spPr>
          <a:xfrm>
            <a:off x="7700963" y="6290433"/>
            <a:ext cx="1100137" cy="365125"/>
          </a:xfrm>
        </p:spPr>
        <p:txBody>
          <a:bodyPr anchor="ctr">
            <a:normAutofit/>
          </a:bodyPr>
          <a:lstStyle/>
          <a:p>
            <a:pPr>
              <a:spcAft>
                <a:spcPts val="600"/>
              </a:spcAft>
            </a:pPr>
            <a:fld id="{346097E4-2930-9D48-A5CE-AF00B0E70697}" type="slidenum">
              <a:rPr lang="en-US" smtClean="0"/>
              <a:pPr>
                <a:spcAft>
                  <a:spcPts val="600"/>
                </a:spcAft>
              </a:pPr>
              <a:t>26</a:t>
            </a:fld>
            <a:endParaRPr lang="en-US"/>
          </a:p>
        </p:txBody>
      </p:sp>
      <p:sp>
        <p:nvSpPr>
          <p:cNvPr id="5" name="Rectangle 4">
            <a:extLst>
              <a:ext uri="{FF2B5EF4-FFF2-40B4-BE49-F238E27FC236}">
                <a16:creationId xmlns:a16="http://schemas.microsoft.com/office/drawing/2014/main" id="{3749E040-BD25-F40A-8302-AB06AA1B8E32}"/>
              </a:ext>
            </a:extLst>
          </p:cNvPr>
          <p:cNvSpPr/>
          <p:nvPr/>
        </p:nvSpPr>
        <p:spPr>
          <a:xfrm>
            <a:off x="4797504" y="1553909"/>
            <a:ext cx="3841448" cy="346955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rPr>
              <a:t>Clusters (C(Cluster)):</a:t>
            </a:r>
            <a:endParaRPr kumimoji="0" lang="en-US" altLang="en-US" sz="125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50" b="1" i="0" u="none" strike="noStrike" cap="none" normalizeH="0" baseline="0" dirty="0">
                <a:ln>
                  <a:noFill/>
                </a:ln>
                <a:solidFill>
                  <a:schemeClr val="tx1"/>
                </a:solidFill>
                <a:effectLst/>
              </a:rPr>
              <a:t>Cluster 1 (</a:t>
            </a:r>
            <a:r>
              <a:rPr kumimoji="0" lang="en-US" altLang="en-US" sz="1250" b="1" i="0" u="none" strike="noStrike" cap="none" normalizeH="0" baseline="0" dirty="0" err="1">
                <a:ln>
                  <a:noFill/>
                </a:ln>
                <a:solidFill>
                  <a:schemeClr val="tx1"/>
                </a:solidFill>
                <a:effectLst/>
              </a:rPr>
              <a:t>coef</a:t>
            </a:r>
            <a:r>
              <a:rPr kumimoji="0" lang="en-US" altLang="en-US" sz="1250" b="1" i="0" u="none" strike="noStrike" cap="none" normalizeH="0" baseline="0" dirty="0">
                <a:ln>
                  <a:noFill/>
                </a:ln>
                <a:solidFill>
                  <a:schemeClr val="tx1"/>
                </a:solidFill>
                <a:effectLst/>
              </a:rPr>
              <a:t> = -0.1014, p &lt; 0.001)</a:t>
            </a:r>
            <a:r>
              <a:rPr kumimoji="0" lang="en-US" altLang="en-US" sz="1250" i="0" u="none" strike="noStrike" cap="none" normalizeH="0" baseline="0" dirty="0">
                <a:ln>
                  <a:noFill/>
                </a:ln>
                <a:solidFill>
                  <a:schemeClr val="tx1"/>
                </a:solidFill>
                <a:effectLst/>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250" i="0" u="none" strike="noStrike" cap="none" normalizeH="0" baseline="0" dirty="0">
                <a:ln>
                  <a:noFill/>
                </a:ln>
                <a:solidFill>
                  <a:schemeClr val="tx1"/>
                </a:solidFill>
                <a:effectLst/>
              </a:rPr>
              <a:t>Customers in Cluster 1 spend </a:t>
            </a:r>
            <a:r>
              <a:rPr kumimoji="0" lang="en-US" altLang="en-US" sz="1250" b="1" i="0" u="none" strike="noStrike" cap="none" normalizeH="0" baseline="0" dirty="0">
                <a:ln>
                  <a:noFill/>
                </a:ln>
                <a:solidFill>
                  <a:schemeClr val="tx1"/>
                </a:solidFill>
                <a:effectLst/>
              </a:rPr>
              <a:t>$0.101 less</a:t>
            </a:r>
            <a:r>
              <a:rPr kumimoji="0" lang="en-US" altLang="en-US" sz="1250" i="0" u="none" strike="noStrike" cap="none" normalizeH="0" baseline="0" dirty="0">
                <a:ln>
                  <a:noFill/>
                </a:ln>
                <a:solidFill>
                  <a:schemeClr val="tx1"/>
                </a:solidFill>
                <a:effectLst/>
              </a:rPr>
              <a:t> on average compared to the reference cluster (Cluster 0).</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250" b="1" i="0" u="none" strike="noStrike" cap="none" normalizeH="0" baseline="0" dirty="0">
                <a:ln>
                  <a:noFill/>
                </a:ln>
                <a:solidFill>
                  <a:schemeClr val="tx1"/>
                </a:solidFill>
                <a:effectLst/>
              </a:rPr>
              <a:t>Implication</a:t>
            </a:r>
            <a:r>
              <a:rPr kumimoji="0" lang="en-US" altLang="en-US" sz="1250" i="0" u="none" strike="noStrike" cap="none" normalizeH="0" baseline="0" dirty="0">
                <a:ln>
                  <a:noFill/>
                </a:ln>
                <a:solidFill>
                  <a:schemeClr val="tx1"/>
                </a:solidFill>
                <a:effectLst/>
              </a:rPr>
              <a:t>: Cluster 1 exhibits slightly lower spending patterns.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50" b="1" i="0" u="none" strike="noStrike" cap="none" normalizeH="0" baseline="0" dirty="0">
                <a:ln>
                  <a:noFill/>
                </a:ln>
                <a:solidFill>
                  <a:schemeClr val="tx1"/>
                </a:solidFill>
                <a:effectLst/>
              </a:rPr>
              <a:t>Cluster 2 (</a:t>
            </a:r>
            <a:r>
              <a:rPr kumimoji="0" lang="en-US" altLang="en-US" sz="1250" b="1" i="0" u="none" strike="noStrike" cap="none" normalizeH="0" baseline="0" dirty="0" err="1">
                <a:ln>
                  <a:noFill/>
                </a:ln>
                <a:solidFill>
                  <a:schemeClr val="tx1"/>
                </a:solidFill>
                <a:effectLst/>
              </a:rPr>
              <a:t>coef</a:t>
            </a:r>
            <a:r>
              <a:rPr kumimoji="0" lang="en-US" altLang="en-US" sz="1250" b="1" i="0" u="none" strike="noStrike" cap="none" normalizeH="0" baseline="0" dirty="0">
                <a:ln>
                  <a:noFill/>
                </a:ln>
                <a:solidFill>
                  <a:schemeClr val="tx1"/>
                </a:solidFill>
                <a:effectLst/>
              </a:rPr>
              <a:t> = 0.1658, p &lt; 0.001)</a:t>
            </a:r>
            <a:r>
              <a:rPr kumimoji="0" lang="en-US" altLang="en-US" sz="1250" i="0" u="none" strike="noStrike" cap="none" normalizeH="0" baseline="0" dirty="0">
                <a:ln>
                  <a:noFill/>
                </a:ln>
                <a:solidFill>
                  <a:schemeClr val="tx1"/>
                </a:solidFill>
                <a:effectLst/>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250" i="0" u="none" strike="noStrike" cap="none" normalizeH="0" baseline="0" dirty="0">
                <a:ln>
                  <a:noFill/>
                </a:ln>
                <a:solidFill>
                  <a:schemeClr val="tx1"/>
                </a:solidFill>
                <a:effectLst/>
              </a:rPr>
              <a:t>Customers in Cluster 2 spend </a:t>
            </a:r>
            <a:r>
              <a:rPr kumimoji="0" lang="en-US" altLang="en-US" sz="1250" b="1" i="0" u="none" strike="noStrike" cap="none" normalizeH="0" baseline="0" dirty="0">
                <a:ln>
                  <a:noFill/>
                </a:ln>
                <a:solidFill>
                  <a:schemeClr val="tx1"/>
                </a:solidFill>
                <a:effectLst/>
              </a:rPr>
              <a:t>$0.166 more</a:t>
            </a:r>
            <a:r>
              <a:rPr kumimoji="0" lang="en-US" altLang="en-US" sz="1250" i="0" u="none" strike="noStrike" cap="none" normalizeH="0" baseline="0" dirty="0">
                <a:ln>
                  <a:noFill/>
                </a:ln>
                <a:solidFill>
                  <a:schemeClr val="tx1"/>
                </a:solidFill>
                <a:effectLst/>
              </a:rPr>
              <a:t> on average compared to Cluster 0.</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250" b="1" i="0" u="none" strike="noStrike" cap="none" normalizeH="0" baseline="0" dirty="0">
                <a:ln>
                  <a:noFill/>
                </a:ln>
                <a:solidFill>
                  <a:schemeClr val="tx1"/>
                </a:solidFill>
                <a:effectLst/>
              </a:rPr>
              <a:t>Implication</a:t>
            </a:r>
            <a:r>
              <a:rPr kumimoji="0" lang="en-US" altLang="en-US" sz="1250" i="0" u="none" strike="noStrike" cap="none" normalizeH="0" baseline="0" dirty="0">
                <a:ln>
                  <a:noFill/>
                </a:ln>
                <a:solidFill>
                  <a:schemeClr val="tx1"/>
                </a:solidFill>
                <a:effectLst/>
              </a:rPr>
              <a:t>: Cluster 2 customers are more valuable in terms of spending.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50" b="1" i="0" u="none" strike="noStrike" cap="none" normalizeH="0" baseline="0" dirty="0">
                <a:ln>
                  <a:noFill/>
                </a:ln>
                <a:solidFill>
                  <a:schemeClr val="tx1"/>
                </a:solidFill>
                <a:effectLst/>
              </a:rPr>
              <a:t>Cluster 3 (</a:t>
            </a:r>
            <a:r>
              <a:rPr kumimoji="0" lang="en-US" altLang="en-US" sz="1250" b="1" i="0" u="none" strike="noStrike" cap="none" normalizeH="0" baseline="0" dirty="0" err="1">
                <a:ln>
                  <a:noFill/>
                </a:ln>
                <a:solidFill>
                  <a:schemeClr val="tx1"/>
                </a:solidFill>
                <a:effectLst/>
              </a:rPr>
              <a:t>coef</a:t>
            </a:r>
            <a:r>
              <a:rPr kumimoji="0" lang="en-US" altLang="en-US" sz="1250" b="1" i="0" u="none" strike="noStrike" cap="none" normalizeH="0" baseline="0" dirty="0">
                <a:ln>
                  <a:noFill/>
                </a:ln>
                <a:solidFill>
                  <a:schemeClr val="tx1"/>
                </a:solidFill>
                <a:effectLst/>
              </a:rPr>
              <a:t> = -0.3267, p &lt; 0.001)</a:t>
            </a:r>
            <a:r>
              <a:rPr kumimoji="0" lang="en-US" altLang="en-US" sz="1250" i="0" u="none" strike="noStrike" cap="none" normalizeH="0" baseline="0" dirty="0">
                <a:ln>
                  <a:noFill/>
                </a:ln>
                <a:solidFill>
                  <a:schemeClr val="tx1"/>
                </a:solidFill>
                <a:effectLst/>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250" i="0" u="none" strike="noStrike" cap="none" normalizeH="0" baseline="0" dirty="0">
                <a:ln>
                  <a:noFill/>
                </a:ln>
                <a:solidFill>
                  <a:schemeClr val="tx1"/>
                </a:solidFill>
                <a:effectLst/>
              </a:rPr>
              <a:t>Customers in Cluster 3 spend </a:t>
            </a:r>
            <a:r>
              <a:rPr kumimoji="0" lang="en-US" altLang="en-US" sz="1250" b="1" i="0" u="none" strike="noStrike" cap="none" normalizeH="0" baseline="0" dirty="0">
                <a:ln>
                  <a:noFill/>
                </a:ln>
                <a:solidFill>
                  <a:schemeClr val="tx1"/>
                </a:solidFill>
                <a:effectLst/>
              </a:rPr>
              <a:t>$0.327 less</a:t>
            </a:r>
            <a:r>
              <a:rPr kumimoji="0" lang="en-US" altLang="en-US" sz="1250" i="0" u="none" strike="noStrike" cap="none" normalizeH="0" baseline="0" dirty="0">
                <a:ln>
                  <a:noFill/>
                </a:ln>
                <a:solidFill>
                  <a:schemeClr val="tx1"/>
                </a:solidFill>
                <a:effectLst/>
              </a:rPr>
              <a:t> on average compared to Cluster 0.</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250" b="1" i="0" u="none" strike="noStrike" cap="none" normalizeH="0" baseline="0" dirty="0">
                <a:ln>
                  <a:noFill/>
                </a:ln>
                <a:solidFill>
                  <a:schemeClr val="tx1"/>
                </a:solidFill>
                <a:effectLst/>
              </a:rPr>
              <a:t>Implication</a:t>
            </a:r>
            <a:r>
              <a:rPr kumimoji="0" lang="en-US" altLang="en-US" sz="1250" i="0" u="none" strike="noStrike" cap="none" normalizeH="0" baseline="0" dirty="0">
                <a:ln>
                  <a:noFill/>
                </a:ln>
                <a:solidFill>
                  <a:schemeClr val="tx1"/>
                </a:solidFill>
                <a:effectLst/>
              </a:rPr>
              <a:t>: Cluster 3 represents the least profitable group.</a:t>
            </a:r>
          </a:p>
          <a:p>
            <a:pPr algn="ctr"/>
            <a:endParaRPr lang="en-US" sz="1200" dirty="0"/>
          </a:p>
        </p:txBody>
      </p:sp>
      <p:sp>
        <p:nvSpPr>
          <p:cNvPr id="10" name="Rectangle 9">
            <a:extLst>
              <a:ext uri="{FF2B5EF4-FFF2-40B4-BE49-F238E27FC236}">
                <a16:creationId xmlns:a16="http://schemas.microsoft.com/office/drawing/2014/main" id="{78E33A72-7918-A302-980C-41F14650F0D5}"/>
              </a:ext>
            </a:extLst>
          </p:cNvPr>
          <p:cNvSpPr/>
          <p:nvPr/>
        </p:nvSpPr>
        <p:spPr>
          <a:xfrm>
            <a:off x="396723" y="1232976"/>
            <a:ext cx="3947886" cy="439204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err="1">
                <a:ln>
                  <a:noFill/>
                </a:ln>
                <a:solidFill>
                  <a:schemeClr val="tx1"/>
                </a:solidFill>
                <a:effectLst/>
              </a:rPr>
              <a:t>Brand_Type</a:t>
            </a:r>
            <a:r>
              <a:rPr kumimoji="0" lang="en-US" altLang="en-US" sz="1250" b="1" i="0" u="none" strike="noStrike" cap="none" normalizeH="0" baseline="0" dirty="0">
                <a:ln>
                  <a:noFill/>
                </a:ln>
                <a:solidFill>
                  <a:schemeClr val="tx1"/>
                </a:solidFill>
                <a:effectLst/>
              </a:rPr>
              <a:t> (</a:t>
            </a:r>
            <a:r>
              <a:rPr kumimoji="0" lang="en-US" altLang="en-US" sz="1250" b="1" i="0" u="none" strike="noStrike" cap="none" normalizeH="0" baseline="0" dirty="0" err="1">
                <a:ln>
                  <a:noFill/>
                </a:ln>
                <a:solidFill>
                  <a:schemeClr val="tx1"/>
                </a:solidFill>
                <a:effectLst/>
              </a:rPr>
              <a:t>Brand_Type</a:t>
            </a:r>
            <a:r>
              <a:rPr kumimoji="0" lang="en-US" altLang="en-US" sz="1250" b="1" i="0" u="none" strike="noStrike" cap="none" normalizeH="0" baseline="0" dirty="0">
                <a:ln>
                  <a:noFill/>
                </a:ln>
                <a:solidFill>
                  <a:schemeClr val="tx1"/>
                </a:solidFill>
                <a:effectLst/>
              </a:rPr>
              <a:t>[</a:t>
            </a:r>
            <a:r>
              <a:rPr kumimoji="0" lang="en-US" altLang="en-US" sz="1250" b="1" i="0" u="none" strike="noStrike" cap="none" normalizeH="0" baseline="0" dirty="0" err="1">
                <a:ln>
                  <a:noFill/>
                </a:ln>
                <a:solidFill>
                  <a:schemeClr val="tx1"/>
                </a:solidFill>
                <a:effectLst/>
              </a:rPr>
              <a:t>T.Private</a:t>
            </a:r>
            <a:r>
              <a:rPr kumimoji="0" lang="en-US" altLang="en-US" sz="1250" b="1" i="0" u="none" strike="noStrike" cap="none" normalizeH="0" baseline="0" dirty="0">
                <a:ln>
                  <a:noFill/>
                </a:ln>
                <a:solidFill>
                  <a:schemeClr val="tx1"/>
                </a:solidFill>
                <a:effectLst/>
              </a:rPr>
              <a:t>] = -1.4353, p &lt; 0.001):</a:t>
            </a:r>
            <a:endParaRPr kumimoji="0" lang="en-US" altLang="en-US" sz="125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50" b="0" i="0" u="none" strike="noStrike" cap="none" normalizeH="0" baseline="0" dirty="0">
                <a:ln>
                  <a:noFill/>
                </a:ln>
                <a:solidFill>
                  <a:schemeClr val="tx1"/>
                </a:solidFill>
                <a:effectLst/>
              </a:rPr>
              <a:t>Private brand purchases are associated with a </a:t>
            </a:r>
            <a:r>
              <a:rPr kumimoji="0" lang="en-US" altLang="en-US" sz="1250" b="1" i="0" u="none" strike="noStrike" cap="none" normalizeH="0" baseline="0" dirty="0">
                <a:ln>
                  <a:noFill/>
                </a:ln>
                <a:solidFill>
                  <a:schemeClr val="tx1"/>
                </a:solidFill>
                <a:effectLst/>
              </a:rPr>
              <a:t>$1.435 decrease</a:t>
            </a:r>
            <a:r>
              <a:rPr kumimoji="0" lang="en-US" altLang="en-US" sz="1250" b="0" i="0" u="none" strike="noStrike" cap="none" normalizeH="0" baseline="0" dirty="0">
                <a:ln>
                  <a:noFill/>
                </a:ln>
                <a:solidFill>
                  <a:schemeClr val="tx1"/>
                </a:solidFill>
                <a:effectLst/>
              </a:rPr>
              <a:t> in </a:t>
            </a:r>
            <a:r>
              <a:rPr kumimoji="0" lang="en-US" altLang="en-US" sz="1250" b="0" i="0" u="none" strike="noStrike" cap="none" normalizeH="0" baseline="0" dirty="0" err="1">
                <a:ln>
                  <a:noFill/>
                </a:ln>
                <a:solidFill>
                  <a:schemeClr val="tx1"/>
                </a:solidFill>
                <a:effectLst/>
              </a:rPr>
              <a:t>sales_value</a:t>
            </a:r>
            <a:r>
              <a:rPr kumimoji="0" lang="en-US" altLang="en-US" sz="1250" b="0" i="0" u="none" strike="noStrike" cap="none" normalizeH="0" baseline="0" dirty="0">
                <a:ln>
                  <a:noFill/>
                </a:ln>
                <a:solidFill>
                  <a:schemeClr val="tx1"/>
                </a:solidFill>
                <a:effectLst/>
              </a:rPr>
              <a:t> compared to national brands, holding other variables constant.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50" b="1" i="0" u="none" strike="noStrike" cap="none" normalizeH="0" baseline="0" dirty="0">
                <a:ln>
                  <a:noFill/>
                </a:ln>
                <a:solidFill>
                  <a:schemeClr val="tx1"/>
                </a:solidFill>
                <a:effectLst/>
              </a:rPr>
              <a:t>Implication</a:t>
            </a:r>
            <a:r>
              <a:rPr kumimoji="0" lang="en-US" altLang="en-US" sz="1250" b="0" i="0" u="none" strike="noStrike" cap="none" normalizeH="0" baseline="0" dirty="0">
                <a:ln>
                  <a:noFill/>
                </a:ln>
                <a:solidFill>
                  <a:schemeClr val="tx1"/>
                </a:solidFill>
                <a:effectLst/>
              </a:rPr>
              <a:t>: Customers spend significantly less on private brands compared to national brands.</a:t>
            </a:r>
            <a:endParaRPr kumimoji="0" lang="en-US" altLang="en-US" sz="125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rPr>
              <a:t>Retail Discount (</a:t>
            </a:r>
            <a:r>
              <a:rPr kumimoji="0" lang="en-US" altLang="en-US" sz="1250" b="1" i="0" u="none" strike="noStrike" cap="none" normalizeH="0" baseline="0" dirty="0" err="1">
                <a:ln>
                  <a:noFill/>
                </a:ln>
                <a:solidFill>
                  <a:schemeClr val="tx1"/>
                </a:solidFill>
                <a:effectLst/>
              </a:rPr>
              <a:t>retail_disc</a:t>
            </a:r>
            <a:r>
              <a:rPr kumimoji="0" lang="en-US" altLang="en-US" sz="1250" b="1" i="0" u="none" strike="noStrike" cap="none" normalizeH="0" baseline="0" dirty="0">
                <a:ln>
                  <a:noFill/>
                </a:ln>
                <a:solidFill>
                  <a:schemeClr val="tx1"/>
                </a:solidFill>
                <a:effectLst/>
              </a:rPr>
              <a:t> = 0.4538, p &lt; 0.001):</a:t>
            </a:r>
            <a:endParaRPr kumimoji="0" lang="en-US" altLang="en-US" sz="125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50" b="0" i="0" u="none" strike="noStrike" cap="none" normalizeH="0" baseline="0" dirty="0">
                <a:ln>
                  <a:noFill/>
                </a:ln>
                <a:solidFill>
                  <a:schemeClr val="tx1"/>
                </a:solidFill>
                <a:effectLst/>
              </a:rPr>
              <a:t>For every unit increase in </a:t>
            </a:r>
            <a:r>
              <a:rPr kumimoji="0" lang="en-US" altLang="en-US" sz="1250" b="0" i="0" u="none" strike="noStrike" cap="none" normalizeH="0" baseline="0" dirty="0" err="1">
                <a:ln>
                  <a:noFill/>
                </a:ln>
                <a:solidFill>
                  <a:schemeClr val="tx1"/>
                </a:solidFill>
                <a:effectLst/>
              </a:rPr>
              <a:t>retail_disc</a:t>
            </a:r>
            <a:r>
              <a:rPr kumimoji="0" lang="en-US" altLang="en-US" sz="1250" b="0" i="0" u="none" strike="noStrike" cap="none" normalizeH="0" baseline="0" dirty="0">
                <a:ln>
                  <a:noFill/>
                </a:ln>
                <a:solidFill>
                  <a:schemeClr val="tx1"/>
                </a:solidFill>
                <a:effectLst/>
              </a:rPr>
              <a:t> (discounts offered), </a:t>
            </a:r>
            <a:r>
              <a:rPr kumimoji="0" lang="en-US" altLang="en-US" sz="1250" b="0" i="0" u="none" strike="noStrike" cap="none" normalizeH="0" baseline="0" dirty="0" err="1">
                <a:ln>
                  <a:noFill/>
                </a:ln>
                <a:solidFill>
                  <a:schemeClr val="tx1"/>
                </a:solidFill>
                <a:effectLst/>
              </a:rPr>
              <a:t>sales_value</a:t>
            </a:r>
            <a:r>
              <a:rPr kumimoji="0" lang="en-US" altLang="en-US" sz="1250" b="0" i="0" u="none" strike="noStrike" cap="none" normalizeH="0" baseline="0" dirty="0">
                <a:ln>
                  <a:noFill/>
                </a:ln>
                <a:solidFill>
                  <a:schemeClr val="tx1"/>
                </a:solidFill>
                <a:effectLst/>
              </a:rPr>
              <a:t> increases by </a:t>
            </a:r>
            <a:r>
              <a:rPr kumimoji="0" lang="en-US" altLang="en-US" sz="1250" b="1" i="0" u="none" strike="noStrike" cap="none" normalizeH="0" baseline="0" dirty="0">
                <a:ln>
                  <a:noFill/>
                </a:ln>
                <a:solidFill>
                  <a:schemeClr val="tx1"/>
                </a:solidFill>
                <a:effectLst/>
              </a:rPr>
              <a:t>$0.454</a:t>
            </a:r>
            <a:r>
              <a:rPr kumimoji="0" lang="en-US" altLang="en-US" sz="125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50" b="1" i="0" u="none" strike="noStrike" cap="none" normalizeH="0" baseline="0" dirty="0">
                <a:ln>
                  <a:noFill/>
                </a:ln>
                <a:solidFill>
                  <a:schemeClr val="tx1"/>
                </a:solidFill>
                <a:effectLst/>
              </a:rPr>
              <a:t>Implication</a:t>
            </a:r>
            <a:r>
              <a:rPr kumimoji="0" lang="en-US" altLang="en-US" sz="1250" b="0" i="0" u="none" strike="noStrike" cap="none" normalizeH="0" baseline="0" dirty="0">
                <a:ln>
                  <a:noFill/>
                </a:ln>
                <a:solidFill>
                  <a:schemeClr val="tx1"/>
                </a:solidFill>
                <a:effectLst/>
              </a:rPr>
              <a:t>: Discounts drive higher sales, likely due to increased demand at lower prices.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rPr>
              <a:t>Quantity (quantity = 2.3808, p &lt; 0.001):</a:t>
            </a:r>
            <a:endParaRPr kumimoji="0" lang="en-US" altLang="en-US" sz="125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50" b="0" i="0" u="none" strike="noStrike" cap="none" normalizeH="0" baseline="0" dirty="0">
                <a:ln>
                  <a:noFill/>
                </a:ln>
                <a:solidFill>
                  <a:schemeClr val="tx1"/>
                </a:solidFill>
                <a:effectLst/>
              </a:rPr>
              <a:t>For each additional unit purchased, </a:t>
            </a:r>
            <a:r>
              <a:rPr kumimoji="0" lang="en-US" altLang="en-US" sz="1250" b="0" i="0" u="none" strike="noStrike" cap="none" normalizeH="0" baseline="0" dirty="0" err="1">
                <a:ln>
                  <a:noFill/>
                </a:ln>
                <a:solidFill>
                  <a:schemeClr val="tx1"/>
                </a:solidFill>
                <a:effectLst/>
              </a:rPr>
              <a:t>sales_value</a:t>
            </a:r>
            <a:r>
              <a:rPr kumimoji="0" lang="en-US" altLang="en-US" sz="1250" b="0" i="0" u="none" strike="noStrike" cap="none" normalizeH="0" baseline="0" dirty="0">
                <a:ln>
                  <a:noFill/>
                </a:ln>
                <a:solidFill>
                  <a:schemeClr val="tx1"/>
                </a:solidFill>
                <a:effectLst/>
              </a:rPr>
              <a:t> increases by </a:t>
            </a:r>
            <a:r>
              <a:rPr kumimoji="0" lang="en-US" altLang="en-US" sz="1250" b="1" i="0" u="none" strike="noStrike" cap="none" normalizeH="0" baseline="0" dirty="0">
                <a:ln>
                  <a:noFill/>
                </a:ln>
                <a:solidFill>
                  <a:schemeClr val="tx1"/>
                </a:solidFill>
                <a:effectLst/>
              </a:rPr>
              <a:t>$2.381</a:t>
            </a:r>
            <a:r>
              <a:rPr kumimoji="0" lang="en-US" altLang="en-US" sz="125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50" b="1" i="0" u="none" strike="noStrike" cap="none" normalizeH="0" baseline="0" dirty="0">
                <a:ln>
                  <a:noFill/>
                </a:ln>
                <a:solidFill>
                  <a:schemeClr val="tx1"/>
                </a:solidFill>
                <a:effectLst/>
              </a:rPr>
              <a:t>Implication</a:t>
            </a:r>
            <a:r>
              <a:rPr kumimoji="0" lang="en-US" altLang="en-US" sz="1250" b="0" i="0" u="none" strike="noStrike" cap="none" normalizeH="0" baseline="0" dirty="0">
                <a:ln>
                  <a:noFill/>
                </a:ln>
                <a:solidFill>
                  <a:schemeClr val="tx1"/>
                </a:solidFill>
                <a:effectLst/>
              </a:rPr>
              <a:t>: Larger basket sizes significantly drive higher sales.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rPr>
              <a:t>Week Number (</a:t>
            </a:r>
            <a:r>
              <a:rPr kumimoji="0" lang="en-US" altLang="en-US" sz="1250" b="1" i="0" u="none" strike="noStrike" cap="none" normalizeH="0" baseline="0" dirty="0" err="1">
                <a:ln>
                  <a:noFill/>
                </a:ln>
                <a:solidFill>
                  <a:schemeClr val="tx1"/>
                </a:solidFill>
                <a:effectLst/>
              </a:rPr>
              <a:t>week_no</a:t>
            </a:r>
            <a:r>
              <a:rPr kumimoji="0" lang="en-US" altLang="en-US" sz="1250" b="1" i="0" u="none" strike="noStrike" cap="none" normalizeH="0" baseline="0" dirty="0">
                <a:ln>
                  <a:noFill/>
                </a:ln>
                <a:solidFill>
                  <a:schemeClr val="tx1"/>
                </a:solidFill>
                <a:effectLst/>
              </a:rPr>
              <a:t> = -0.0006, p = 0.009):</a:t>
            </a:r>
            <a:endParaRPr kumimoji="0" lang="en-US" altLang="en-US" sz="125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50" b="0" i="0" u="none" strike="noStrike" cap="none" normalizeH="0" baseline="0" dirty="0">
                <a:ln>
                  <a:noFill/>
                </a:ln>
                <a:solidFill>
                  <a:schemeClr val="tx1"/>
                </a:solidFill>
                <a:effectLst/>
              </a:rPr>
              <a:t>For every additional week in the year, </a:t>
            </a:r>
            <a:r>
              <a:rPr kumimoji="0" lang="en-US" altLang="en-US" sz="1250" b="0" i="0" u="none" strike="noStrike" cap="none" normalizeH="0" baseline="0" dirty="0" err="1">
                <a:ln>
                  <a:noFill/>
                </a:ln>
                <a:solidFill>
                  <a:schemeClr val="tx1"/>
                </a:solidFill>
                <a:effectLst/>
              </a:rPr>
              <a:t>sales_value</a:t>
            </a:r>
            <a:r>
              <a:rPr kumimoji="0" lang="en-US" altLang="en-US" sz="1250" b="0" i="0" u="none" strike="noStrike" cap="none" normalizeH="0" baseline="0" dirty="0">
                <a:ln>
                  <a:noFill/>
                </a:ln>
                <a:solidFill>
                  <a:schemeClr val="tx1"/>
                </a:solidFill>
                <a:effectLst/>
              </a:rPr>
              <a:t> decreases by </a:t>
            </a:r>
            <a:r>
              <a:rPr kumimoji="0" lang="en-US" altLang="en-US" sz="1250" b="1" i="0" u="none" strike="noStrike" cap="none" normalizeH="0" baseline="0" dirty="0">
                <a:ln>
                  <a:noFill/>
                </a:ln>
                <a:solidFill>
                  <a:schemeClr val="tx1"/>
                </a:solidFill>
                <a:effectLst/>
              </a:rPr>
              <a:t>$0.0006</a:t>
            </a:r>
            <a:r>
              <a:rPr kumimoji="0" lang="en-US" altLang="en-US" sz="125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50" b="1" i="0" u="none" strike="noStrike" cap="none" normalizeH="0" baseline="0" dirty="0">
                <a:ln>
                  <a:noFill/>
                </a:ln>
                <a:solidFill>
                  <a:schemeClr val="tx1"/>
                </a:solidFill>
                <a:effectLst/>
              </a:rPr>
              <a:t>Implication</a:t>
            </a:r>
            <a:r>
              <a:rPr kumimoji="0" lang="en-US" altLang="en-US" sz="1250" b="0" i="0" u="none" strike="noStrike" cap="none" normalizeH="0" baseline="0" dirty="0">
                <a:ln>
                  <a:noFill/>
                </a:ln>
                <a:solidFill>
                  <a:schemeClr val="tx1"/>
                </a:solidFill>
                <a:effectLst/>
              </a:rPr>
              <a:t>: </a:t>
            </a:r>
            <a:r>
              <a:rPr lang="en-US" sz="1250" dirty="0"/>
              <a:t>Sales slightly decline as the year progresses, possibly due to seasonality effects (e.g., fewer purchases post-holiday season).</a:t>
            </a:r>
            <a:endParaRPr kumimoji="0" lang="en-US" altLang="en-US" sz="1250" b="0" i="0" u="none" strike="noStrike" cap="none" normalizeH="0" baseline="0" dirty="0">
              <a:ln>
                <a:noFill/>
              </a:ln>
              <a:solidFill>
                <a:schemeClr val="tx1"/>
              </a:solidFill>
              <a:effectLst/>
            </a:endParaRPr>
          </a:p>
          <a:p>
            <a:pPr algn="ctr"/>
            <a:endParaRPr lang="en-US" sz="1200" dirty="0"/>
          </a:p>
        </p:txBody>
      </p:sp>
      <p:cxnSp>
        <p:nvCxnSpPr>
          <p:cNvPr id="3" name="Straight Connector 2">
            <a:extLst>
              <a:ext uri="{FF2B5EF4-FFF2-40B4-BE49-F238E27FC236}">
                <a16:creationId xmlns:a16="http://schemas.microsoft.com/office/drawing/2014/main" id="{75EDE5C8-26A5-7ED6-9109-F6DE7917DEA6}"/>
              </a:ext>
            </a:extLst>
          </p:cNvPr>
          <p:cNvCxnSpPr/>
          <p:nvPr/>
        </p:nvCxnSpPr>
        <p:spPr>
          <a:xfrm>
            <a:off x="4513943" y="1156305"/>
            <a:ext cx="0" cy="468811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924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5182D964-15F5-9F42-0910-7DEF8C134E6B}"/>
            </a:ext>
          </a:extLst>
        </p:cNvPr>
        <p:cNvGrpSpPr/>
        <p:nvPr/>
      </p:nvGrpSpPr>
      <p:grpSpPr>
        <a:xfrm>
          <a:off x="0" y="0"/>
          <a:ext cx="0" cy="0"/>
          <a:chOff x="0" y="0"/>
          <a:chExt cx="0" cy="0"/>
        </a:xfrm>
      </p:grpSpPr>
      <p:sp>
        <p:nvSpPr>
          <p:cNvPr id="355" name="Google Shape;355;p37">
            <a:extLst>
              <a:ext uri="{FF2B5EF4-FFF2-40B4-BE49-F238E27FC236}">
                <a16:creationId xmlns:a16="http://schemas.microsoft.com/office/drawing/2014/main" id="{7BCF9759-9E88-96EF-227F-C55F59CB839D}"/>
              </a:ext>
            </a:extLst>
          </p:cNvPr>
          <p:cNvSpPr txBox="1">
            <a:spLocks noGrp="1"/>
          </p:cNvSpPr>
          <p:nvPr>
            <p:ph type="sldNum" idx="12"/>
          </p:nvPr>
        </p:nvSpPr>
        <p:spPr>
          <a:xfrm>
            <a:off x="7975997" y="5575075"/>
            <a:ext cx="825075" cy="273825"/>
          </a:xfrm>
          <a:prstGeom prst="rect">
            <a:avLst/>
          </a:prstGeom>
        </p:spPr>
        <p:txBody>
          <a:bodyPr spcFirstLastPara="1" vert="horz" wrap="square" lIns="68569" tIns="34275" rIns="68569" bIns="34275" rtlCol="0" anchor="ctr" anchorCtr="0">
            <a:noAutofit/>
          </a:bodyPr>
          <a:lstStyle/>
          <a:p>
            <a:fld id="{00000000-1234-1234-1234-123412341234}" type="slidenum">
              <a:rPr lang="en-US"/>
              <a:pPr/>
              <a:t>27</a:t>
            </a:fld>
            <a:endParaRPr/>
          </a:p>
        </p:txBody>
      </p:sp>
      <p:graphicFrame>
        <p:nvGraphicFramePr>
          <p:cNvPr id="4" name="Table 3">
            <a:extLst>
              <a:ext uri="{FF2B5EF4-FFF2-40B4-BE49-F238E27FC236}">
                <a16:creationId xmlns:a16="http://schemas.microsoft.com/office/drawing/2014/main" id="{2ACD1D7D-6110-FA30-6FAD-23D46E0C1C65}"/>
              </a:ext>
            </a:extLst>
          </p:cNvPr>
          <p:cNvGraphicFramePr>
            <a:graphicFrameLocks noGrp="1"/>
          </p:cNvGraphicFramePr>
          <p:nvPr/>
        </p:nvGraphicFramePr>
        <p:xfrm>
          <a:off x="285750" y="1433570"/>
          <a:ext cx="8572499" cy="3440430"/>
        </p:xfrm>
        <a:graphic>
          <a:graphicData uri="http://schemas.openxmlformats.org/drawingml/2006/table">
            <a:tbl>
              <a:tblPr firstRow="1" bandRow="1">
                <a:tableStyleId>{5C22544A-7EE6-4342-B048-85BDC9FD1C3A}</a:tableStyleId>
              </a:tblPr>
              <a:tblGrid>
                <a:gridCol w="1714499">
                  <a:extLst>
                    <a:ext uri="{9D8B030D-6E8A-4147-A177-3AD203B41FA5}">
                      <a16:colId xmlns:a16="http://schemas.microsoft.com/office/drawing/2014/main" val="496602921"/>
                    </a:ext>
                  </a:extLst>
                </a:gridCol>
                <a:gridCol w="4114800">
                  <a:extLst>
                    <a:ext uri="{9D8B030D-6E8A-4147-A177-3AD203B41FA5}">
                      <a16:colId xmlns:a16="http://schemas.microsoft.com/office/drawing/2014/main" val="3804608858"/>
                    </a:ext>
                  </a:extLst>
                </a:gridCol>
                <a:gridCol w="2743200">
                  <a:extLst>
                    <a:ext uri="{9D8B030D-6E8A-4147-A177-3AD203B41FA5}">
                      <a16:colId xmlns:a16="http://schemas.microsoft.com/office/drawing/2014/main" val="3465112482"/>
                    </a:ext>
                  </a:extLst>
                </a:gridCol>
              </a:tblGrid>
              <a:tr h="308610">
                <a:tc>
                  <a:txBody>
                    <a:bodyPr/>
                    <a:lstStyle/>
                    <a:p>
                      <a:pPr lvl="0" algn="ctr">
                        <a:lnSpc>
                          <a:spcPct val="100000"/>
                        </a:lnSpc>
                        <a:spcBef>
                          <a:spcPts val="0"/>
                        </a:spcBef>
                        <a:spcAft>
                          <a:spcPts val="0"/>
                        </a:spcAft>
                        <a:buNone/>
                      </a:pPr>
                      <a:r>
                        <a:rPr lang="en-US" sz="1500" b="1" i="1" u="none" strike="noStrike" noProof="0">
                          <a:solidFill>
                            <a:schemeClr val="accent3"/>
                          </a:solidFill>
                          <a:latin typeface="Arial"/>
                        </a:rPr>
                        <a:t>What?</a:t>
                      </a:r>
                      <a:endParaRPr lang="en-US" sz="1000">
                        <a:latin typeface="Arial"/>
                      </a:endParaRPr>
                    </a:p>
                  </a:txBody>
                  <a:tcPr marL="68580" marR="68580" marT="34290" marB="34290" anchor="ctr">
                    <a:lnL w="0">
                      <a:noFill/>
                    </a:lnL>
                    <a:lnR w="12700">
                      <a:solidFill>
                        <a:schemeClr val="tx1"/>
                      </a:solidFill>
                    </a:lnR>
                    <a:lnT w="0">
                      <a:noFill/>
                    </a:lnT>
                    <a:lnB w="12700">
                      <a:solidFill>
                        <a:schemeClr val="tx1"/>
                      </a:solidFill>
                    </a:lnB>
                    <a:solidFill>
                      <a:schemeClr val="bg1"/>
                    </a:solidFill>
                  </a:tcPr>
                </a:tc>
                <a:tc>
                  <a:txBody>
                    <a:bodyPr/>
                    <a:lstStyle/>
                    <a:p>
                      <a:pPr algn="ctr"/>
                      <a:r>
                        <a:rPr lang="en-US" sz="1500" i="1" dirty="0">
                          <a:solidFill>
                            <a:schemeClr val="accent3"/>
                          </a:solidFill>
                          <a:latin typeface="Arial"/>
                        </a:rPr>
                        <a:t>Data?</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12700" cap="flat" cmpd="sng" algn="ctr">
                      <a:solidFill>
                        <a:schemeClr val="tx1"/>
                      </a:solidFill>
                      <a:prstDash val="solid"/>
                      <a:round/>
                      <a:headEnd type="none" w="med" len="med"/>
                      <a:tailEnd type="none" w="med" len="med"/>
                    </a:lnB>
                    <a:solidFill>
                      <a:schemeClr val="bg1"/>
                    </a:solidFill>
                  </a:tcPr>
                </a:tc>
                <a:tc>
                  <a:txBody>
                    <a:bodyPr/>
                    <a:lstStyle/>
                    <a:p>
                      <a:pPr lvl="0" algn="ctr">
                        <a:buNone/>
                      </a:pPr>
                      <a:r>
                        <a:rPr lang="en-US" sz="1500" i="1" dirty="0">
                          <a:solidFill>
                            <a:schemeClr val="accent3"/>
                          </a:solidFill>
                          <a:latin typeface="Arial"/>
                        </a:rPr>
                        <a:t>Recommendation?</a:t>
                      </a:r>
                    </a:p>
                  </a:txBody>
                  <a:tcPr marL="68580" marR="68580" marT="34290" marB="34290" anchor="ctr">
                    <a:lnL w="12700">
                      <a:solidFill>
                        <a:schemeClr val="tx1"/>
                      </a:solidFill>
                    </a:lnL>
                    <a:lnR w="0">
                      <a:noFill/>
                    </a:lnR>
                    <a:lnT w="0">
                      <a:noFill/>
                    </a:lnT>
                    <a:lnB w="12700">
                      <a:solidFill>
                        <a:schemeClr val="tx1"/>
                      </a:solidFill>
                    </a:lnB>
                    <a:solidFill>
                      <a:schemeClr val="bg1"/>
                    </a:solidFill>
                  </a:tcPr>
                </a:tc>
                <a:extLst>
                  <a:ext uri="{0D108BD9-81ED-4DB2-BD59-A6C34878D82A}">
                    <a16:rowId xmlns:a16="http://schemas.microsoft.com/office/drawing/2014/main" val="2605074834"/>
                  </a:ext>
                </a:extLst>
              </a:tr>
              <a:tr h="617220">
                <a:tc>
                  <a:txBody>
                    <a:bodyPr/>
                    <a:lstStyle/>
                    <a:p>
                      <a:pPr marL="0" algn="ctr" defTabSz="685800" rtl="0" eaLnBrk="1" latinLnBrk="0" hangingPunct="1"/>
                      <a:r>
                        <a:rPr lang="en-US" sz="1200" b="1" kern="1200" dirty="0">
                          <a:solidFill>
                            <a:schemeClr val="dk1"/>
                          </a:solidFill>
                          <a:effectLst/>
                          <a:latin typeface="+mj-lt"/>
                          <a:cs typeface="Times New Roman" panose="02020603050405020304" pitchFamily="18" charset="0"/>
                        </a:rPr>
                        <a:t>Seasonality and Private Brands</a:t>
                      </a:r>
                    </a:p>
                  </a:txBody>
                  <a:tcPr marL="68580" marR="68580" marT="34290" marB="34290" anchor="ctr">
                    <a:lnL w="0">
                      <a:noFill/>
                    </a:lnL>
                    <a:lnR w="12700">
                      <a:solidFill>
                        <a:schemeClr val="tx1"/>
                      </a:solidFill>
                    </a:lnR>
                    <a:lnT w="12700">
                      <a:solidFill>
                        <a:schemeClr val="tx1"/>
                      </a:solidFill>
                    </a:lnT>
                    <a:lnB w="12700">
                      <a:solidFill>
                        <a:schemeClr val="tx1"/>
                      </a:solidFill>
                    </a:lnB>
                    <a:solidFill>
                      <a:schemeClr val="bg1"/>
                    </a:solidFill>
                  </a:tcPr>
                </a:tc>
                <a:tc>
                  <a:txBody>
                    <a:bodyPr/>
                    <a:lstStyle/>
                    <a:p>
                      <a:pPr marL="171450" indent="-171450" algn="l">
                        <a:buFont typeface="Arial" panose="020B0604020202020204" pitchFamily="34" charset="0"/>
                        <a:buChar char="•"/>
                      </a:pPr>
                      <a:r>
                        <a:rPr lang="en-US" sz="1200" kern="1200" dirty="0" err="1">
                          <a:solidFill>
                            <a:schemeClr val="dk1"/>
                          </a:solidFill>
                          <a:effectLst/>
                          <a:latin typeface="+mn-lt"/>
                          <a:ea typeface="+mn-ea"/>
                          <a:cs typeface="Arial" panose="020B0604020202020204" pitchFamily="34" charset="0"/>
                        </a:rPr>
                        <a:t>Week_no</a:t>
                      </a:r>
                      <a:r>
                        <a:rPr lang="en-US" sz="1200" kern="1200" dirty="0">
                          <a:solidFill>
                            <a:schemeClr val="dk1"/>
                          </a:solidFill>
                          <a:effectLst/>
                          <a:latin typeface="+mn-lt"/>
                          <a:ea typeface="+mn-ea"/>
                          <a:cs typeface="Arial" panose="020B0604020202020204" pitchFamily="34" charset="0"/>
                        </a:rPr>
                        <a:t> has a small but significant negative coefficient, suggesting that sales for private brands decline slightly as the year progresses.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lgn="l">
                        <a:buFont typeface="Arial" panose="020B0604020202020204" pitchFamily="34" charset="0"/>
                        <a:buChar char="•"/>
                      </a:pPr>
                      <a:r>
                        <a:rPr lang="en-US" sz="1200" kern="1200" dirty="0">
                          <a:solidFill>
                            <a:schemeClr val="dk1"/>
                          </a:solidFill>
                          <a:effectLst/>
                          <a:latin typeface="+mn-lt"/>
                          <a:ea typeface="+mn-ea"/>
                          <a:cs typeface="Arial" panose="020B0604020202020204" pitchFamily="34" charset="0"/>
                        </a:rPr>
                        <a:t>Private brands should focus on late-year promotions (e.g., holiday season) to sustain sales.</a:t>
                      </a:r>
                      <a:endParaRPr lang="en-US" sz="1100" dirty="0">
                        <a:latin typeface="+mn-lt"/>
                        <a:cs typeface="Arial" panose="020B0604020202020204" pitchFamily="34" charset="0"/>
                      </a:endParaRPr>
                    </a:p>
                  </a:txBody>
                  <a:tcPr marL="68580" marR="68580" marT="34290" marB="34290" anchor="ctr">
                    <a:lnL w="12700">
                      <a:solidFill>
                        <a:schemeClr val="tx1"/>
                      </a:solidFill>
                    </a:lnL>
                    <a:lnR w="0">
                      <a:no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908510856"/>
                  </a:ext>
                </a:extLst>
              </a:tr>
              <a:tr h="617220">
                <a:tc>
                  <a:txBody>
                    <a:bodyPr/>
                    <a:lstStyle/>
                    <a:p>
                      <a:pPr algn="ctr"/>
                      <a:r>
                        <a:rPr lang="en-US" sz="1200" b="1" dirty="0">
                          <a:effectLst/>
                          <a:latin typeface="+mj-lt"/>
                          <a:ea typeface="Aptos" panose="020B0004020202020204" pitchFamily="34" charset="0"/>
                          <a:cs typeface="Times New Roman" panose="02020603050405020304" pitchFamily="18" charset="0"/>
                        </a:rPr>
                        <a:t>Product Clusters and Private Brands</a:t>
                      </a:r>
                      <a:endParaRPr lang="en-US" sz="1800" dirty="0">
                        <a:latin typeface="+mj-lt"/>
                      </a:endParaRPr>
                    </a:p>
                  </a:txBody>
                  <a:tcPr marL="68580" marR="68580" marT="34290" marB="34290" anchor="ctr">
                    <a:lnL w="0">
                      <a:no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1200" dirty="0">
                          <a:latin typeface="+mn-lt"/>
                          <a:cs typeface="Arial" panose="020B0604020202020204" pitchFamily="34" charset="0"/>
                        </a:rPr>
                        <a:t>Cluster 2 customers spend significantly more than other clusters.</a:t>
                      </a:r>
                    </a:p>
                    <a:p>
                      <a:pPr marL="171450" indent="-171450">
                        <a:buFont typeface="Arial" panose="020B0604020202020204" pitchFamily="34" charset="0"/>
                        <a:buChar char="•"/>
                      </a:pPr>
                      <a:r>
                        <a:rPr lang="en-US" sz="1200" dirty="0">
                          <a:latin typeface="+mn-lt"/>
                        </a:rPr>
                        <a:t>Cluster 3 customers spend the least, even less than the reference cluster</a:t>
                      </a:r>
                      <a:endParaRPr lang="en-US" sz="1200" dirty="0">
                        <a:latin typeface="+mn-lt"/>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lvl="0" indent="-171450" algn="l">
                        <a:lnSpc>
                          <a:spcPct val="100000"/>
                        </a:lnSpc>
                        <a:spcBef>
                          <a:spcPts val="0"/>
                        </a:spcBef>
                        <a:spcAft>
                          <a:spcPts val="0"/>
                        </a:spcAft>
                        <a:buFont typeface="Arial" panose="020B0604020202020204" pitchFamily="34" charset="0"/>
                        <a:buChar char="•"/>
                      </a:pPr>
                      <a:r>
                        <a:rPr lang="en-US" sz="1200" dirty="0">
                          <a:latin typeface="+mn-lt"/>
                          <a:cs typeface="Arial" panose="020B0604020202020204" pitchFamily="34" charset="0"/>
                        </a:rPr>
                        <a:t>Focus on marketing private brands to Cluster 2 customers to maximize profitability.</a:t>
                      </a:r>
                    </a:p>
                    <a:p>
                      <a:pPr marL="171450" lvl="0" indent="-171450" algn="l">
                        <a:lnSpc>
                          <a:spcPct val="100000"/>
                        </a:lnSpc>
                        <a:spcBef>
                          <a:spcPts val="0"/>
                        </a:spcBef>
                        <a:spcAft>
                          <a:spcPts val="0"/>
                        </a:spcAft>
                        <a:buFont typeface="Arial" panose="020B0604020202020204" pitchFamily="34" charset="0"/>
                        <a:buChar char="•"/>
                      </a:pPr>
                      <a:r>
                        <a:rPr lang="en-US" sz="1200" dirty="0">
                          <a:latin typeface="+mn-lt"/>
                        </a:rPr>
                        <a:t>Re-engage Cluster 3 customers using targeted promotions or loyalty incentives.</a:t>
                      </a:r>
                      <a:endParaRPr lang="en-US" sz="1200" b="0" i="0" u="none" strike="noStrike" kern="0" cap="none" spc="0" normalizeH="0" baseline="0" noProof="0" dirty="0">
                        <a:ln>
                          <a:noFill/>
                        </a:ln>
                        <a:solidFill>
                          <a:srgbClr val="000000"/>
                        </a:solidFill>
                        <a:effectLst/>
                        <a:uLnTx/>
                        <a:uFillTx/>
                        <a:latin typeface="+mn-lt"/>
                        <a:ea typeface="+mn-ea"/>
                        <a:cs typeface="Arial" panose="020B0604020202020204" pitchFamily="34" charset="0"/>
                      </a:endParaRPr>
                    </a:p>
                  </a:txBody>
                  <a:tcPr marL="68580" marR="68580" marT="34290" marB="34290" anchor="ctr">
                    <a:lnL w="12700">
                      <a:solidFill>
                        <a:schemeClr val="tx1"/>
                      </a:solidFill>
                    </a:lnL>
                    <a:lnR w="0">
                      <a:no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123778206"/>
                  </a:ext>
                </a:extLst>
              </a:tr>
              <a:tr h="617220">
                <a:tc>
                  <a:txBody>
                    <a:bodyPr/>
                    <a:lstStyle/>
                    <a:p>
                      <a:pPr algn="ctr"/>
                      <a:r>
                        <a:rPr lang="en-US" sz="1200" b="1" dirty="0">
                          <a:effectLst/>
                          <a:latin typeface="+mj-lt"/>
                          <a:ea typeface="Aptos" panose="020B0004020202020204" pitchFamily="34" charset="0"/>
                          <a:cs typeface="Times New Roman" panose="02020603050405020304" pitchFamily="18" charset="0"/>
                        </a:rPr>
                        <a:t>Competitor Pricing and Discounts</a:t>
                      </a:r>
                      <a:endParaRPr lang="en-US" sz="1800" dirty="0">
                        <a:latin typeface="+mj-lt"/>
                      </a:endParaRPr>
                    </a:p>
                  </a:txBody>
                  <a:tcPr marL="68580" marR="68580" marT="34290" marB="34290" anchor="ctr">
                    <a:lnL w="0">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tc>
                  <a:txBody>
                    <a:bodyPr/>
                    <a:lstStyle/>
                    <a:p>
                      <a:pPr marL="171450" indent="-171450" algn="l">
                        <a:buFont typeface="Arial" panose="020B0604020202020204" pitchFamily="34" charset="0"/>
                        <a:buChar char="•"/>
                      </a:pPr>
                      <a:r>
                        <a:rPr lang="en-US" sz="1200" b="0" dirty="0">
                          <a:latin typeface="+mn-lt"/>
                        </a:rPr>
                        <a:t>Retail Discounts </a:t>
                      </a:r>
                      <a:r>
                        <a:rPr lang="en-US" sz="1200" dirty="0">
                          <a:latin typeface="+mn-lt"/>
                        </a:rPr>
                        <a:t>are strongly associated with higher sales, showing a positive elasticity.</a:t>
                      </a:r>
                    </a:p>
                    <a:p>
                      <a:pPr marL="171450" indent="-171450" algn="l">
                        <a:buFont typeface="Arial" panose="020B0604020202020204" pitchFamily="34" charset="0"/>
                        <a:buChar char="•"/>
                      </a:pPr>
                      <a:r>
                        <a:rPr lang="en-US" sz="1200" b="0" dirty="0">
                          <a:latin typeface="+mn-lt"/>
                        </a:rPr>
                        <a:t>Private brands spend less overall than national brands .</a:t>
                      </a:r>
                      <a:endParaRPr lang="en-US" sz="1200" dirty="0">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71450" lvl="0" indent="-171450" algn="l">
                        <a:buFont typeface="Arial" panose="020B0604020202020204" pitchFamily="34" charset="0"/>
                        <a:buChar char="•"/>
                      </a:pPr>
                      <a:r>
                        <a:rPr lang="en-US" sz="1200" dirty="0">
                          <a:latin typeface="+mn-lt"/>
                        </a:rPr>
                        <a:t>Use competitive pricing strategies for private brands when competitors increase prices to capture market share</a:t>
                      </a:r>
                      <a:endParaRPr lang="en-US" sz="1200" b="0" dirty="0">
                        <a:latin typeface="+mn-lt"/>
                      </a:endParaRPr>
                    </a:p>
                    <a:p>
                      <a:pPr marL="171450" lvl="0" indent="-171450" algn="l">
                        <a:buFont typeface="Arial" panose="020B0604020202020204" pitchFamily="34" charset="0"/>
                        <a:buChar char="•"/>
                      </a:pPr>
                      <a:r>
                        <a:rPr lang="en-US" sz="1200" b="0" dirty="0">
                          <a:latin typeface="+mn-lt"/>
                        </a:rPr>
                        <a:t>Private brands </a:t>
                      </a:r>
                      <a:r>
                        <a:rPr lang="en-US" sz="1200" dirty="0">
                          <a:latin typeface="+mn-lt"/>
                        </a:rPr>
                        <a:t>can leverage higher discounts to attract cost-conscious customers.</a:t>
                      </a:r>
                      <a:endParaRPr lang="en-US" sz="1200" b="1" dirty="0">
                        <a:latin typeface="+mn-lt"/>
                        <a:cs typeface="Arial" panose="020B0604020202020204" pitchFamily="34" charset="0"/>
                      </a:endParaRPr>
                    </a:p>
                  </a:txBody>
                  <a:tcPr marL="68580" marR="68580" marT="34290" marB="34290" anchor="ctr">
                    <a:lnL w="12700" cap="flat" cmpd="sng" algn="ctr">
                      <a:solidFill>
                        <a:schemeClr val="tx1"/>
                      </a:solidFill>
                      <a:prstDash val="solid"/>
                      <a:round/>
                      <a:headEnd type="none" w="med" len="med"/>
                      <a:tailEnd type="none" w="med" len="med"/>
                    </a:lnL>
                    <a:lnR w="0">
                      <a:noFill/>
                    </a:lnR>
                    <a:lnT w="12700" cap="flat" cmpd="sng" algn="ctr">
                      <a:solidFill>
                        <a:schemeClr val="tx1"/>
                      </a:solidFill>
                      <a:prstDash val="solid"/>
                      <a:round/>
                      <a:headEnd type="none" w="med" len="med"/>
                      <a:tailEnd type="none" w="med" len="med"/>
                    </a:lnT>
                    <a:lnB w="12700">
                      <a:solidFill>
                        <a:schemeClr val="tx1"/>
                      </a:solidFill>
                    </a:lnB>
                    <a:solidFill>
                      <a:schemeClr val="bg1"/>
                    </a:solidFill>
                  </a:tcPr>
                </a:tc>
                <a:extLst>
                  <a:ext uri="{0D108BD9-81ED-4DB2-BD59-A6C34878D82A}">
                    <a16:rowId xmlns:a16="http://schemas.microsoft.com/office/drawing/2014/main" val="265076171"/>
                  </a:ext>
                </a:extLst>
              </a:tr>
            </a:tbl>
          </a:graphicData>
        </a:graphic>
      </p:graphicFrame>
      <p:sp>
        <p:nvSpPr>
          <p:cNvPr id="6" name="Title 2">
            <a:extLst>
              <a:ext uri="{FF2B5EF4-FFF2-40B4-BE49-F238E27FC236}">
                <a16:creationId xmlns:a16="http://schemas.microsoft.com/office/drawing/2014/main" id="{6D56F52E-F222-977A-89C8-E2135006C7EF}"/>
              </a:ext>
            </a:extLst>
          </p:cNvPr>
          <p:cNvSpPr>
            <a:spLocks noGrp="1"/>
          </p:cNvSpPr>
          <p:nvPr>
            <p:ph type="title"/>
          </p:nvPr>
        </p:nvSpPr>
        <p:spPr>
          <a:xfrm>
            <a:off x="351064" y="385004"/>
            <a:ext cx="8450036" cy="589032"/>
          </a:xfrm>
        </p:spPr>
        <p:txBody>
          <a:bodyPr>
            <a:normAutofit/>
          </a:bodyPr>
          <a:lstStyle/>
          <a:p>
            <a:r>
              <a:rPr lang="en-US" dirty="0"/>
              <a:t>Targeting Certain Clusters to Increase Sales</a:t>
            </a:r>
          </a:p>
        </p:txBody>
      </p:sp>
    </p:spTree>
    <p:extLst>
      <p:ext uri="{BB962C8B-B14F-4D97-AF65-F5344CB8AC3E}">
        <p14:creationId xmlns:p14="http://schemas.microsoft.com/office/powerpoint/2010/main" val="43938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C34AE-1F1B-456B-980D-045E74895B0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2EFC803-7C63-63CA-9CCA-1F4179CF9B72}"/>
              </a:ext>
            </a:extLst>
          </p:cNvPr>
          <p:cNvSpPr>
            <a:spLocks noGrp="1"/>
          </p:cNvSpPr>
          <p:nvPr>
            <p:ph type="title"/>
          </p:nvPr>
        </p:nvSpPr>
        <p:spPr/>
        <p:txBody>
          <a:bodyPr>
            <a:normAutofit fontScale="90000"/>
          </a:bodyPr>
          <a:lstStyle/>
          <a:p>
            <a:r>
              <a:rPr lang="en-US"/>
              <a:t>National and Private Labels</a:t>
            </a:r>
          </a:p>
        </p:txBody>
      </p:sp>
      <p:sp>
        <p:nvSpPr>
          <p:cNvPr id="7" name="Text Placeholder 6">
            <a:extLst>
              <a:ext uri="{FF2B5EF4-FFF2-40B4-BE49-F238E27FC236}">
                <a16:creationId xmlns:a16="http://schemas.microsoft.com/office/drawing/2014/main" id="{0EF6A197-AF85-9CAA-531A-658C7EF17570}"/>
              </a:ext>
            </a:extLst>
          </p:cNvPr>
          <p:cNvSpPr>
            <a:spLocks noGrp="1"/>
          </p:cNvSpPr>
          <p:nvPr>
            <p:ph type="body" sz="quarter" idx="15"/>
          </p:nvPr>
        </p:nvSpPr>
        <p:spPr/>
        <p:txBody>
          <a:bodyPr/>
          <a:lstStyle/>
          <a:p>
            <a:r>
              <a:rPr lang="en-US"/>
              <a:t>Cereal divided into National Labels vs Private labels (retailer or wholesale manufacturer)</a:t>
            </a:r>
          </a:p>
        </p:txBody>
      </p:sp>
      <p:sp>
        <p:nvSpPr>
          <p:cNvPr id="13" name="Slide Number Placeholder 12">
            <a:extLst>
              <a:ext uri="{FF2B5EF4-FFF2-40B4-BE49-F238E27FC236}">
                <a16:creationId xmlns:a16="http://schemas.microsoft.com/office/drawing/2014/main" id="{A73845DB-B941-67B7-345A-380D4B0905B0}"/>
              </a:ext>
            </a:extLst>
          </p:cNvPr>
          <p:cNvSpPr>
            <a:spLocks noGrp="1"/>
          </p:cNvSpPr>
          <p:nvPr>
            <p:ph type="sldNum" sz="quarter" idx="16"/>
          </p:nvPr>
        </p:nvSpPr>
        <p:spPr/>
        <p:txBody>
          <a:bodyPr/>
          <a:lstStyle/>
          <a:p>
            <a:fld id="{346097E4-2930-9D48-A5CE-AF00B0E70697}" type="slidenum">
              <a:rPr lang="en-US" smtClean="0"/>
              <a:t>3</a:t>
            </a:fld>
            <a:endParaRPr lang="en-US"/>
          </a:p>
        </p:txBody>
      </p:sp>
      <p:pic>
        <p:nvPicPr>
          <p:cNvPr id="2050" name="Picture 2" descr="National Cereal Day: A Time To Reflect On Crunchy Goodness">
            <a:extLst>
              <a:ext uri="{FF2B5EF4-FFF2-40B4-BE49-F238E27FC236}">
                <a16:creationId xmlns:a16="http://schemas.microsoft.com/office/drawing/2014/main" id="{BF71CD05-F612-07B3-5AD4-9AC8973D1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126" y="3979508"/>
            <a:ext cx="4019442" cy="192420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ABD2A9A0-3007-4E7F-25D1-77A7FCCF5C9E}"/>
              </a:ext>
            </a:extLst>
          </p:cNvPr>
          <p:cNvCxnSpPr>
            <a:cxnSpLocks/>
          </p:cNvCxnSpPr>
          <p:nvPr/>
        </p:nvCxnSpPr>
        <p:spPr>
          <a:xfrm>
            <a:off x="4572000" y="1606248"/>
            <a:ext cx="0" cy="447040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2" name="Picture 4" descr="AWG Sweetens Private Label Cereal Assortment | Store Brands">
            <a:extLst>
              <a:ext uri="{FF2B5EF4-FFF2-40B4-BE49-F238E27FC236}">
                <a16:creationId xmlns:a16="http://schemas.microsoft.com/office/drawing/2014/main" id="{0AA4832B-95A7-1EF5-8A5A-D84078C8D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6433" y="3979509"/>
            <a:ext cx="3812981" cy="2097140"/>
          </a:xfrm>
          <a:prstGeom prst="rect">
            <a:avLst/>
          </a:prstGeom>
          <a:noFill/>
          <a:extLst>
            <a:ext uri="{909E8E84-426E-40DD-AFC4-6F175D3DCCD1}">
              <a14:hiddenFill xmlns:a14="http://schemas.microsoft.com/office/drawing/2010/main">
                <a:solidFill>
                  <a:srgbClr val="FFFFFF"/>
                </a:solidFill>
              </a14:hiddenFill>
            </a:ext>
          </a:extLst>
        </p:spPr>
      </p:pic>
      <p:sp>
        <p:nvSpPr>
          <p:cNvPr id="15" name="Text Placeholder 2">
            <a:extLst>
              <a:ext uri="{FF2B5EF4-FFF2-40B4-BE49-F238E27FC236}">
                <a16:creationId xmlns:a16="http://schemas.microsoft.com/office/drawing/2014/main" id="{4A178115-5B36-B5FC-8AF3-64C2C4623A1A}"/>
              </a:ext>
            </a:extLst>
          </p:cNvPr>
          <p:cNvSpPr>
            <a:spLocks noGrp="1"/>
          </p:cNvSpPr>
          <p:nvPr>
            <p:ph type="body" sz="half" idx="2"/>
          </p:nvPr>
        </p:nvSpPr>
        <p:spPr>
          <a:xfrm>
            <a:off x="4816433" y="2510970"/>
            <a:ext cx="3667594" cy="1516539"/>
          </a:xfrm>
        </p:spPr>
        <p:txBody>
          <a:bodyPr>
            <a:normAutofit/>
          </a:bodyPr>
          <a:lstStyle/>
          <a:p>
            <a:pPr marL="214313" indent="-214313" algn="ctr">
              <a:buFont typeface="Arial" panose="020B0604020202020204" pitchFamily="34" charset="0"/>
              <a:buChar char="•"/>
            </a:pPr>
            <a:r>
              <a:rPr lang="en-US"/>
              <a:t>365 Everyday Value</a:t>
            </a:r>
          </a:p>
          <a:p>
            <a:pPr marL="214313" indent="-214313" algn="ctr">
              <a:buFont typeface="Arial" panose="020B0604020202020204" pitchFamily="34" charset="0"/>
              <a:buChar char="•"/>
            </a:pPr>
            <a:r>
              <a:rPr lang="en-US"/>
              <a:t>Great Value</a:t>
            </a:r>
          </a:p>
          <a:p>
            <a:pPr marL="214313" indent="-214313" algn="ctr">
              <a:buFont typeface="Arial" panose="020B0604020202020204" pitchFamily="34" charset="0"/>
              <a:buChar char="•"/>
            </a:pPr>
            <a:r>
              <a:rPr lang="en-US"/>
              <a:t>Equate</a:t>
            </a:r>
          </a:p>
          <a:p>
            <a:pPr marL="214313" indent="-214313" algn="ctr">
              <a:buFont typeface="Arial" panose="020B0604020202020204" pitchFamily="34" charset="0"/>
              <a:buChar char="•"/>
            </a:pPr>
            <a:r>
              <a:rPr lang="en-US"/>
              <a:t>Marketside</a:t>
            </a:r>
          </a:p>
        </p:txBody>
      </p:sp>
      <p:sp>
        <p:nvSpPr>
          <p:cNvPr id="16" name="Text Placeholder 2">
            <a:extLst>
              <a:ext uri="{FF2B5EF4-FFF2-40B4-BE49-F238E27FC236}">
                <a16:creationId xmlns:a16="http://schemas.microsoft.com/office/drawing/2014/main" id="{1FF9AAD3-C942-0BAB-B4E7-55542347C625}"/>
              </a:ext>
            </a:extLst>
          </p:cNvPr>
          <p:cNvSpPr txBox="1">
            <a:spLocks/>
          </p:cNvSpPr>
          <p:nvPr/>
        </p:nvSpPr>
        <p:spPr>
          <a:xfrm>
            <a:off x="484050" y="2510969"/>
            <a:ext cx="3667594" cy="1516539"/>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Wingdings" pitchFamily="2" charset="2"/>
              <a:buNone/>
              <a:defRPr sz="1800" b="0" i="0" kern="1200" baseline="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Wingdings" pitchFamily="2" charset="2"/>
              <a:buNone/>
              <a:defRPr sz="1050" b="0" i="0" kern="1200" baseline="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Wingdings" pitchFamily="2" charset="2"/>
              <a:buNone/>
              <a:defRPr sz="900" b="0" i="0" kern="1200" baseline="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Wingdings" pitchFamily="2" charset="2"/>
              <a:buNone/>
              <a:defRPr sz="750" b="0" i="0" kern="1200" baseline="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Wingdings" pitchFamily="2" charset="2"/>
              <a:buNone/>
              <a:defRPr sz="750" b="0" i="0" kern="1200" baseline="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marL="214313" indent="-214313" algn="ctr">
              <a:buFont typeface="Arial" panose="020B0604020202020204" pitchFamily="34" charset="0"/>
              <a:buChar char="•"/>
            </a:pPr>
            <a:r>
              <a:rPr lang="en-US"/>
              <a:t>Post</a:t>
            </a:r>
          </a:p>
          <a:p>
            <a:pPr marL="214313" indent="-214313" algn="ctr">
              <a:buFont typeface="Arial" panose="020B0604020202020204" pitchFamily="34" charset="0"/>
              <a:buChar char="•"/>
            </a:pPr>
            <a:r>
              <a:rPr lang="en-US"/>
              <a:t>Kellogg's</a:t>
            </a:r>
          </a:p>
          <a:p>
            <a:pPr marL="214313" indent="-214313" algn="ctr">
              <a:buFont typeface="Arial" panose="020B0604020202020204" pitchFamily="34" charset="0"/>
              <a:buChar char="•"/>
            </a:pPr>
            <a:r>
              <a:rPr lang="en-US"/>
              <a:t>General Mills</a:t>
            </a:r>
          </a:p>
          <a:p>
            <a:pPr marL="214313" indent="-214313" algn="ctr">
              <a:buFont typeface="Arial" panose="020B0604020202020204" pitchFamily="34" charset="0"/>
              <a:buChar char="•"/>
            </a:pPr>
            <a:r>
              <a:rPr lang="en-US"/>
              <a:t>Quaker Oats</a:t>
            </a:r>
          </a:p>
        </p:txBody>
      </p:sp>
      <p:sp>
        <p:nvSpPr>
          <p:cNvPr id="17" name="Text Placeholder 2">
            <a:extLst>
              <a:ext uri="{FF2B5EF4-FFF2-40B4-BE49-F238E27FC236}">
                <a16:creationId xmlns:a16="http://schemas.microsoft.com/office/drawing/2014/main" id="{6DCE4844-BD74-837A-4A82-10FF9DF5BCF4}"/>
              </a:ext>
            </a:extLst>
          </p:cNvPr>
          <p:cNvSpPr txBox="1">
            <a:spLocks/>
          </p:cNvSpPr>
          <p:nvPr/>
        </p:nvSpPr>
        <p:spPr>
          <a:xfrm>
            <a:off x="484050" y="1766231"/>
            <a:ext cx="3667594" cy="58903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Wingdings" pitchFamily="2" charset="2"/>
              <a:buNone/>
              <a:defRPr sz="1800" b="0" i="0" kern="1200" baseline="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Wingdings" pitchFamily="2" charset="2"/>
              <a:buNone/>
              <a:defRPr sz="1050" b="0" i="0" kern="1200" baseline="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Wingdings" pitchFamily="2" charset="2"/>
              <a:buNone/>
              <a:defRPr sz="900" b="0" i="0" kern="1200" baseline="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Wingdings" pitchFamily="2" charset="2"/>
              <a:buNone/>
              <a:defRPr sz="750" b="0" i="0" kern="1200" baseline="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Wingdings" pitchFamily="2" charset="2"/>
              <a:buNone/>
              <a:defRPr sz="750" b="0" i="0" kern="1200" baseline="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r>
              <a:rPr lang="en-US" sz="3600" b="1"/>
              <a:t>National Labels</a:t>
            </a:r>
          </a:p>
        </p:txBody>
      </p:sp>
      <p:sp>
        <p:nvSpPr>
          <p:cNvPr id="18" name="Text Placeholder 2">
            <a:extLst>
              <a:ext uri="{FF2B5EF4-FFF2-40B4-BE49-F238E27FC236}">
                <a16:creationId xmlns:a16="http://schemas.microsoft.com/office/drawing/2014/main" id="{155146F7-5C0E-D21B-5AAB-248AE33066A4}"/>
              </a:ext>
            </a:extLst>
          </p:cNvPr>
          <p:cNvSpPr txBox="1">
            <a:spLocks/>
          </p:cNvSpPr>
          <p:nvPr/>
        </p:nvSpPr>
        <p:spPr>
          <a:xfrm>
            <a:off x="4710126" y="1766231"/>
            <a:ext cx="3667594" cy="58903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Wingdings" pitchFamily="2" charset="2"/>
              <a:buNone/>
              <a:defRPr sz="1800" b="0" i="0" kern="1200" baseline="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Wingdings" pitchFamily="2" charset="2"/>
              <a:buNone/>
              <a:defRPr sz="1050" b="0" i="0" kern="1200" baseline="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Wingdings" pitchFamily="2" charset="2"/>
              <a:buNone/>
              <a:defRPr sz="900" b="0" i="0" kern="1200" baseline="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Wingdings" pitchFamily="2" charset="2"/>
              <a:buNone/>
              <a:defRPr sz="750" b="0" i="0" kern="1200" baseline="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Wingdings" pitchFamily="2" charset="2"/>
              <a:buNone/>
              <a:defRPr sz="750" b="0" i="0" kern="1200" baseline="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750" kern="1200">
                <a:solidFill>
                  <a:schemeClr val="tx1"/>
                </a:solidFill>
                <a:latin typeface="+mn-lt"/>
                <a:ea typeface="+mn-ea"/>
                <a:cs typeface="+mn-cs"/>
              </a:defRPr>
            </a:lvl9pPr>
          </a:lstStyle>
          <a:p>
            <a:pPr algn="ctr"/>
            <a:r>
              <a:rPr lang="en-US" sz="3600" b="1"/>
              <a:t>Private Labels</a:t>
            </a:r>
          </a:p>
        </p:txBody>
      </p:sp>
    </p:spTree>
    <p:extLst>
      <p:ext uri="{BB962C8B-B14F-4D97-AF65-F5344CB8AC3E}">
        <p14:creationId xmlns:p14="http://schemas.microsoft.com/office/powerpoint/2010/main" val="47884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E4042-B9D4-F9F6-DCF8-4F388FDDB77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2DC34A8-C9D7-0581-32C2-578009D91DBB}"/>
              </a:ext>
            </a:extLst>
          </p:cNvPr>
          <p:cNvSpPr>
            <a:spLocks noGrp="1"/>
          </p:cNvSpPr>
          <p:nvPr>
            <p:ph type="body" sz="half" idx="2"/>
          </p:nvPr>
        </p:nvSpPr>
        <p:spPr>
          <a:xfrm>
            <a:off x="5912152" y="1543322"/>
            <a:ext cx="2897113" cy="4307573"/>
          </a:xfrm>
        </p:spPr>
        <p:txBody>
          <a:bodyPr/>
          <a:lstStyle/>
          <a:p>
            <a:endParaRPr lang="en-US" dirty="0"/>
          </a:p>
          <a:p>
            <a:pPr marL="214313" indent="-214313">
              <a:buFont typeface="Arial" panose="020B0604020202020204" pitchFamily="34" charset="0"/>
              <a:buChar char="•"/>
            </a:pPr>
            <a:r>
              <a:rPr lang="en-US" dirty="0"/>
              <a:t>Kellogg and General Mills top national brand players</a:t>
            </a:r>
          </a:p>
          <a:p>
            <a:pPr marL="214313" indent="-214313">
              <a:buFont typeface="Arial" panose="020B0604020202020204" pitchFamily="34" charset="0"/>
              <a:buChar char="•"/>
            </a:pPr>
            <a:r>
              <a:rPr lang="en-US" dirty="0"/>
              <a:t>Private Label brands account for 7.5% overall</a:t>
            </a:r>
          </a:p>
          <a:p>
            <a:pPr marL="214313" indent="-214313">
              <a:buFont typeface="Arial" panose="020B0604020202020204" pitchFamily="34" charset="0"/>
              <a:buChar char="•"/>
            </a:pPr>
            <a:r>
              <a:rPr lang="en-US" dirty="0"/>
              <a:t>We’ll be focusing on national vs private labels to see how </a:t>
            </a:r>
            <a:r>
              <a:rPr lang="en-US" b="1" dirty="0"/>
              <a:t>Private labels </a:t>
            </a:r>
            <a:r>
              <a:rPr lang="en-US" dirty="0"/>
              <a:t>can perform more effectively to gain market share and compete with the top National label players</a:t>
            </a:r>
          </a:p>
          <a:p>
            <a:pPr marL="214313" indent="-214313">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357122DB-68DD-B928-F496-84076E4C6A0B}"/>
              </a:ext>
            </a:extLst>
          </p:cNvPr>
          <p:cNvSpPr>
            <a:spLocks noGrp="1"/>
          </p:cNvSpPr>
          <p:nvPr>
            <p:ph type="title"/>
          </p:nvPr>
        </p:nvSpPr>
        <p:spPr/>
        <p:txBody>
          <a:bodyPr>
            <a:normAutofit fontScale="90000"/>
          </a:bodyPr>
          <a:lstStyle/>
          <a:p>
            <a:r>
              <a:rPr lang="en-US"/>
              <a:t>Overall Market Share in Global Industry</a:t>
            </a:r>
          </a:p>
        </p:txBody>
      </p:sp>
      <p:sp>
        <p:nvSpPr>
          <p:cNvPr id="7" name="Text Placeholder 6">
            <a:extLst>
              <a:ext uri="{FF2B5EF4-FFF2-40B4-BE49-F238E27FC236}">
                <a16:creationId xmlns:a16="http://schemas.microsoft.com/office/drawing/2014/main" id="{229495AD-96C7-0118-B623-EE94F4BB04E6}"/>
              </a:ext>
            </a:extLst>
          </p:cNvPr>
          <p:cNvSpPr>
            <a:spLocks noGrp="1"/>
          </p:cNvSpPr>
          <p:nvPr>
            <p:ph type="body" sz="quarter" idx="15"/>
          </p:nvPr>
        </p:nvSpPr>
        <p:spPr/>
        <p:txBody>
          <a:bodyPr/>
          <a:lstStyle/>
          <a:p>
            <a:r>
              <a:rPr lang="en-US"/>
              <a:t>National Brands Kellogg’s and GM dominate at ~60% market share overall</a:t>
            </a:r>
          </a:p>
        </p:txBody>
      </p:sp>
      <p:sp>
        <p:nvSpPr>
          <p:cNvPr id="13" name="Slide Number Placeholder 12">
            <a:extLst>
              <a:ext uri="{FF2B5EF4-FFF2-40B4-BE49-F238E27FC236}">
                <a16:creationId xmlns:a16="http://schemas.microsoft.com/office/drawing/2014/main" id="{DE30AD55-1FCF-2D95-94AA-406FAC3B645B}"/>
              </a:ext>
            </a:extLst>
          </p:cNvPr>
          <p:cNvSpPr>
            <a:spLocks noGrp="1"/>
          </p:cNvSpPr>
          <p:nvPr>
            <p:ph type="sldNum" sz="quarter" idx="16"/>
          </p:nvPr>
        </p:nvSpPr>
        <p:spPr/>
        <p:txBody>
          <a:bodyPr/>
          <a:lstStyle/>
          <a:p>
            <a:fld id="{346097E4-2930-9D48-A5CE-AF00B0E70697}" type="slidenum">
              <a:rPr lang="en-US" smtClean="0"/>
              <a:t>4</a:t>
            </a:fld>
            <a:endParaRPr lang="en-US"/>
          </a:p>
        </p:txBody>
      </p:sp>
      <p:pic>
        <p:nvPicPr>
          <p:cNvPr id="9" name="Picture 8">
            <a:extLst>
              <a:ext uri="{FF2B5EF4-FFF2-40B4-BE49-F238E27FC236}">
                <a16:creationId xmlns:a16="http://schemas.microsoft.com/office/drawing/2014/main" id="{1C66DC82-DB90-CBD2-9682-BEB81227183E}"/>
              </a:ext>
            </a:extLst>
          </p:cNvPr>
          <p:cNvPicPr>
            <a:picLocks noChangeAspect="1"/>
          </p:cNvPicPr>
          <p:nvPr/>
        </p:nvPicPr>
        <p:blipFill>
          <a:blip r:embed="rId3"/>
          <a:stretch>
            <a:fillRect/>
          </a:stretch>
        </p:blipFill>
        <p:spPr>
          <a:xfrm>
            <a:off x="135466" y="1944915"/>
            <a:ext cx="5713053" cy="3121446"/>
          </a:xfrm>
          <a:prstGeom prst="rect">
            <a:avLst/>
          </a:prstGeom>
        </p:spPr>
      </p:pic>
    </p:spTree>
    <p:extLst>
      <p:ext uri="{BB962C8B-B14F-4D97-AF65-F5344CB8AC3E}">
        <p14:creationId xmlns:p14="http://schemas.microsoft.com/office/powerpoint/2010/main" val="232750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C64CA-1762-F2DD-D249-3F27B0C490A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7FA042DA-1F77-4E11-7D39-86760C6F8311}"/>
              </a:ext>
            </a:extLst>
          </p:cNvPr>
          <p:cNvSpPr>
            <a:spLocks noGrp="1"/>
          </p:cNvSpPr>
          <p:nvPr>
            <p:ph type="body" sz="half" idx="2"/>
          </p:nvPr>
        </p:nvSpPr>
        <p:spPr>
          <a:xfrm>
            <a:off x="6086323" y="1543322"/>
            <a:ext cx="2897113" cy="4307573"/>
          </a:xfrm>
        </p:spPr>
        <p:txBody>
          <a:bodyPr>
            <a:normAutofit lnSpcReduction="10000"/>
          </a:bodyPr>
          <a:lstStyle/>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err="1"/>
              <a:t>Transaction_data</a:t>
            </a:r>
            <a:r>
              <a:rPr lang="en-US" dirty="0"/>
              <a:t>, </a:t>
            </a:r>
            <a:r>
              <a:rPr lang="en-US" dirty="0" err="1"/>
              <a:t>hh_demographics</a:t>
            </a:r>
            <a:r>
              <a:rPr lang="en-US" dirty="0"/>
              <a:t>, and </a:t>
            </a:r>
            <a:r>
              <a:rPr lang="en-US" dirty="0" err="1"/>
              <a:t>campaign_table</a:t>
            </a:r>
            <a:r>
              <a:rPr lang="en-US" dirty="0"/>
              <a:t> provide robust supermarket data to show trends in spend</a:t>
            </a:r>
          </a:p>
          <a:p>
            <a:pPr marL="214313" indent="-214313">
              <a:buFont typeface="Arial" panose="020B0604020202020204" pitchFamily="34" charset="0"/>
              <a:buChar char="•"/>
            </a:pPr>
            <a:r>
              <a:rPr lang="en-US" dirty="0"/>
              <a:t>Lookup tables add robustness to results to allow for more actionable interpretation</a:t>
            </a:r>
          </a:p>
          <a:p>
            <a:pPr marL="214313" indent="-214313">
              <a:buFont typeface="Arial" panose="020B0604020202020204" pitchFamily="34" charset="0"/>
              <a:buChar char="•"/>
            </a:pPr>
            <a:r>
              <a:rPr lang="en-US" dirty="0"/>
              <a:t>Larger data sets (</a:t>
            </a:r>
            <a:r>
              <a:rPr lang="en-US" dirty="0" err="1"/>
              <a:t>transaction_data</a:t>
            </a:r>
            <a:r>
              <a:rPr lang="en-US" dirty="0"/>
              <a:t> and </a:t>
            </a:r>
            <a:r>
              <a:rPr lang="en-US" dirty="0" err="1"/>
              <a:t>causal_data</a:t>
            </a:r>
            <a:r>
              <a:rPr lang="en-US" dirty="0"/>
              <a:t>) filtered out to just cereal to make analysis easier, along with cleaning data to standardize it</a:t>
            </a:r>
          </a:p>
          <a:p>
            <a:endParaRPr lang="en-US" dirty="0"/>
          </a:p>
        </p:txBody>
      </p:sp>
      <p:sp>
        <p:nvSpPr>
          <p:cNvPr id="4" name="Title 3">
            <a:extLst>
              <a:ext uri="{FF2B5EF4-FFF2-40B4-BE49-F238E27FC236}">
                <a16:creationId xmlns:a16="http://schemas.microsoft.com/office/drawing/2014/main" id="{C2BA807F-DEB2-8BF8-B770-B3F84A5AFBC5}"/>
              </a:ext>
            </a:extLst>
          </p:cNvPr>
          <p:cNvSpPr>
            <a:spLocks noGrp="1"/>
          </p:cNvSpPr>
          <p:nvPr>
            <p:ph type="title"/>
          </p:nvPr>
        </p:nvSpPr>
        <p:spPr/>
        <p:txBody>
          <a:bodyPr>
            <a:normAutofit fontScale="90000"/>
          </a:bodyPr>
          <a:lstStyle/>
          <a:p>
            <a:r>
              <a:rPr lang="en-US"/>
              <a:t>Data Sources to Utilize</a:t>
            </a:r>
          </a:p>
        </p:txBody>
      </p:sp>
      <p:sp>
        <p:nvSpPr>
          <p:cNvPr id="7" name="Text Placeholder 6">
            <a:extLst>
              <a:ext uri="{FF2B5EF4-FFF2-40B4-BE49-F238E27FC236}">
                <a16:creationId xmlns:a16="http://schemas.microsoft.com/office/drawing/2014/main" id="{533E3640-BEF5-575C-3852-9C4A6D5D5087}"/>
              </a:ext>
            </a:extLst>
          </p:cNvPr>
          <p:cNvSpPr>
            <a:spLocks noGrp="1"/>
          </p:cNvSpPr>
          <p:nvPr>
            <p:ph type="body" sz="quarter" idx="15"/>
          </p:nvPr>
        </p:nvSpPr>
        <p:spPr/>
        <p:txBody>
          <a:bodyPr/>
          <a:lstStyle/>
          <a:p>
            <a:r>
              <a:rPr lang="en-US"/>
              <a:t>A high-grossing marketing with multiple players in the market for extreme competition</a:t>
            </a:r>
          </a:p>
        </p:txBody>
      </p:sp>
      <p:sp>
        <p:nvSpPr>
          <p:cNvPr id="13" name="Slide Number Placeholder 12">
            <a:extLst>
              <a:ext uri="{FF2B5EF4-FFF2-40B4-BE49-F238E27FC236}">
                <a16:creationId xmlns:a16="http://schemas.microsoft.com/office/drawing/2014/main" id="{62B242A0-3791-71D5-E595-835B7B7614EB}"/>
              </a:ext>
            </a:extLst>
          </p:cNvPr>
          <p:cNvSpPr>
            <a:spLocks noGrp="1"/>
          </p:cNvSpPr>
          <p:nvPr>
            <p:ph type="sldNum" sz="quarter" idx="16"/>
          </p:nvPr>
        </p:nvSpPr>
        <p:spPr/>
        <p:txBody>
          <a:bodyPr/>
          <a:lstStyle/>
          <a:p>
            <a:fld id="{346097E4-2930-9D48-A5CE-AF00B0E70697}" type="slidenum">
              <a:rPr lang="en-US" smtClean="0"/>
              <a:t>5</a:t>
            </a:fld>
            <a:endParaRPr lang="en-US"/>
          </a:p>
        </p:txBody>
      </p:sp>
      <p:pic>
        <p:nvPicPr>
          <p:cNvPr id="5" name="Picture 4">
            <a:extLst>
              <a:ext uri="{FF2B5EF4-FFF2-40B4-BE49-F238E27FC236}">
                <a16:creationId xmlns:a16="http://schemas.microsoft.com/office/drawing/2014/main" id="{02F09368-4CD9-1870-F4EF-706CD04A1DC1}"/>
              </a:ext>
            </a:extLst>
          </p:cNvPr>
          <p:cNvPicPr>
            <a:picLocks noChangeAspect="1"/>
          </p:cNvPicPr>
          <p:nvPr/>
        </p:nvPicPr>
        <p:blipFill>
          <a:blip r:embed="rId3"/>
          <a:stretch>
            <a:fillRect/>
          </a:stretch>
        </p:blipFill>
        <p:spPr>
          <a:xfrm>
            <a:off x="101742" y="1543322"/>
            <a:ext cx="5984581" cy="4155553"/>
          </a:xfrm>
          <a:prstGeom prst="rect">
            <a:avLst/>
          </a:prstGeom>
        </p:spPr>
      </p:pic>
    </p:spTree>
    <p:extLst>
      <p:ext uri="{BB962C8B-B14F-4D97-AF65-F5344CB8AC3E}">
        <p14:creationId xmlns:p14="http://schemas.microsoft.com/office/powerpoint/2010/main" val="2320142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graph showing the value of a brand&#10;&#10;Description automatically generated">
            <a:extLst>
              <a:ext uri="{FF2B5EF4-FFF2-40B4-BE49-F238E27FC236}">
                <a16:creationId xmlns:a16="http://schemas.microsoft.com/office/drawing/2014/main" id="{24C984DB-4558-CEF1-813B-7CEDA560BA9F}"/>
              </a:ext>
            </a:extLst>
          </p:cNvPr>
          <p:cNvPicPr>
            <a:picLocks noGrp="1" noChangeAspect="1"/>
          </p:cNvPicPr>
          <p:nvPr>
            <p:ph idx="14"/>
          </p:nvPr>
        </p:nvPicPr>
        <p:blipFill>
          <a:blip r:embed="rId2"/>
          <a:stretch/>
        </p:blipFill>
        <p:spPr>
          <a:xfrm>
            <a:off x="1826264" y="1543324"/>
            <a:ext cx="5499636" cy="4454706"/>
          </a:xfrm>
          <a:noFill/>
        </p:spPr>
      </p:pic>
      <p:sp>
        <p:nvSpPr>
          <p:cNvPr id="4" name="Title 3">
            <a:extLst>
              <a:ext uri="{FF2B5EF4-FFF2-40B4-BE49-F238E27FC236}">
                <a16:creationId xmlns:a16="http://schemas.microsoft.com/office/drawing/2014/main" id="{014A1B52-9F9D-B7D0-3686-C8787D9B83F5}"/>
              </a:ext>
            </a:extLst>
          </p:cNvPr>
          <p:cNvSpPr>
            <a:spLocks noGrp="1"/>
          </p:cNvSpPr>
          <p:nvPr>
            <p:ph type="title"/>
          </p:nvPr>
        </p:nvSpPr>
        <p:spPr>
          <a:xfrm>
            <a:off x="351064" y="385004"/>
            <a:ext cx="8450036" cy="589032"/>
          </a:xfrm>
        </p:spPr>
        <p:txBody>
          <a:bodyPr anchor="ctr">
            <a:normAutofit/>
          </a:bodyPr>
          <a:lstStyle/>
          <a:p>
            <a:r>
              <a:rPr lang="en-US" sz="3300"/>
              <a:t>Market Share</a:t>
            </a:r>
          </a:p>
        </p:txBody>
      </p:sp>
      <p:sp>
        <p:nvSpPr>
          <p:cNvPr id="14" name="Text Placeholder 3">
            <a:extLst>
              <a:ext uri="{FF2B5EF4-FFF2-40B4-BE49-F238E27FC236}">
                <a16:creationId xmlns:a16="http://schemas.microsoft.com/office/drawing/2014/main" id="{6DE2987A-1287-6A7A-BC85-F987120920A2}"/>
              </a:ext>
            </a:extLst>
          </p:cNvPr>
          <p:cNvSpPr>
            <a:spLocks noGrp="1"/>
          </p:cNvSpPr>
          <p:nvPr>
            <p:ph type="body" sz="quarter" idx="11"/>
          </p:nvPr>
        </p:nvSpPr>
        <p:spPr>
          <a:xfrm>
            <a:off x="342900" y="954291"/>
            <a:ext cx="8458200" cy="365760"/>
          </a:xfrm>
        </p:spPr>
        <p:txBody>
          <a:bodyPr vert="horz" lIns="91440" tIns="45720" rIns="91440" bIns="45720" rtlCol="0" anchor="t">
            <a:noAutofit/>
          </a:bodyPr>
          <a:lstStyle/>
          <a:p>
            <a:r>
              <a:rPr lang="en-US" dirty="0">
                <a:latin typeface="Franklin Gothic Medium Cond"/>
              </a:rPr>
              <a:t>National Brands hold the majority of the market share </a:t>
            </a:r>
            <a:r>
              <a:rPr lang="en-US">
                <a:latin typeface="Franklin Gothic Medium Cond"/>
              </a:rPr>
              <a:t>at more</a:t>
            </a:r>
            <a:r>
              <a:rPr lang="en-US" dirty="0">
                <a:latin typeface="Franklin Gothic Medium Cond"/>
              </a:rPr>
              <a:t> than 80%!</a:t>
            </a:r>
            <a:endParaRPr lang="en-US" dirty="0"/>
          </a:p>
        </p:txBody>
      </p:sp>
      <p:sp>
        <p:nvSpPr>
          <p:cNvPr id="8" name="Slide Number Placeholder 7">
            <a:extLst>
              <a:ext uri="{FF2B5EF4-FFF2-40B4-BE49-F238E27FC236}">
                <a16:creationId xmlns:a16="http://schemas.microsoft.com/office/drawing/2014/main" id="{DF0DF1DA-CCBD-8A37-7323-8736B171E851}"/>
              </a:ext>
            </a:extLst>
          </p:cNvPr>
          <p:cNvSpPr>
            <a:spLocks noGrp="1"/>
          </p:cNvSpPr>
          <p:nvPr>
            <p:ph type="sldNum" sz="quarter" idx="15"/>
          </p:nvPr>
        </p:nvSpPr>
        <p:spPr>
          <a:xfrm>
            <a:off x="7700963" y="6290433"/>
            <a:ext cx="1100137" cy="365125"/>
          </a:xfrm>
        </p:spPr>
        <p:txBody>
          <a:bodyPr anchor="ctr">
            <a:normAutofit/>
          </a:bodyPr>
          <a:lstStyle/>
          <a:p>
            <a:pPr>
              <a:spcAft>
                <a:spcPts val="600"/>
              </a:spcAft>
            </a:pPr>
            <a:fld id="{346097E4-2930-9D48-A5CE-AF00B0E70697}" type="slidenum">
              <a:rPr lang="en-US" smtClean="0"/>
              <a:pPr>
                <a:spcAft>
                  <a:spcPts val="600"/>
                </a:spcAft>
              </a:pPr>
              <a:t>6</a:t>
            </a:fld>
            <a:endParaRPr lang="en-US"/>
          </a:p>
        </p:txBody>
      </p:sp>
    </p:spTree>
    <p:extLst>
      <p:ext uri="{BB962C8B-B14F-4D97-AF65-F5344CB8AC3E}">
        <p14:creationId xmlns:p14="http://schemas.microsoft.com/office/powerpoint/2010/main" val="2068252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A1B52-9F9D-B7D0-3686-C8787D9B83F5}"/>
              </a:ext>
            </a:extLst>
          </p:cNvPr>
          <p:cNvSpPr>
            <a:spLocks noGrp="1"/>
          </p:cNvSpPr>
          <p:nvPr>
            <p:ph type="title"/>
          </p:nvPr>
        </p:nvSpPr>
        <p:spPr>
          <a:xfrm>
            <a:off x="351064" y="385004"/>
            <a:ext cx="8450036" cy="589032"/>
          </a:xfrm>
        </p:spPr>
        <p:txBody>
          <a:bodyPr anchor="ctr">
            <a:normAutofit/>
          </a:bodyPr>
          <a:lstStyle/>
          <a:p>
            <a:r>
              <a:rPr lang="en-US" sz="3300">
                <a:latin typeface="Franklin Gothic Medium Cond"/>
              </a:rPr>
              <a:t>Mailer</a:t>
            </a:r>
            <a:endParaRPr lang="en-US"/>
          </a:p>
        </p:txBody>
      </p:sp>
      <p:sp>
        <p:nvSpPr>
          <p:cNvPr id="14" name="Text Placeholder 3">
            <a:extLst>
              <a:ext uri="{FF2B5EF4-FFF2-40B4-BE49-F238E27FC236}">
                <a16:creationId xmlns:a16="http://schemas.microsoft.com/office/drawing/2014/main" id="{6DE2987A-1287-6A7A-BC85-F987120920A2}"/>
              </a:ext>
            </a:extLst>
          </p:cNvPr>
          <p:cNvSpPr>
            <a:spLocks noGrp="1"/>
          </p:cNvSpPr>
          <p:nvPr>
            <p:ph type="body" sz="quarter" idx="11"/>
          </p:nvPr>
        </p:nvSpPr>
        <p:spPr>
          <a:xfrm>
            <a:off x="342900" y="954291"/>
            <a:ext cx="8458200" cy="365760"/>
          </a:xfrm>
        </p:spPr>
        <p:txBody>
          <a:bodyPr vert="horz" lIns="91440" tIns="45720" rIns="91440" bIns="45720" rtlCol="0" anchor="t">
            <a:noAutofit/>
          </a:bodyPr>
          <a:lstStyle/>
          <a:p>
            <a:r>
              <a:rPr lang="en-US" dirty="0">
                <a:latin typeface="Franklin Gothic Medium Cond"/>
              </a:rPr>
              <a:t>For National Brands (Competitor), mailer option A (which is Interior page feature) seemed to generate most sales for both National and Private Brands. Ironically, option 0 (which is the no ad option) generated the second highest sales. </a:t>
            </a:r>
            <a:endParaRPr lang="en-US" dirty="0"/>
          </a:p>
        </p:txBody>
      </p:sp>
      <p:sp>
        <p:nvSpPr>
          <p:cNvPr id="8" name="Slide Number Placeholder 7">
            <a:extLst>
              <a:ext uri="{FF2B5EF4-FFF2-40B4-BE49-F238E27FC236}">
                <a16:creationId xmlns:a16="http://schemas.microsoft.com/office/drawing/2014/main" id="{DF0DF1DA-CCBD-8A37-7323-8736B171E851}"/>
              </a:ext>
            </a:extLst>
          </p:cNvPr>
          <p:cNvSpPr>
            <a:spLocks noGrp="1"/>
          </p:cNvSpPr>
          <p:nvPr>
            <p:ph type="sldNum" sz="quarter" idx="15"/>
          </p:nvPr>
        </p:nvSpPr>
        <p:spPr>
          <a:xfrm>
            <a:off x="7700963" y="6290433"/>
            <a:ext cx="1100137" cy="365125"/>
          </a:xfrm>
        </p:spPr>
        <p:txBody>
          <a:bodyPr anchor="ctr">
            <a:normAutofit/>
          </a:bodyPr>
          <a:lstStyle/>
          <a:p>
            <a:pPr>
              <a:spcAft>
                <a:spcPts val="600"/>
              </a:spcAft>
            </a:pPr>
            <a:fld id="{346097E4-2930-9D48-A5CE-AF00B0E70697}" type="slidenum">
              <a:rPr lang="en-US" smtClean="0"/>
              <a:pPr>
                <a:spcAft>
                  <a:spcPts val="600"/>
                </a:spcAft>
              </a:pPr>
              <a:t>7</a:t>
            </a:fld>
            <a:endParaRPr lang="en-US"/>
          </a:p>
        </p:txBody>
      </p:sp>
      <p:pic>
        <p:nvPicPr>
          <p:cNvPr id="2" name="Picture 1" descr="A screenshot of a computer screen&#10;&#10;Description automatically generated">
            <a:extLst>
              <a:ext uri="{FF2B5EF4-FFF2-40B4-BE49-F238E27FC236}">
                <a16:creationId xmlns:a16="http://schemas.microsoft.com/office/drawing/2014/main" id="{1A776A63-DD64-1338-6D2F-4AAD0B1DB3C1}"/>
              </a:ext>
            </a:extLst>
          </p:cNvPr>
          <p:cNvPicPr>
            <a:picLocks noChangeAspect="1"/>
          </p:cNvPicPr>
          <p:nvPr/>
        </p:nvPicPr>
        <p:blipFill>
          <a:blip r:embed="rId2"/>
          <a:stretch>
            <a:fillRect/>
          </a:stretch>
        </p:blipFill>
        <p:spPr>
          <a:xfrm>
            <a:off x="2274152" y="2294362"/>
            <a:ext cx="4595697" cy="3698024"/>
          </a:xfrm>
          <a:prstGeom prst="rect">
            <a:avLst/>
          </a:prstGeom>
        </p:spPr>
      </p:pic>
    </p:spTree>
    <p:extLst>
      <p:ext uri="{BB962C8B-B14F-4D97-AF65-F5344CB8AC3E}">
        <p14:creationId xmlns:p14="http://schemas.microsoft.com/office/powerpoint/2010/main" val="366281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A1B52-9F9D-B7D0-3686-C8787D9B83F5}"/>
              </a:ext>
            </a:extLst>
          </p:cNvPr>
          <p:cNvSpPr>
            <a:spLocks noGrp="1"/>
          </p:cNvSpPr>
          <p:nvPr>
            <p:ph type="title"/>
          </p:nvPr>
        </p:nvSpPr>
        <p:spPr>
          <a:xfrm>
            <a:off x="351064" y="385004"/>
            <a:ext cx="8450036" cy="589032"/>
          </a:xfrm>
        </p:spPr>
        <p:txBody>
          <a:bodyPr anchor="ctr">
            <a:normAutofit/>
          </a:bodyPr>
          <a:lstStyle/>
          <a:p>
            <a:r>
              <a:rPr lang="en-US" sz="3300">
                <a:latin typeface="Franklin Gothic Medium Cond"/>
              </a:rPr>
              <a:t>Display </a:t>
            </a:r>
            <a:endParaRPr lang="en-US"/>
          </a:p>
        </p:txBody>
      </p:sp>
      <p:sp>
        <p:nvSpPr>
          <p:cNvPr id="14" name="Text Placeholder 3">
            <a:extLst>
              <a:ext uri="{FF2B5EF4-FFF2-40B4-BE49-F238E27FC236}">
                <a16:creationId xmlns:a16="http://schemas.microsoft.com/office/drawing/2014/main" id="{6DE2987A-1287-6A7A-BC85-F987120920A2}"/>
              </a:ext>
            </a:extLst>
          </p:cNvPr>
          <p:cNvSpPr>
            <a:spLocks noGrp="1"/>
          </p:cNvSpPr>
          <p:nvPr>
            <p:ph type="body" sz="quarter" idx="11"/>
          </p:nvPr>
        </p:nvSpPr>
        <p:spPr>
          <a:xfrm>
            <a:off x="342900" y="954291"/>
            <a:ext cx="8458200" cy="365760"/>
          </a:xfrm>
        </p:spPr>
        <p:txBody>
          <a:bodyPr vert="horz" lIns="91440" tIns="45720" rIns="91440" bIns="45720" rtlCol="0" anchor="t">
            <a:noAutofit/>
          </a:bodyPr>
          <a:lstStyle/>
          <a:p>
            <a:r>
              <a:rPr lang="en-US">
                <a:latin typeface="Franklin Gothic Medium Cond"/>
              </a:rPr>
              <a:t>For National Brands (Competitor), display option 5 (which is Rear End Cap) seemed to generate most sales for both National Brands. For Private Brands, no display apparently generated more sales which points to perhaps having more online sales.</a:t>
            </a:r>
            <a:endParaRPr lang="en-US"/>
          </a:p>
        </p:txBody>
      </p:sp>
      <p:sp>
        <p:nvSpPr>
          <p:cNvPr id="8" name="Slide Number Placeholder 7">
            <a:extLst>
              <a:ext uri="{FF2B5EF4-FFF2-40B4-BE49-F238E27FC236}">
                <a16:creationId xmlns:a16="http://schemas.microsoft.com/office/drawing/2014/main" id="{DF0DF1DA-CCBD-8A37-7323-8736B171E851}"/>
              </a:ext>
            </a:extLst>
          </p:cNvPr>
          <p:cNvSpPr>
            <a:spLocks noGrp="1"/>
          </p:cNvSpPr>
          <p:nvPr>
            <p:ph type="sldNum" sz="quarter" idx="15"/>
          </p:nvPr>
        </p:nvSpPr>
        <p:spPr>
          <a:xfrm>
            <a:off x="7700963" y="6290433"/>
            <a:ext cx="1100137" cy="365125"/>
          </a:xfrm>
        </p:spPr>
        <p:txBody>
          <a:bodyPr anchor="ctr">
            <a:normAutofit/>
          </a:bodyPr>
          <a:lstStyle/>
          <a:p>
            <a:pPr>
              <a:spcAft>
                <a:spcPts val="600"/>
              </a:spcAft>
            </a:pPr>
            <a:fld id="{346097E4-2930-9D48-A5CE-AF00B0E70697}" type="slidenum">
              <a:rPr lang="en-US" smtClean="0"/>
              <a:pPr>
                <a:spcAft>
                  <a:spcPts val="600"/>
                </a:spcAft>
              </a:pPr>
              <a:t>8</a:t>
            </a:fld>
            <a:endParaRPr lang="en-US"/>
          </a:p>
        </p:txBody>
      </p:sp>
      <p:pic>
        <p:nvPicPr>
          <p:cNvPr id="3" name="Picture 2" descr="A screenshot of a computer screen&#10;&#10;Description automatically generated">
            <a:extLst>
              <a:ext uri="{FF2B5EF4-FFF2-40B4-BE49-F238E27FC236}">
                <a16:creationId xmlns:a16="http://schemas.microsoft.com/office/drawing/2014/main" id="{C0655A0A-D7F2-CC14-EE51-1FA6E663603A}"/>
              </a:ext>
            </a:extLst>
          </p:cNvPr>
          <p:cNvPicPr>
            <a:picLocks noChangeAspect="1"/>
          </p:cNvPicPr>
          <p:nvPr/>
        </p:nvPicPr>
        <p:blipFill>
          <a:blip r:embed="rId2"/>
          <a:stretch>
            <a:fillRect/>
          </a:stretch>
        </p:blipFill>
        <p:spPr>
          <a:xfrm>
            <a:off x="2379859" y="2160549"/>
            <a:ext cx="3345826" cy="4132921"/>
          </a:xfrm>
          <a:prstGeom prst="rect">
            <a:avLst/>
          </a:prstGeom>
        </p:spPr>
      </p:pic>
    </p:spTree>
    <p:extLst>
      <p:ext uri="{BB962C8B-B14F-4D97-AF65-F5344CB8AC3E}">
        <p14:creationId xmlns:p14="http://schemas.microsoft.com/office/powerpoint/2010/main" val="1651713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A1B52-9F9D-B7D0-3686-C8787D9B83F5}"/>
              </a:ext>
            </a:extLst>
          </p:cNvPr>
          <p:cNvSpPr>
            <a:spLocks noGrp="1"/>
          </p:cNvSpPr>
          <p:nvPr>
            <p:ph type="title"/>
          </p:nvPr>
        </p:nvSpPr>
        <p:spPr>
          <a:xfrm>
            <a:off x="351064" y="385004"/>
            <a:ext cx="8450036" cy="589032"/>
          </a:xfrm>
        </p:spPr>
        <p:txBody>
          <a:bodyPr anchor="ctr">
            <a:normAutofit/>
          </a:bodyPr>
          <a:lstStyle/>
          <a:p>
            <a:r>
              <a:rPr lang="en-US" sz="3300">
                <a:latin typeface="Franklin Gothic Medium Cond"/>
              </a:rPr>
              <a:t>Campaign</a:t>
            </a:r>
            <a:endParaRPr lang="en-US"/>
          </a:p>
        </p:txBody>
      </p:sp>
      <p:sp>
        <p:nvSpPr>
          <p:cNvPr id="14" name="Text Placeholder 3">
            <a:extLst>
              <a:ext uri="{FF2B5EF4-FFF2-40B4-BE49-F238E27FC236}">
                <a16:creationId xmlns:a16="http://schemas.microsoft.com/office/drawing/2014/main" id="{6DE2987A-1287-6A7A-BC85-F987120920A2}"/>
              </a:ext>
            </a:extLst>
          </p:cNvPr>
          <p:cNvSpPr>
            <a:spLocks noGrp="1"/>
          </p:cNvSpPr>
          <p:nvPr>
            <p:ph type="body" sz="quarter" idx="11"/>
          </p:nvPr>
        </p:nvSpPr>
        <p:spPr>
          <a:xfrm>
            <a:off x="342900" y="954291"/>
            <a:ext cx="8458200" cy="365760"/>
          </a:xfrm>
        </p:spPr>
        <p:txBody>
          <a:bodyPr vert="horz" lIns="91440" tIns="45720" rIns="91440" bIns="45720" rtlCol="0" anchor="t">
            <a:noAutofit/>
          </a:bodyPr>
          <a:lstStyle/>
          <a:p>
            <a:r>
              <a:rPr lang="en-US">
                <a:latin typeface="Franklin Gothic Medium Cond"/>
              </a:rPr>
              <a:t>For National Brands, Campaigns 13 and 18 generated most sales, which was the same for Private Brands as well.</a:t>
            </a:r>
            <a:endParaRPr lang="en-US"/>
          </a:p>
        </p:txBody>
      </p:sp>
      <p:sp>
        <p:nvSpPr>
          <p:cNvPr id="8" name="Slide Number Placeholder 7">
            <a:extLst>
              <a:ext uri="{FF2B5EF4-FFF2-40B4-BE49-F238E27FC236}">
                <a16:creationId xmlns:a16="http://schemas.microsoft.com/office/drawing/2014/main" id="{DF0DF1DA-CCBD-8A37-7323-8736B171E851}"/>
              </a:ext>
            </a:extLst>
          </p:cNvPr>
          <p:cNvSpPr>
            <a:spLocks noGrp="1"/>
          </p:cNvSpPr>
          <p:nvPr>
            <p:ph type="sldNum" sz="quarter" idx="15"/>
          </p:nvPr>
        </p:nvSpPr>
        <p:spPr>
          <a:xfrm>
            <a:off x="7700963" y="6290433"/>
            <a:ext cx="1100137" cy="365125"/>
          </a:xfrm>
        </p:spPr>
        <p:txBody>
          <a:bodyPr anchor="ctr">
            <a:normAutofit/>
          </a:bodyPr>
          <a:lstStyle/>
          <a:p>
            <a:pPr>
              <a:spcAft>
                <a:spcPts val="600"/>
              </a:spcAft>
            </a:pPr>
            <a:fld id="{346097E4-2930-9D48-A5CE-AF00B0E70697}" type="slidenum">
              <a:rPr lang="en-US" smtClean="0"/>
              <a:pPr>
                <a:spcAft>
                  <a:spcPts val="600"/>
                </a:spcAft>
              </a:pPr>
              <a:t>9</a:t>
            </a:fld>
            <a:endParaRPr lang="en-US"/>
          </a:p>
        </p:txBody>
      </p:sp>
      <p:pic>
        <p:nvPicPr>
          <p:cNvPr id="6" name="Content Placeholder 5">
            <a:extLst>
              <a:ext uri="{FF2B5EF4-FFF2-40B4-BE49-F238E27FC236}">
                <a16:creationId xmlns:a16="http://schemas.microsoft.com/office/drawing/2014/main" id="{67B87EE7-6182-FEC9-CAAA-7971B60D97E7}"/>
              </a:ext>
            </a:extLst>
          </p:cNvPr>
          <p:cNvPicPr>
            <a:picLocks noGrp="1" noChangeAspect="1"/>
          </p:cNvPicPr>
          <p:nvPr>
            <p:ph idx="14"/>
          </p:nvPr>
        </p:nvPicPr>
        <p:blipFill>
          <a:blip r:embed="rId2"/>
          <a:stretch>
            <a:fillRect/>
          </a:stretch>
        </p:blipFill>
        <p:spPr>
          <a:xfrm>
            <a:off x="404132" y="1932352"/>
            <a:ext cx="8343900" cy="3676650"/>
          </a:xfrm>
        </p:spPr>
      </p:pic>
    </p:spTree>
    <p:extLst>
      <p:ext uri="{BB962C8B-B14F-4D97-AF65-F5344CB8AC3E}">
        <p14:creationId xmlns:p14="http://schemas.microsoft.com/office/powerpoint/2010/main" val="2205707548"/>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EFFFF"/>
      </a:lt1>
      <a:dk2>
        <a:srgbClr val="55585F"/>
      </a:dk2>
      <a:lt2>
        <a:srgbClr val="CECACB"/>
      </a:lt2>
      <a:accent1>
        <a:srgbClr val="CFB891"/>
      </a:accent1>
      <a:accent2>
        <a:srgbClr val="555960"/>
      </a:accent2>
      <a:accent3>
        <a:srgbClr val="8D6F3D"/>
      </a:accent3>
      <a:accent4>
        <a:srgbClr val="FFFFFF"/>
      </a:accent4>
      <a:accent5>
        <a:srgbClr val="DAAA00"/>
      </a:accent5>
      <a:accent6>
        <a:srgbClr val="9D9694"/>
      </a:accent6>
      <a:hlink>
        <a:srgbClr val="000000"/>
      </a:hlink>
      <a:folHlink>
        <a:srgbClr val="FEFFF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MM-23-645083-Purdue-Alt-Standard-20231110" id="{E5D3F0C0-A362-8446-BA20-55FDC9E2A9C9}" vid="{A286A61B-3BE2-F74D-8ABA-43CBE7F55A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E202481DC1CB46AA011D949D311478" ma:contentTypeVersion="14" ma:contentTypeDescription="Create a new document." ma:contentTypeScope="" ma:versionID="525164dac9297210c095a5bd80287f9a">
  <xsd:schema xmlns:xsd="http://www.w3.org/2001/XMLSchema" xmlns:xs="http://www.w3.org/2001/XMLSchema" xmlns:p="http://schemas.microsoft.com/office/2006/metadata/properties" xmlns:ns2="37af3f4b-4b66-46f9-8456-831d9bc3e737" xmlns:ns3="d6656b4d-3fa0-4709-acfb-d5e813445d1e" targetNamespace="http://schemas.microsoft.com/office/2006/metadata/properties" ma:root="true" ma:fieldsID="47e49e78aff16fc85174c3b1ac7b7e79" ns2:_="" ns3:_="">
    <xsd:import namespace="37af3f4b-4b66-46f9-8456-831d9bc3e737"/>
    <xsd:import namespace="d6656b4d-3fa0-4709-acfb-d5e813445d1e"/>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Location"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af3f4b-4b66-46f9-8456-831d9bc3e737"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8e9e90a8-b24c-4be7-8760-a88b2cd47eb1"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656b4d-3fa0-4709-acfb-d5e813445d1e"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4ebcf308-42de-4d63-b51a-b2360cc04078}" ma:internalName="TaxCatchAll" ma:showField="CatchAllData" ma:web="d6656b4d-3fa0-4709-acfb-d5e813445d1e">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d6656b4d-3fa0-4709-acfb-d5e813445d1e">
      <UserInfo>
        <DisplayName>Schott, Thomas H.</DisplayName>
        <AccountId>17</AccountId>
        <AccountType/>
      </UserInfo>
      <UserInfo>
        <DisplayName>Sarault, Olivia M</DisplayName>
        <AccountId>29</AccountId>
        <AccountType/>
      </UserInfo>
      <UserInfo>
        <DisplayName>Hiller, Kelly R</DisplayName>
        <AccountId>98</AccountId>
        <AccountType/>
      </UserInfo>
      <UserInfo>
        <DisplayName>Eddy, Abigail Ellen</DisplayName>
        <AccountId>46</AccountId>
        <AccountType/>
      </UserInfo>
      <UserInfo>
        <DisplayName>Gu, Yu Rain</DisplayName>
        <AccountId>77</AccountId>
        <AccountType/>
      </UserInfo>
      <UserInfo>
        <DisplayName>Reese, Kristy S</DisplayName>
        <AccountId>26</AccountId>
        <AccountType/>
      </UserInfo>
    </SharedWithUsers>
    <lcf76f155ced4ddcb4097134ff3c332f xmlns="37af3f4b-4b66-46f9-8456-831d9bc3e737">
      <Terms xmlns="http://schemas.microsoft.com/office/infopath/2007/PartnerControls"/>
    </lcf76f155ced4ddcb4097134ff3c332f>
    <TaxCatchAll xmlns="d6656b4d-3fa0-4709-acfb-d5e813445d1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123C2C-AFAE-4203-8853-55A6C8E1C3A7}">
  <ds:schemaRefs>
    <ds:schemaRef ds:uri="37af3f4b-4b66-46f9-8456-831d9bc3e737"/>
    <ds:schemaRef ds:uri="d6656b4d-3fa0-4709-acfb-d5e813445d1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1DE0D6C-581B-4814-98E7-EF172D5D46A1}">
  <ds:schemaRefs>
    <ds:schemaRef ds:uri="http://schemas.microsoft.com/office/2006/metadata/properties"/>
    <ds:schemaRef ds:uri="http://purl.org/dc/dcmitype/"/>
    <ds:schemaRef ds:uri="http://purl.org/dc/elements/1.1/"/>
    <ds:schemaRef ds:uri="http://schemas.microsoft.com/office/2006/documentManagement/types"/>
    <ds:schemaRef ds:uri="http://schemas.microsoft.com/office/infopath/2007/PartnerControls"/>
    <ds:schemaRef ds:uri="37af3f4b-4b66-46f9-8456-831d9bc3e737"/>
    <ds:schemaRef ds:uri="http://www.w3.org/XML/1998/namespace"/>
    <ds:schemaRef ds:uri="http://schemas.openxmlformats.org/package/2006/metadata/core-properties"/>
    <ds:schemaRef ds:uri="d6656b4d-3fa0-4709-acfb-d5e813445d1e"/>
    <ds:schemaRef ds:uri="http://purl.org/dc/terms/"/>
  </ds:schemaRefs>
</ds:datastoreItem>
</file>

<file path=customXml/itemProps3.xml><?xml version="1.0" encoding="utf-8"?>
<ds:datastoreItem xmlns:ds="http://schemas.openxmlformats.org/officeDocument/2006/customXml" ds:itemID="{F5B64EEB-1B4A-4920-AA44-E234D7D487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MM-23-645083-Purdue-Alt-Standard-20231110</Template>
  <TotalTime>0</TotalTime>
  <Words>3014</Words>
  <Application>Microsoft Office PowerPoint</Application>
  <PresentationFormat>On-screen Show (4:3)</PresentationFormat>
  <Paragraphs>360</Paragraphs>
  <Slides>27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Franklin Gothic Book</vt:lpstr>
      <vt:lpstr>Wingdings</vt:lpstr>
      <vt:lpstr>Franklin Gothic Medium</vt:lpstr>
      <vt:lpstr>Arial</vt:lpstr>
      <vt:lpstr>Calibri</vt:lpstr>
      <vt:lpstr>Franklin Gothic Medium Cond</vt:lpstr>
      <vt:lpstr>Office Theme</vt:lpstr>
      <vt:lpstr>Dunnhumby Cereal: National vs Private</vt:lpstr>
      <vt:lpstr>Ready-Made Breakfast in Supermarkets</vt:lpstr>
      <vt:lpstr>National and Private Labels</vt:lpstr>
      <vt:lpstr>Overall Market Share in Global Industry</vt:lpstr>
      <vt:lpstr>Data Sources to Utilize</vt:lpstr>
      <vt:lpstr>Market Share</vt:lpstr>
      <vt:lpstr>Mailer</vt:lpstr>
      <vt:lpstr>Display </vt:lpstr>
      <vt:lpstr>Campaign</vt:lpstr>
      <vt:lpstr>Effect of Competitor Discount </vt:lpstr>
      <vt:lpstr>PowerPoint Presentation</vt:lpstr>
      <vt:lpstr>Results: Predicting Pricing Scenarios</vt:lpstr>
      <vt:lpstr>Strategic Recommendations and Takeaways</vt:lpstr>
      <vt:lpstr>K-Means Cluster Analysis shows clusters at k=4</vt:lpstr>
      <vt:lpstr>National  Seasonal  Clusters Descriptions</vt:lpstr>
      <vt:lpstr>Private Seasonal  Clusters Descriptions</vt:lpstr>
      <vt:lpstr>Targeting Certain Clusters to Increase Sales</vt:lpstr>
      <vt:lpstr>Seasonal  Demo Clusters Descriptions</vt:lpstr>
      <vt:lpstr>Demographic Cluster Recommendations</vt:lpstr>
      <vt:lpstr>Final Recommendations for Private Labels</vt:lpstr>
      <vt:lpstr>Thank You!</vt:lpstr>
      <vt:lpstr>Appendix</vt:lpstr>
      <vt:lpstr>K-Means Cluster Analysis Without Seasonality</vt:lpstr>
      <vt:lpstr>Demographics Clusters with Seasonality</vt:lpstr>
      <vt:lpstr>Running Regression on Cluster Analysis</vt:lpstr>
      <vt:lpstr>Coefficient Interpretation for Regression with Clusters</vt:lpstr>
      <vt:lpstr>Targeting Certain Clusters to Increase Sales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Amy Lynn Fischbach</dc:creator>
  <cp:lastModifiedBy>Amy Lynn Fischbach</cp:lastModifiedBy>
  <cp:revision>1</cp:revision>
  <dcterms:created xsi:type="dcterms:W3CDTF">2024-09-30T18:06:48Z</dcterms:created>
  <dcterms:modified xsi:type="dcterms:W3CDTF">2024-12-08T23:30:52Z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2023-02-20T19:00:53Z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b33bf962-ed92-4dd9-bc75-9825fb79b2e3</vt:lpwstr>
  </property>
  <property fmtid="{D5CDD505-2E9C-101B-9397-08002B2CF9AE}" pid="8" name="MSIP_Label_4044bd30-2ed7-4c9d-9d12-46200872a97b_ContentBits">
    <vt:lpwstr>0</vt:lpwstr>
  </property>
  <property fmtid="{D5CDD505-2E9C-101B-9397-08002B2CF9AE}" pid="9" name="ContentTypeId">
    <vt:lpwstr>0x01010054E202481DC1CB46AA011D949D311478</vt:lpwstr>
  </property>
  <property fmtid="{D5CDD505-2E9C-101B-9397-08002B2CF9AE}" pid="10" name="MediaServiceImageTags">
    <vt:lpwstr/>
  </property>
</Properties>
</file>