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6" r:id="rId10"/>
    <p:sldId id="267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9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 Confident!</a:t>
            </a:r>
            <a:br>
              <a:rPr lang="en-US" dirty="0"/>
            </a:br>
            <a:r>
              <a:rPr lang="en-US" dirty="0"/>
              <a:t>Confidence Intervals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A21793-0BFE-43C9-B228-5D394B3A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95% CI for….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9703EB-332E-4E10-AB90-A322AEBD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with…</a:t>
            </a:r>
          </a:p>
          <a:p>
            <a:endParaRPr lang="en-US" dirty="0"/>
          </a:p>
          <a:p>
            <a:pPr lvl="1"/>
            <a:r>
              <a:rPr lang="en-US" dirty="0"/>
              <a:t>Mean of 7</a:t>
            </a:r>
          </a:p>
          <a:p>
            <a:pPr lvl="1"/>
            <a:r>
              <a:rPr lang="en-US" dirty="0"/>
              <a:t>Standard deviation of 1</a:t>
            </a:r>
          </a:p>
          <a:p>
            <a:pPr lvl="1"/>
            <a:r>
              <a:rPr lang="en-US" dirty="0"/>
              <a:t>Sample size of 200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4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170F-E941-4FF0-9D03-531F43C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2E1E6-97B9-4423-9E86-5C7E722D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Find the CV from the table: 1.96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2) Plug ‘n play!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MOE = 1.96 x (1/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√200)</a:t>
            </a:r>
          </a:p>
          <a:p>
            <a:pPr marL="0" indent="0">
              <a:buNone/>
            </a:pPr>
            <a:r>
              <a:rPr lang="en-US" dirty="0">
                <a:latin typeface="Montserrat SemiBold"/>
                <a:cs typeface="Times New Roman" panose="02020603050405020304" pitchFamily="18" charset="0"/>
              </a:rPr>
              <a:t>MOE = 1.96 x (1/14.14)</a:t>
            </a:r>
          </a:p>
          <a:p>
            <a:pPr marL="0" indent="0">
              <a:buNone/>
            </a:pPr>
            <a:r>
              <a:rPr lang="en-US" dirty="0">
                <a:latin typeface="Montserrat SemiBold"/>
                <a:cs typeface="Times New Roman" panose="02020603050405020304" pitchFamily="18" charset="0"/>
              </a:rPr>
              <a:t>MOE = 1.96 x .07</a:t>
            </a:r>
          </a:p>
          <a:p>
            <a:pPr marL="0" indent="0">
              <a:buNone/>
            </a:pPr>
            <a:r>
              <a:rPr lang="en-US" dirty="0">
                <a:latin typeface="Montserrat SemiBold"/>
                <a:cs typeface="Times New Roman" panose="02020603050405020304" pitchFamily="18" charset="0"/>
              </a:rPr>
              <a:t>MOE = .139</a:t>
            </a:r>
            <a:endParaRPr lang="en-US" dirty="0">
              <a:latin typeface="Montserrat SemiBold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22CA-7E67-494A-8FE6-CC73BF55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3E65-7440-4C7E-97A6-ED8F1AEC9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3) Get the lower confidence limit</a:t>
            </a:r>
          </a:p>
          <a:p>
            <a:pPr lvl="1"/>
            <a:r>
              <a:rPr lang="en-US" dirty="0"/>
              <a:t>Mean – MOE</a:t>
            </a:r>
          </a:p>
          <a:p>
            <a:pPr lvl="1"/>
            <a:r>
              <a:rPr lang="en-US" dirty="0"/>
              <a:t>7-.14 = 6.86</a:t>
            </a:r>
          </a:p>
          <a:p>
            <a:pPr lvl="1"/>
            <a:endParaRPr lang="en-US" dirty="0"/>
          </a:p>
          <a:p>
            <a:r>
              <a:rPr lang="en-US" dirty="0"/>
              <a:t>4) Get the upper confidence limit</a:t>
            </a:r>
          </a:p>
          <a:p>
            <a:pPr lvl="1"/>
            <a:r>
              <a:rPr lang="en-US" dirty="0"/>
              <a:t>Mean + MOE</a:t>
            </a:r>
          </a:p>
          <a:p>
            <a:pPr lvl="1"/>
            <a:r>
              <a:rPr lang="en-US" dirty="0"/>
              <a:t>7 + .14 = 7.14</a:t>
            </a:r>
          </a:p>
          <a:p>
            <a:pPr lvl="1"/>
            <a:endParaRPr lang="en-US" dirty="0"/>
          </a:p>
          <a:p>
            <a:r>
              <a:rPr lang="en-US" dirty="0"/>
              <a:t>The 95% CI is: 6.86-7.14</a:t>
            </a:r>
          </a:p>
        </p:txBody>
      </p:sp>
    </p:spTree>
    <p:extLst>
      <p:ext uri="{BB962C8B-B14F-4D97-AF65-F5344CB8AC3E}">
        <p14:creationId xmlns:p14="http://schemas.microsoft.com/office/powerpoint/2010/main" val="158733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343ABE-6EFE-4070-A1D1-AEDDFA58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A3FB74-D2CB-46AE-B9C0-8C3AB2432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0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94C6-7658-4EDC-8719-5F140CFE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Confidence Interval?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FEC8-7C9E-4838-AA35-92032496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range of numbers that you’re reasonably certain contains the mean</a:t>
            </a:r>
          </a:p>
          <a:p>
            <a:endParaRPr lang="en-US" dirty="0"/>
          </a:p>
          <a:p>
            <a:r>
              <a:rPr lang="en-US" dirty="0"/>
              <a:t>Abbreviated CI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4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964A-A6D5-4B91-93F0-2BA604D3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Percentages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08C7-7BD8-412D-9459-3C9699B8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ones are: </a:t>
            </a:r>
          </a:p>
          <a:p>
            <a:pPr lvl="1"/>
            <a:r>
              <a:rPr lang="en-US" dirty="0"/>
              <a:t>99% CI</a:t>
            </a:r>
          </a:p>
          <a:p>
            <a:pPr lvl="1"/>
            <a:r>
              <a:rPr lang="en-US" dirty="0"/>
              <a:t>95% CI</a:t>
            </a:r>
          </a:p>
          <a:p>
            <a:pPr lvl="1"/>
            <a:r>
              <a:rPr lang="en-US" dirty="0"/>
              <a:t>90% CI</a:t>
            </a:r>
          </a:p>
          <a:p>
            <a:pPr lvl="1"/>
            <a:endParaRPr lang="en-US" dirty="0"/>
          </a:p>
          <a:p>
            <a:r>
              <a:rPr lang="en-US" dirty="0"/>
              <a:t>But theoretically it could be any percentage</a:t>
            </a:r>
          </a:p>
          <a:p>
            <a:endParaRPr lang="en-US" dirty="0"/>
          </a:p>
          <a:p>
            <a:r>
              <a:rPr lang="en-US" dirty="0"/>
              <a:t>The larger the number, the more certain you are</a:t>
            </a:r>
          </a:p>
        </p:txBody>
      </p:sp>
    </p:spTree>
    <p:extLst>
      <p:ext uri="{BB962C8B-B14F-4D97-AF65-F5344CB8AC3E}">
        <p14:creationId xmlns:p14="http://schemas.microsoft.com/office/powerpoint/2010/main" val="259763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5CE1-4849-4C90-9AAD-6BCF5675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Larger the Number, the More Certainty!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B37BC-D6EF-4B6E-A556-89629B5A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1280-E655-4C99-94E1-6A91272F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850" y="1996416"/>
            <a:ext cx="7668836" cy="456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4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A47C-52D7-4262-B4C3-6424F0A0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B1E0-1031-4217-B734-6CA98A77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and nothing is perfect!</a:t>
            </a:r>
          </a:p>
          <a:p>
            <a:endParaRPr lang="en-US" dirty="0"/>
          </a:p>
          <a:p>
            <a:r>
              <a:rPr lang="en-US" dirty="0"/>
              <a:t>How much you might be wrong by</a:t>
            </a:r>
          </a:p>
          <a:p>
            <a:endParaRPr lang="en-US" dirty="0"/>
          </a:p>
          <a:p>
            <a:r>
              <a:rPr lang="en-US" dirty="0"/>
              <a:t>Abbreviated MOE</a:t>
            </a:r>
          </a:p>
        </p:txBody>
      </p:sp>
    </p:spTree>
    <p:extLst>
      <p:ext uri="{BB962C8B-B14F-4D97-AF65-F5344CB8AC3E}">
        <p14:creationId xmlns:p14="http://schemas.microsoft.com/office/powerpoint/2010/main" val="379622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6CF1-04F5-4806-90EE-93EDB6C8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Margin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609B-76C1-4143-88E6-6A67FE98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 = critical value</a:t>
            </a:r>
          </a:p>
          <a:p>
            <a:r>
              <a:rPr lang="en-US" dirty="0"/>
              <a:t>s = standard deviation</a:t>
            </a:r>
          </a:p>
          <a:p>
            <a:r>
              <a:rPr lang="en-US" dirty="0"/>
              <a:t>n = sample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A56E5-EB2D-42FD-AC1C-BFFE63D7C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975" y="4223239"/>
            <a:ext cx="6648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4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28A4-BA4F-47A4-9910-1CD44390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EFB3F0-028E-4B1B-8615-3B3D65EAF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281022"/>
              </p:ext>
            </p:extLst>
          </p:nvPr>
        </p:nvGraphicFramePr>
        <p:xfrm>
          <a:off x="3377223" y="2740025"/>
          <a:ext cx="5437554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569">
                  <a:extLst>
                    <a:ext uri="{9D8B030D-6E8A-4147-A177-3AD203B41FA5}">
                      <a16:colId xmlns:a16="http://schemas.microsoft.com/office/drawing/2014/main" val="184711178"/>
                    </a:ext>
                  </a:extLst>
                </a:gridCol>
                <a:gridCol w="2328985">
                  <a:extLst>
                    <a:ext uri="{9D8B030D-6E8A-4147-A177-3AD203B41FA5}">
                      <a16:colId xmlns:a16="http://schemas.microsoft.com/office/drawing/2014/main" val="83170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Montserrat SemiBold"/>
                        </a:rPr>
                        <a:t>Confidence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Montserrat SemiBold"/>
                        </a:rPr>
                        <a:t>Critical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8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Montserrat SemiBold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Montserrat SemiBold"/>
                        </a:rPr>
                        <a:t>1.645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6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Montserrat SemiBold"/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Montserrat SemiBold"/>
                        </a:rPr>
                        <a:t>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Montserrat SemiBold"/>
                        </a:rPr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Montserrat SemiBold"/>
                        </a:rPr>
                        <a:t>2.575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08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48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2E1A-BAC0-4C1E-A22B-DAA7510F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B84C-C6FD-4D79-94E4-F2BC4FDF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the margin of error on either side of the mean to create the confidence interval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298BF-16A5-4775-92AB-4EBF60C85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983040"/>
            <a:ext cx="6324600" cy="319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6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222D5A-0594-49BB-95F3-1338BB0F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1ACC2-B32F-4038-BB2D-7278EEF1B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B6B34F-CC54-4F82-A402-EAEFAE37CBD6}"/>
</file>

<file path=customXml/itemProps2.xml><?xml version="1.0" encoding="utf-8"?>
<ds:datastoreItem xmlns:ds="http://schemas.openxmlformats.org/officeDocument/2006/customXml" ds:itemID="{2AA8975F-4D77-4173-B2E6-1CC2F78A30E1}"/>
</file>

<file path=customXml/itemProps3.xml><?xml version="1.0" encoding="utf-8"?>
<ds:datastoreItem xmlns:ds="http://schemas.openxmlformats.org/officeDocument/2006/customXml" ds:itemID="{5FB4D82D-300C-4EC8-882B-267D58AEC32F}"/>
</file>

<file path=docProps/app.xml><?xml version="1.0" encoding="utf-8"?>
<Properties xmlns="http://schemas.openxmlformats.org/officeDocument/2006/extended-properties" xmlns:vt="http://schemas.openxmlformats.org/officeDocument/2006/docPropsVTypes">
  <TotalTime>19336</TotalTime>
  <Words>246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Montserrat SemiBold</vt:lpstr>
      <vt:lpstr>Nunito Sans</vt:lpstr>
      <vt:lpstr>Times New Roman</vt:lpstr>
      <vt:lpstr>Office Theme</vt:lpstr>
      <vt:lpstr>Be Confident! Confidence Intervals</vt:lpstr>
      <vt:lpstr>What is a Confidence Interval?</vt:lpstr>
      <vt:lpstr>Confidence Interval Percentages</vt:lpstr>
      <vt:lpstr>The Larger the Number, the More Certainty!</vt:lpstr>
      <vt:lpstr>Margin of Error</vt:lpstr>
      <vt:lpstr>Calculating Margin of Error</vt:lpstr>
      <vt:lpstr>Critical Values</vt:lpstr>
      <vt:lpstr>Calculating Confidence Intervals</vt:lpstr>
      <vt:lpstr>An Example</vt:lpstr>
      <vt:lpstr>What is the 95% CI for….</vt:lpstr>
      <vt:lpstr>Steps</vt:lpstr>
      <vt:lpstr>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54</cp:revision>
  <dcterms:created xsi:type="dcterms:W3CDTF">2019-01-08T17:26:22Z</dcterms:created>
  <dcterms:modified xsi:type="dcterms:W3CDTF">2021-03-01T19:53:05Z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