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8" r:id="rId3"/>
    <p:sldId id="257" r:id="rId4"/>
    <p:sldId id="258" r:id="rId5"/>
    <p:sldId id="260" r:id="rId6"/>
    <p:sldId id="259" r:id="rId7"/>
    <p:sldId id="332" r:id="rId8"/>
    <p:sldId id="333" r:id="rId9"/>
    <p:sldId id="334" r:id="rId10"/>
    <p:sldId id="335" r:id="rId11"/>
    <p:sldId id="263" r:id="rId12"/>
    <p:sldId id="261" r:id="rId13"/>
    <p:sldId id="264" r:id="rId14"/>
    <p:sldId id="320" r:id="rId15"/>
    <p:sldId id="321" r:id="rId16"/>
    <p:sldId id="325" r:id="rId17"/>
    <p:sldId id="323" r:id="rId18"/>
    <p:sldId id="309" r:id="rId19"/>
    <p:sldId id="328" r:id="rId20"/>
    <p:sldId id="329" r:id="rId21"/>
    <p:sldId id="330" r:id="rId22"/>
    <p:sldId id="33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769" autoAdjust="0"/>
  </p:normalViewPr>
  <p:slideViewPr>
    <p:cSldViewPr snapToGrid="0">
      <p:cViewPr varScale="1">
        <p:scale>
          <a:sx n="104" d="100"/>
          <a:sy n="104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56819-9A86-4469-A1FA-F04627B2DB8E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4DE17-873D-4B30-B9F8-23F814332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4DE17-873D-4B30-B9F8-23F8143322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5E7B-457B-4574-B8CB-40BD3BB1B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64419-2FD0-4109-BB01-F5C4922F2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043A-3B19-4F77-9E2D-A80B4F36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C056-9C70-44EF-AEF1-28A9CE8BB147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D390-6D10-4E76-B7DD-D6A17DF3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Education. Reprogrammed.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F2D0-B469-4F01-9617-D4D6EEF8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177A-60F7-4F00-947A-44F027CD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4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po.exeterlms.com/documents/V2/DataScience/WorkshopList.doc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Data Science!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2E5C-E948-4F11-97CC-5F1DD8C4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Pinned: </a:t>
            </a:r>
            <a:br>
              <a:rPr lang="en-US" dirty="0"/>
            </a:br>
            <a:r>
              <a:rPr lang="en-US" dirty="0"/>
              <a:t>Module Announcements</a:t>
            </a:r>
            <a:br>
              <a:rPr lang="en-US" dirty="0"/>
            </a:br>
            <a:r>
              <a:rPr lang="en-US" dirty="0"/>
              <a:t>Introductions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3158C-FF90-4A00-9B09-3E744D958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900" y="193964"/>
            <a:ext cx="2932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2AFE-C8E8-4905-B3E2-0E8E04B0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Slack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DF33-DB0C-4115-9E83-03CB8573B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on Computer to send Screenshots</a:t>
            </a:r>
          </a:p>
          <a:p>
            <a:endParaRPr lang="en-US" dirty="0"/>
          </a:p>
          <a:p>
            <a:r>
              <a:rPr lang="en-US" dirty="0"/>
              <a:t>Can attach files (drag and drop)</a:t>
            </a:r>
          </a:p>
          <a:p>
            <a:endParaRPr lang="en-US" dirty="0"/>
          </a:p>
          <a:p>
            <a:r>
              <a:rPr lang="en-US" dirty="0"/>
              <a:t>Green light – online</a:t>
            </a:r>
          </a:p>
          <a:p>
            <a:r>
              <a:rPr lang="en-US" dirty="0"/>
              <a:t>Calendar – in a meeting</a:t>
            </a:r>
          </a:p>
          <a:p>
            <a:r>
              <a:rPr lang="en-US" dirty="0"/>
              <a:t>See work days when you message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6853B-E424-49E5-95AF-8F99C497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6522"/>
            <a:ext cx="12192000" cy="15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B8F9C-42F9-41C5-9230-766DA529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4F5FB-59B7-426D-B4A6-499D94996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61E7F9-6C8D-44B7-9B74-F3FD537B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D5270-441F-475C-A4AA-C8BF51010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statistics, programming, information science, and business acumen</a:t>
            </a:r>
          </a:p>
          <a:p>
            <a:endParaRPr lang="en-US" dirty="0"/>
          </a:p>
          <a:p>
            <a:r>
              <a:rPr lang="en-US" dirty="0"/>
              <a:t>Make data actionable!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45B0E-4471-4CC6-AE63-3D59840DE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65" y="2655538"/>
            <a:ext cx="3656362" cy="36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8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0238-93E5-4119-A5BD-887534A6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Science the Top Job?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3166-8BCD-4710-BD71-A7477CC0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needs data scientists! Not just tech companies </a:t>
            </a:r>
          </a:p>
          <a:p>
            <a:endParaRPr lang="en-US" dirty="0"/>
          </a:p>
          <a:p>
            <a:r>
              <a:rPr lang="en-US" dirty="0"/>
              <a:t>Not enough data scientists to go around! </a:t>
            </a:r>
          </a:p>
          <a:p>
            <a:endParaRPr lang="en-US" dirty="0"/>
          </a:p>
          <a:p>
            <a:r>
              <a:rPr lang="en-US" dirty="0"/>
              <a:t>Organizations face enormous challenges organizing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9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9D8B-22C1-4E4B-AC7E-D89CE871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what Industries are Data Scientists 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971C-3C3F-4CDC-948A-52F2ECFD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Biotechnology </a:t>
            </a:r>
          </a:p>
          <a:p>
            <a:r>
              <a:rPr lang="en-US" dirty="0"/>
              <a:t>Energy </a:t>
            </a:r>
          </a:p>
          <a:p>
            <a:r>
              <a:rPr lang="en-US" dirty="0"/>
              <a:t>Transportation </a:t>
            </a:r>
          </a:p>
          <a:p>
            <a:r>
              <a:rPr lang="en-US" dirty="0"/>
              <a:t>Telecommunications </a:t>
            </a:r>
          </a:p>
          <a:p>
            <a:r>
              <a:rPr lang="en-US" dirty="0"/>
              <a:t>Social Media </a:t>
            </a:r>
          </a:p>
          <a:p>
            <a:r>
              <a:rPr lang="en-US" dirty="0"/>
              <a:t>Finance </a:t>
            </a:r>
          </a:p>
          <a:p>
            <a:r>
              <a:rPr lang="en-US" dirty="0"/>
              <a:t>Insurance </a:t>
            </a:r>
          </a:p>
          <a:p>
            <a:r>
              <a:rPr lang="en-US" dirty="0"/>
              <a:t>Healthcare and pharmaceuticals </a:t>
            </a:r>
          </a:p>
          <a:p>
            <a:r>
              <a:rPr lang="en-US" dirty="0"/>
              <a:t>Internet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8559C2-1D48-42F4-8B33-C4EBDEE2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B3ADB-EF03-464B-95D8-2743BAC3B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45AD-B29D-4FB4-9BBF-97D6B89A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Your Journey through This Course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EC083C-0807-47E5-81BC-E74190346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35576"/>
              </p:ext>
            </p:extLst>
          </p:nvPr>
        </p:nvGraphicFramePr>
        <p:xfrm>
          <a:off x="1712752" y="1901675"/>
          <a:ext cx="5358988" cy="4731030"/>
        </p:xfrm>
        <a:graphic>
          <a:graphicData uri="http://schemas.openxmlformats.org/drawingml/2006/table">
            <a:tbl>
              <a:tblPr/>
              <a:tblGrid>
                <a:gridCol w="5358988">
                  <a:extLst>
                    <a:ext uri="{9D8B030D-6E8A-4147-A177-3AD203B41FA5}">
                      <a16:colId xmlns:a16="http://schemas.microsoft.com/office/drawing/2014/main" val="3862964308"/>
                    </a:ext>
                  </a:extLst>
                </a:gridCol>
              </a:tblGrid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77338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Programming in 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13198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Programming Foundations in Python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496472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559484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Wrangling and Visualization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24161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Intermediate 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790415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 and Modeling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82726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 to Big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37115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 and Data Processing, Project Management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716587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Project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402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40809A5-DD06-412E-908B-8719C7EDD620}"/>
              </a:ext>
            </a:extLst>
          </p:cNvPr>
          <p:cNvGrpSpPr/>
          <p:nvPr/>
        </p:nvGrpSpPr>
        <p:grpSpPr>
          <a:xfrm>
            <a:off x="7257649" y="1919706"/>
            <a:ext cx="4239370" cy="4714457"/>
            <a:chOff x="7359249" y="1650930"/>
            <a:chExt cx="4239370" cy="47144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6C5B1674-F883-494D-8C63-1B50790D3A44}"/>
                </a:ext>
              </a:extLst>
            </p:cNvPr>
            <p:cNvSpPr/>
            <p:nvPr/>
          </p:nvSpPr>
          <p:spPr>
            <a:xfrm>
              <a:off x="7359249" y="1650930"/>
              <a:ext cx="794151" cy="4195309"/>
            </a:xfrm>
            <a:prstGeom prst="rightBrace">
              <a:avLst/>
            </a:prstGeom>
            <a:ln>
              <a:solidFill>
                <a:srgbClr val="2C2C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6E6834-4174-4D6D-A4FC-FA07ABF053E8}"/>
                </a:ext>
              </a:extLst>
            </p:cNvPr>
            <p:cNvSpPr txBox="1"/>
            <p:nvPr/>
          </p:nvSpPr>
          <p:spPr>
            <a:xfrm>
              <a:off x="8525219" y="3513154"/>
              <a:ext cx="307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are 3 week modules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2A1A3B8F-C658-4ADA-B381-0E7C4D16D09F}"/>
                </a:ext>
              </a:extLst>
            </p:cNvPr>
            <p:cNvSpPr/>
            <p:nvPr/>
          </p:nvSpPr>
          <p:spPr>
            <a:xfrm>
              <a:off x="7359249" y="5900635"/>
              <a:ext cx="794151" cy="464752"/>
            </a:xfrm>
            <a:prstGeom prst="rightBrace">
              <a:avLst/>
            </a:prstGeom>
            <a:ln>
              <a:solidFill>
                <a:srgbClr val="2C2C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66E293-07CD-479C-BD38-104F91E1E8B4}"/>
                </a:ext>
              </a:extLst>
            </p:cNvPr>
            <p:cNvSpPr txBox="1"/>
            <p:nvPr/>
          </p:nvSpPr>
          <p:spPr>
            <a:xfrm>
              <a:off x="8525219" y="5941366"/>
              <a:ext cx="307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 week finale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81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45AD-B29D-4FB4-9BBF-97D6B89A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Your Journey through This Course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EC083C-0807-47E5-81BC-E74190346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65326"/>
              </p:ext>
            </p:extLst>
          </p:nvPr>
        </p:nvGraphicFramePr>
        <p:xfrm>
          <a:off x="1645145" y="1873110"/>
          <a:ext cx="5358988" cy="4731030"/>
        </p:xfrm>
        <a:graphic>
          <a:graphicData uri="http://schemas.openxmlformats.org/drawingml/2006/table">
            <a:tbl>
              <a:tblPr/>
              <a:tblGrid>
                <a:gridCol w="5358988">
                  <a:extLst>
                    <a:ext uri="{9D8B030D-6E8A-4147-A177-3AD203B41FA5}">
                      <a16:colId xmlns:a16="http://schemas.microsoft.com/office/drawing/2014/main" val="3862964308"/>
                    </a:ext>
                  </a:extLst>
                </a:gridCol>
              </a:tblGrid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77338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Programming in 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13198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Programming Foundations in Python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496472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559484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Wrangling and Visualization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24161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Intermediate Statistics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790415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 and Modeling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682726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 to Big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37115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 and Data Processing, Project Management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716587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Project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4021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6C5B1674-F883-494D-8C63-1B50790D3A44}"/>
              </a:ext>
            </a:extLst>
          </p:cNvPr>
          <p:cNvSpPr/>
          <p:nvPr/>
        </p:nvSpPr>
        <p:spPr>
          <a:xfrm>
            <a:off x="7257649" y="1919706"/>
            <a:ext cx="794151" cy="2318919"/>
          </a:xfrm>
          <a:prstGeom prst="rightBrace">
            <a:avLst/>
          </a:prstGeom>
          <a:ln>
            <a:solidFill>
              <a:srgbClr val="2C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E6834-4174-4D6D-A4FC-FA07ABF053E8}"/>
              </a:ext>
            </a:extLst>
          </p:cNvPr>
          <p:cNvSpPr txBox="1"/>
          <p:nvPr/>
        </p:nvSpPr>
        <p:spPr>
          <a:xfrm>
            <a:off x="8423619" y="2894499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in this order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1A3B8F-C658-4ADA-B381-0E7C4D16D09F}"/>
              </a:ext>
            </a:extLst>
          </p:cNvPr>
          <p:cNvSpPr/>
          <p:nvPr/>
        </p:nvSpPr>
        <p:spPr>
          <a:xfrm>
            <a:off x="7257649" y="4285221"/>
            <a:ext cx="794151" cy="1839353"/>
          </a:xfrm>
          <a:prstGeom prst="rightBrace">
            <a:avLst/>
          </a:prstGeom>
          <a:ln>
            <a:solidFill>
              <a:srgbClr val="2C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B5F72-C9BF-4FB7-86FE-9D566AD289A8}"/>
              </a:ext>
            </a:extLst>
          </p:cNvPr>
          <p:cNvSpPr txBox="1"/>
          <p:nvPr/>
        </p:nvSpPr>
        <p:spPr>
          <a:xfrm>
            <a:off x="8423619" y="5020231"/>
            <a:ext cx="30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Completed in any order</a:t>
            </a:r>
          </a:p>
        </p:txBody>
      </p:sp>
    </p:spTree>
    <p:extLst>
      <p:ext uri="{BB962C8B-B14F-4D97-AF65-F5344CB8AC3E}">
        <p14:creationId xmlns:p14="http://schemas.microsoft.com/office/powerpoint/2010/main" val="152073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214C11-DAC5-4770-8DEC-679833D5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60" y="1271199"/>
            <a:ext cx="7111997" cy="4775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C25C20-7EDF-4D0F-806B-8DB930B0B5CC}"/>
              </a:ext>
            </a:extLst>
          </p:cNvPr>
          <p:cNvSpPr txBox="1"/>
          <p:nvPr/>
        </p:nvSpPr>
        <p:spPr>
          <a:xfrm>
            <a:off x="2692866" y="1912690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77A28-03B4-4D7A-B76D-2A457A8E2D9B}"/>
              </a:ext>
            </a:extLst>
          </p:cNvPr>
          <p:cNvSpPr txBox="1"/>
          <p:nvPr/>
        </p:nvSpPr>
        <p:spPr>
          <a:xfrm>
            <a:off x="2962712" y="2322460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DB6F5-535F-4BE8-8383-66D177EB8BEC}"/>
              </a:ext>
            </a:extLst>
          </p:cNvPr>
          <p:cNvSpPr txBox="1"/>
          <p:nvPr/>
        </p:nvSpPr>
        <p:spPr>
          <a:xfrm>
            <a:off x="3232558" y="2661657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3B755-A08E-400A-BEF6-041D275AA9BA}"/>
              </a:ext>
            </a:extLst>
          </p:cNvPr>
          <p:cNvSpPr txBox="1"/>
          <p:nvPr/>
        </p:nvSpPr>
        <p:spPr>
          <a:xfrm>
            <a:off x="3485035" y="3366477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27E14A-A3DA-4B03-A095-1AC3A40F47BD}"/>
              </a:ext>
            </a:extLst>
          </p:cNvPr>
          <p:cNvSpPr txBox="1"/>
          <p:nvPr/>
        </p:nvSpPr>
        <p:spPr>
          <a:xfrm>
            <a:off x="3755025" y="3410624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D22FEA-D484-4D60-BBBB-F5D57AAE8E64}"/>
              </a:ext>
            </a:extLst>
          </p:cNvPr>
          <p:cNvSpPr txBox="1"/>
          <p:nvPr/>
        </p:nvSpPr>
        <p:spPr>
          <a:xfrm>
            <a:off x="4573615" y="3747158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D538D-7BBC-4BE5-B04D-17322E851B17}"/>
              </a:ext>
            </a:extLst>
          </p:cNvPr>
          <p:cNvSpPr txBox="1"/>
          <p:nvPr/>
        </p:nvSpPr>
        <p:spPr>
          <a:xfrm>
            <a:off x="4823813" y="3832645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A09995-5938-4117-BB52-ADDC36BFD940}"/>
              </a:ext>
            </a:extLst>
          </p:cNvPr>
          <p:cNvSpPr txBox="1"/>
          <p:nvPr/>
        </p:nvSpPr>
        <p:spPr>
          <a:xfrm>
            <a:off x="5364903" y="3918132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9E3FC-A144-49CB-A3C2-5FDA0D824CD3}"/>
              </a:ext>
            </a:extLst>
          </p:cNvPr>
          <p:cNvSpPr txBox="1"/>
          <p:nvPr/>
        </p:nvSpPr>
        <p:spPr>
          <a:xfrm>
            <a:off x="6724583" y="4039545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99C87-A4B0-4C9F-92F1-B7BB5C688EF8}"/>
              </a:ext>
            </a:extLst>
          </p:cNvPr>
          <p:cNvSpPr txBox="1"/>
          <p:nvPr/>
        </p:nvSpPr>
        <p:spPr>
          <a:xfrm>
            <a:off x="6974781" y="4098236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B498F-DF21-4A3A-8630-D74AF940FC7C}"/>
              </a:ext>
            </a:extLst>
          </p:cNvPr>
          <p:cNvSpPr txBox="1"/>
          <p:nvPr/>
        </p:nvSpPr>
        <p:spPr>
          <a:xfrm>
            <a:off x="7786677" y="4216878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8CB00-69F2-4EE7-91CC-DB65ACB22EF5}"/>
              </a:ext>
            </a:extLst>
          </p:cNvPr>
          <p:cNvSpPr txBox="1"/>
          <p:nvPr/>
        </p:nvSpPr>
        <p:spPr>
          <a:xfrm>
            <a:off x="5064515" y="3902367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85D49F6-06A1-4A67-AE18-A10E64FF0C74}"/>
              </a:ext>
            </a:extLst>
          </p:cNvPr>
          <p:cNvSpPr txBox="1">
            <a:spLocks/>
          </p:cNvSpPr>
          <p:nvPr/>
        </p:nvSpPr>
        <p:spPr>
          <a:xfrm>
            <a:off x="888895" y="147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baseline="0">
                <a:solidFill>
                  <a:srgbClr val="6E706A"/>
                </a:solidFill>
                <a:latin typeface="Montserrat SemiBold" pitchFamily="2" charset="77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What Major Software Programs will you learn?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46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E17C-A94F-4EC3-8E27-1322D1B1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85BA-89D7-4614-A7F4-129005B2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Teaching Experience</a:t>
            </a:r>
          </a:p>
          <a:p>
            <a:pPr lvl="1"/>
            <a:r>
              <a:rPr lang="en-US" dirty="0"/>
              <a:t>Rochester Museum and Science Center</a:t>
            </a:r>
          </a:p>
          <a:p>
            <a:pPr lvl="1"/>
            <a:r>
              <a:rPr lang="en-US" dirty="0"/>
              <a:t>University of Texas at Arlington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Industry Experience</a:t>
            </a:r>
          </a:p>
          <a:p>
            <a:pPr lvl="1"/>
            <a:r>
              <a:rPr lang="en-US" dirty="0"/>
              <a:t>Productive Rehabilitation Institute in Dallas for Ergonomics</a:t>
            </a:r>
          </a:p>
          <a:p>
            <a:pPr lvl="1"/>
            <a:r>
              <a:rPr lang="en-US" dirty="0"/>
              <a:t>U.S. Army Public Health Center</a:t>
            </a:r>
          </a:p>
          <a:p>
            <a:pPr lvl="1"/>
            <a:endParaRPr lang="en-US" dirty="0"/>
          </a:p>
          <a:p>
            <a:r>
              <a:rPr lang="en-US" dirty="0"/>
              <a:t>Curriculum Writing Experience</a:t>
            </a:r>
          </a:p>
          <a:p>
            <a:pPr lvl="1"/>
            <a:r>
              <a:rPr lang="en-US" dirty="0"/>
              <a:t>Rewritten most of your modules here!</a:t>
            </a:r>
          </a:p>
          <a:p>
            <a:pPr lvl="1"/>
            <a:r>
              <a:rPr lang="en-US" dirty="0"/>
              <a:t>Textbook chapters </a:t>
            </a:r>
          </a:p>
          <a:p>
            <a:pPr lvl="1"/>
            <a:r>
              <a:rPr lang="en-US" dirty="0"/>
              <a:t>Training manuals and 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55459-E7DF-4DB6-896E-9A79AA11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87" y="1212673"/>
            <a:ext cx="7036878" cy="4863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C25C20-7EDF-4D0F-806B-8DB930B0B5CC}"/>
              </a:ext>
            </a:extLst>
          </p:cNvPr>
          <p:cNvSpPr txBox="1"/>
          <p:nvPr/>
        </p:nvSpPr>
        <p:spPr>
          <a:xfrm>
            <a:off x="2805161" y="2055383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77A28-03B4-4D7A-B76D-2A457A8E2D9B}"/>
              </a:ext>
            </a:extLst>
          </p:cNvPr>
          <p:cNvSpPr txBox="1"/>
          <p:nvPr/>
        </p:nvSpPr>
        <p:spPr>
          <a:xfrm>
            <a:off x="3082440" y="2278974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DB6F5-535F-4BE8-8383-66D177EB8BEC}"/>
              </a:ext>
            </a:extLst>
          </p:cNvPr>
          <p:cNvSpPr txBox="1"/>
          <p:nvPr/>
        </p:nvSpPr>
        <p:spPr>
          <a:xfrm>
            <a:off x="3465979" y="2447241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3B755-A08E-400A-BEF6-041D275AA9BA}"/>
              </a:ext>
            </a:extLst>
          </p:cNvPr>
          <p:cNvSpPr txBox="1"/>
          <p:nvPr/>
        </p:nvSpPr>
        <p:spPr>
          <a:xfrm>
            <a:off x="4155417" y="2894338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27E14A-A3DA-4B03-A095-1AC3A40F47BD}"/>
              </a:ext>
            </a:extLst>
          </p:cNvPr>
          <p:cNvSpPr txBox="1"/>
          <p:nvPr/>
        </p:nvSpPr>
        <p:spPr>
          <a:xfrm>
            <a:off x="4511066" y="3184701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D22FEA-D484-4D60-BBBB-F5D57AAE8E64}"/>
              </a:ext>
            </a:extLst>
          </p:cNvPr>
          <p:cNvSpPr txBox="1"/>
          <p:nvPr/>
        </p:nvSpPr>
        <p:spPr>
          <a:xfrm>
            <a:off x="4830507" y="3562575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99C87-A4B0-4C9F-92F1-B7BB5C688EF8}"/>
              </a:ext>
            </a:extLst>
          </p:cNvPr>
          <p:cNvSpPr txBox="1"/>
          <p:nvPr/>
        </p:nvSpPr>
        <p:spPr>
          <a:xfrm>
            <a:off x="6899280" y="4266015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BA449-6645-4530-9195-6E54840E2508}"/>
              </a:ext>
            </a:extLst>
          </p:cNvPr>
          <p:cNvSpPr txBox="1"/>
          <p:nvPr/>
        </p:nvSpPr>
        <p:spPr>
          <a:xfrm>
            <a:off x="5878622" y="3958333"/>
            <a:ext cx="108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BA106F6-BD2A-427B-9ACF-D75530A126DA}"/>
              </a:ext>
            </a:extLst>
          </p:cNvPr>
          <p:cNvSpPr txBox="1">
            <a:spLocks/>
          </p:cNvSpPr>
          <p:nvPr/>
        </p:nvSpPr>
        <p:spPr>
          <a:xfrm>
            <a:off x="620822" y="236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baseline="0">
                <a:solidFill>
                  <a:srgbClr val="6E706A"/>
                </a:solidFill>
                <a:latin typeface="Montserrat SemiBold" pitchFamily="2" charset="77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What Data Science Skills will you learn?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86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83DA93-2C3D-4CB0-817F-178EF610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when I graduate?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AE91E-4EF3-42F9-BAC6-52543F91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24" y="1798492"/>
            <a:ext cx="7514129" cy="44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1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C9277-A5BD-4CBF-B423-FEAF9F18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D8BB9-479A-4067-B156-965352BE5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1C4D-CA14-4735-A4A3-9EDD5B16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DC1A-2DF8-42E3-B1C8-9B3F139E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20 hours per week in your course</a:t>
            </a:r>
          </a:p>
          <a:p>
            <a:endParaRPr lang="en-US" dirty="0"/>
          </a:p>
          <a:p>
            <a:r>
              <a:rPr lang="en-US" dirty="0"/>
              <a:t>Login at least 4 days per week</a:t>
            </a:r>
          </a:p>
          <a:p>
            <a:endParaRPr lang="en-US" dirty="0"/>
          </a:p>
          <a:p>
            <a:r>
              <a:rPr lang="en-US" dirty="0"/>
              <a:t>Deadlines: </a:t>
            </a:r>
          </a:p>
          <a:p>
            <a:pPr lvl="1"/>
            <a:r>
              <a:rPr lang="en-US" dirty="0"/>
              <a:t>Wednesday / Saturday – Bethel / Belhaven students</a:t>
            </a:r>
          </a:p>
          <a:p>
            <a:pPr lvl="1"/>
            <a:r>
              <a:rPr lang="en-US" dirty="0"/>
              <a:t>Wednesday / Sunday – all other students</a:t>
            </a:r>
          </a:p>
          <a:p>
            <a:pPr lvl="1"/>
            <a:endParaRPr lang="en-US" dirty="0"/>
          </a:p>
          <a:p>
            <a:r>
              <a:rPr lang="en-US" dirty="0"/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123991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365A-F966-4CFC-B36F-0466608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E25AC-B02D-4062-BF97-0247013D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1637"/>
            <a:ext cx="7838741" cy="4696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22333-A9FE-4A10-AB71-BBE10F9CB0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70" r="12461" b="46186"/>
          <a:stretch/>
        </p:blipFill>
        <p:spPr>
          <a:xfrm>
            <a:off x="4839854" y="6128327"/>
            <a:ext cx="3837087" cy="4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4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5C24-2F52-4012-B976-8FCA28F5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B66B-2A08-4F40-8B04-6836C570A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71807"/>
            <a:ext cx="11353800" cy="4351338"/>
          </a:xfrm>
        </p:spPr>
        <p:txBody>
          <a:bodyPr/>
          <a:lstStyle/>
          <a:p>
            <a:r>
              <a:rPr lang="en-US" dirty="0"/>
              <a:t>Recorded links: </a:t>
            </a:r>
            <a:r>
              <a:rPr lang="en-US" b="0" dirty="0">
                <a:hlinkClick r:id="rId2"/>
              </a:rPr>
              <a:t>https://repo.exeterlms.com/documents/V2/DataScience/WorkshopList.doc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workshops available than live</a:t>
            </a:r>
          </a:p>
          <a:p>
            <a:endParaRPr lang="en-US" dirty="0"/>
          </a:p>
          <a:p>
            <a:r>
              <a:rPr lang="en-US" dirty="0"/>
              <a:t>Go at your own pace</a:t>
            </a:r>
          </a:p>
          <a:p>
            <a:endParaRPr lang="en-US" dirty="0"/>
          </a:p>
          <a:p>
            <a:r>
              <a:rPr lang="en-US" dirty="0"/>
              <a:t>Ctrl + click to open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8AF27-8222-4359-97E6-D04789263D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74"/>
          <a:stretch/>
        </p:blipFill>
        <p:spPr>
          <a:xfrm>
            <a:off x="6096000" y="2927927"/>
            <a:ext cx="6343650" cy="36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3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70CA-E2B6-42DC-8723-24329794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&amp; Zipping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89F7-0773-403A-9DED-D5009F82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Covered in the Basic Computer Skills workshops </a:t>
            </a:r>
          </a:p>
          <a:p>
            <a:endParaRPr lang="en-US" dirty="0"/>
          </a:p>
          <a:p>
            <a:r>
              <a:rPr lang="en-US" dirty="0"/>
              <a:t>One for Mac, one for Windows</a:t>
            </a:r>
          </a:p>
        </p:txBody>
      </p:sp>
    </p:spTree>
    <p:extLst>
      <p:ext uri="{BB962C8B-B14F-4D97-AF65-F5344CB8AC3E}">
        <p14:creationId xmlns:p14="http://schemas.microsoft.com/office/powerpoint/2010/main" val="408828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AFDA8-7B23-4FD2-9ADE-667D77C1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Slack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44699-9208-4C01-AB6E-5BA98E07C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A876A-7235-48F0-B488-DEB6B36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datascience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CF807-2048-4E2F-8A4B-54DE281F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73" y="1997797"/>
            <a:ext cx="7863639" cy="4165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21C41-124F-47F1-A2B5-2049572BA710}"/>
              </a:ext>
            </a:extLst>
          </p:cNvPr>
          <p:cNvSpPr txBox="1"/>
          <p:nvPr/>
        </p:nvSpPr>
        <p:spPr>
          <a:xfrm>
            <a:off x="476797" y="2967335"/>
            <a:ext cx="6650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Course 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@mentors will tag staff</a:t>
            </a:r>
          </a:p>
        </p:txBody>
      </p:sp>
    </p:spTree>
    <p:extLst>
      <p:ext uri="{BB962C8B-B14F-4D97-AF65-F5344CB8AC3E}">
        <p14:creationId xmlns:p14="http://schemas.microsoft.com/office/powerpoint/2010/main" val="69013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121DF72-1254-4524-93B1-1304AE073479}"/>
              </a:ext>
            </a:extLst>
          </p:cNvPr>
          <p:cNvGrpSpPr/>
          <p:nvPr/>
        </p:nvGrpSpPr>
        <p:grpSpPr>
          <a:xfrm>
            <a:off x="4544293" y="1340139"/>
            <a:ext cx="7185890" cy="3373724"/>
            <a:chOff x="2115129" y="3067339"/>
            <a:chExt cx="7185890" cy="33737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613191-A082-4EC9-9DB7-1A74AEDB4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5129" y="3202276"/>
              <a:ext cx="7185890" cy="323878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24061D-9C70-443A-ADB9-84D357609212}"/>
                </a:ext>
              </a:extLst>
            </p:cNvPr>
            <p:cNvSpPr/>
            <p:nvPr/>
          </p:nvSpPr>
          <p:spPr>
            <a:xfrm>
              <a:off x="2115129" y="3067339"/>
              <a:ext cx="4507344" cy="1754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AC5404-6F0C-456D-8C98-59AD2B2F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Items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1123-4A36-411F-A49D-6ABF5689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on a message for awesomeness!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pinned Items with Pin at Top Left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683F9-90B7-4991-87AF-AB9C6BFEA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81" r="51256" b="85209"/>
          <a:stretch/>
        </p:blipFill>
        <p:spPr>
          <a:xfrm>
            <a:off x="7498774" y="5089129"/>
            <a:ext cx="3105726" cy="126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6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7788D7-628E-4A73-87E5-D1B81B2230E1}"/>
</file>

<file path=customXml/itemProps2.xml><?xml version="1.0" encoding="utf-8"?>
<ds:datastoreItem xmlns:ds="http://schemas.openxmlformats.org/officeDocument/2006/customXml" ds:itemID="{748F98C2-5DD3-4445-976E-B42448859218}"/>
</file>

<file path=customXml/itemProps3.xml><?xml version="1.0" encoding="utf-8"?>
<ds:datastoreItem xmlns:ds="http://schemas.openxmlformats.org/officeDocument/2006/customXml" ds:itemID="{CE69B9F7-85F1-4A6F-B5E3-FE2AD8DD89F4}"/>
</file>

<file path=docProps/app.xml><?xml version="1.0" encoding="utf-8"?>
<Properties xmlns="http://schemas.openxmlformats.org/officeDocument/2006/extended-properties" xmlns:vt="http://schemas.openxmlformats.org/officeDocument/2006/docPropsVTypes">
  <TotalTime>10346</TotalTime>
  <Words>435</Words>
  <Application>Microsoft Office PowerPoint</Application>
  <PresentationFormat>Widescreen</PresentationFormat>
  <Paragraphs>134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Montserrat SemiBold</vt:lpstr>
      <vt:lpstr>Nunito Sans</vt:lpstr>
      <vt:lpstr>Office Theme</vt:lpstr>
      <vt:lpstr>Welcome to Data Science!</vt:lpstr>
      <vt:lpstr>About me</vt:lpstr>
      <vt:lpstr>Expectations</vt:lpstr>
      <vt:lpstr>Your Dashboard</vt:lpstr>
      <vt:lpstr>Workshops</vt:lpstr>
      <vt:lpstr>Screenshots &amp; Zipping Files</vt:lpstr>
      <vt:lpstr>Helpful Slack Tips</vt:lpstr>
      <vt:lpstr>#datascience</vt:lpstr>
      <vt:lpstr>Pinned Items &amp; Reminders</vt:lpstr>
      <vt:lpstr>Pinned:  Module Announcements Introductions</vt:lpstr>
      <vt:lpstr>Additional Slack Stuff</vt:lpstr>
      <vt:lpstr>Data Science</vt:lpstr>
      <vt:lpstr>What is Data Science?</vt:lpstr>
      <vt:lpstr>Why is Data Science the Top Job?</vt:lpstr>
      <vt:lpstr>In what Industries are Data Scientists Working?</vt:lpstr>
      <vt:lpstr>About this Course</vt:lpstr>
      <vt:lpstr>Your Journey through This Course</vt:lpstr>
      <vt:lpstr>Your Journey through This Course</vt:lpstr>
      <vt:lpstr>PowerPoint Presentation</vt:lpstr>
      <vt:lpstr>PowerPoint Presentation</vt:lpstr>
      <vt:lpstr>What can I do when I graduate?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49</cp:revision>
  <dcterms:created xsi:type="dcterms:W3CDTF">2019-01-08T17:26:22Z</dcterms:created>
  <dcterms:modified xsi:type="dcterms:W3CDTF">2020-06-16T19:08:02Z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