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7" r:id="rId4"/>
    <p:sldId id="271" r:id="rId5"/>
    <p:sldId id="258" r:id="rId6"/>
    <p:sldId id="273" r:id="rId7"/>
    <p:sldId id="268" r:id="rId8"/>
    <p:sldId id="272" r:id="rId9"/>
    <p:sldId id="259" r:id="rId10"/>
    <p:sldId id="269" r:id="rId11"/>
    <p:sldId id="263" r:id="rId12"/>
    <p:sldId id="264" r:id="rId13"/>
    <p:sldId id="260" r:id="rId14"/>
    <p:sldId id="261" r:id="rId15"/>
    <p:sldId id="265" r:id="rId16"/>
    <p:sldId id="266" r:id="rId17"/>
    <p:sldId id="270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921"/>
    <a:srgbClr val="3E4039"/>
    <a:srgbClr val="6E706A"/>
    <a:srgbClr val="000000"/>
    <a:srgbClr val="12130F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3/24/2020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Study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F7146-6EF5-435F-8106-0471CB003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Note-taking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A8774-42B8-41DC-9A8E-A1EC2943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 and sweet</a:t>
            </a:r>
          </a:p>
          <a:p>
            <a:r>
              <a:rPr lang="en-US" dirty="0"/>
              <a:t>Summarize</a:t>
            </a:r>
          </a:p>
          <a:p>
            <a:r>
              <a:rPr lang="en-US" dirty="0"/>
              <a:t>Experiment until you find something that works</a:t>
            </a:r>
          </a:p>
        </p:txBody>
      </p:sp>
    </p:spTree>
    <p:extLst>
      <p:ext uri="{BB962C8B-B14F-4D97-AF65-F5344CB8AC3E}">
        <p14:creationId xmlns:p14="http://schemas.microsoft.com/office/powerpoint/2010/main" val="3350791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34664-770F-4C6F-832A-81A7AB86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Chrome’s Extension - Hypothesis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48FD1FA-A766-48FD-8A88-4CC476D6AC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4028" y="1324216"/>
            <a:ext cx="7086601" cy="2164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906B4E-0755-48FD-B012-B6C0F417D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359" y="1679989"/>
            <a:ext cx="3324225" cy="1162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D863E4-FAF9-4D33-A222-4F3E594368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973" y="4015962"/>
            <a:ext cx="10444827" cy="216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5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2917A-EA15-46BE-8C06-126B81AE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your Classes to Search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5AA0-36B7-4051-82FC-1C360D1B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1746"/>
          </a:xfrm>
        </p:spPr>
        <p:txBody>
          <a:bodyPr/>
          <a:lstStyle/>
          <a:p>
            <a:r>
              <a:rPr lang="en-US" dirty="0"/>
              <a:t>Copy into a text document like MS Word or MS One Note</a:t>
            </a:r>
          </a:p>
          <a:p>
            <a:r>
              <a:rPr lang="en-US" dirty="0"/>
              <a:t>Ctrl + F (Windows) or </a:t>
            </a:r>
            <a:r>
              <a:rPr lang="en-US" dirty="0" err="1"/>
              <a:t>Cmd</a:t>
            </a:r>
            <a:r>
              <a:rPr lang="en-US" dirty="0"/>
              <a:t> + F (Mac) to find a keyword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345F8-D682-449D-943F-DD31A6B5F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924" y="3052308"/>
            <a:ext cx="6276152" cy="333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1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A1A95D-6E32-4195-AB0C-A1CBA5A7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Your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045DF-0D50-42B8-8B79-BFA70DFD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832" y="1552383"/>
            <a:ext cx="10515600" cy="588509"/>
          </a:xfrm>
        </p:spPr>
        <p:txBody>
          <a:bodyPr/>
          <a:lstStyle/>
          <a:p>
            <a:r>
              <a:rPr lang="en-US" dirty="0"/>
              <a:t>Set up a file folder system so you always know where everything is!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raphic 7" descr="Open folder">
            <a:extLst>
              <a:ext uri="{FF2B5EF4-FFF2-40B4-BE49-F238E27FC236}">
                <a16:creationId xmlns:a16="http://schemas.microsoft.com/office/drawing/2014/main" id="{DDE6D34B-B96B-47CD-92BC-35176EAE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0343" y="2140892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11AEE6-BB8A-4F9F-9627-85FD80825E5A}"/>
              </a:ext>
            </a:extLst>
          </p:cNvPr>
          <p:cNvSpPr txBox="1"/>
          <p:nvPr/>
        </p:nvSpPr>
        <p:spPr>
          <a:xfrm>
            <a:off x="2264229" y="2386909"/>
            <a:ext cx="306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Science Course</a:t>
            </a:r>
          </a:p>
        </p:txBody>
      </p:sp>
      <p:pic>
        <p:nvPicPr>
          <p:cNvPr id="12" name="Graphic 11" descr="Open folder">
            <a:extLst>
              <a:ext uri="{FF2B5EF4-FFF2-40B4-BE49-F238E27FC236}">
                <a16:creationId xmlns:a16="http://schemas.microsoft.com/office/drawing/2014/main" id="{54208A62-0D72-49A5-AEE0-D4C6B3C84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1054" y="275624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59408C-3DA9-479E-8C48-4F2D839D4572}"/>
              </a:ext>
            </a:extLst>
          </p:cNvPr>
          <p:cNvSpPr txBox="1"/>
          <p:nvPr/>
        </p:nvSpPr>
        <p:spPr>
          <a:xfrm>
            <a:off x="2841170" y="3010261"/>
            <a:ext cx="306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DSO101 Basic Statistics</a:t>
            </a:r>
          </a:p>
        </p:txBody>
      </p:sp>
      <p:pic>
        <p:nvPicPr>
          <p:cNvPr id="14" name="Graphic 13" descr="Open folder">
            <a:extLst>
              <a:ext uri="{FF2B5EF4-FFF2-40B4-BE49-F238E27FC236}">
                <a16:creationId xmlns:a16="http://schemas.microsoft.com/office/drawing/2014/main" id="{B2E44FA0-91AE-43A7-AF34-282C8E42A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3017" y="342900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E9AE41-562F-47B7-9BB1-DD3342402D7A}"/>
              </a:ext>
            </a:extLst>
          </p:cNvPr>
          <p:cNvSpPr txBox="1"/>
          <p:nvPr/>
        </p:nvSpPr>
        <p:spPr>
          <a:xfrm>
            <a:off x="3616126" y="3701534"/>
            <a:ext cx="412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1 Introduction to Data Science</a:t>
            </a:r>
          </a:p>
        </p:txBody>
      </p:sp>
      <p:pic>
        <p:nvPicPr>
          <p:cNvPr id="18" name="Graphic 17" descr="Open folder">
            <a:extLst>
              <a:ext uri="{FF2B5EF4-FFF2-40B4-BE49-F238E27FC236}">
                <a16:creationId xmlns:a16="http://schemas.microsoft.com/office/drawing/2014/main" id="{CA2F208D-E7A6-4691-803E-45070DBA8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1726" y="4848417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AB48A60-6E51-4D64-84BA-AEAC1E8F4593}"/>
              </a:ext>
            </a:extLst>
          </p:cNvPr>
          <p:cNvSpPr txBox="1"/>
          <p:nvPr/>
        </p:nvSpPr>
        <p:spPr>
          <a:xfrm>
            <a:off x="3607417" y="5170358"/>
            <a:ext cx="4121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2 Probability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6083C1-9217-43D1-A986-576A0EA5AA36}"/>
              </a:ext>
            </a:extLst>
          </p:cNvPr>
          <p:cNvGrpSpPr/>
          <p:nvPr/>
        </p:nvGrpSpPr>
        <p:grpSpPr>
          <a:xfrm>
            <a:off x="3914173" y="4103968"/>
            <a:ext cx="2394320" cy="638616"/>
            <a:chOff x="3914173" y="4103968"/>
            <a:chExt cx="2394320" cy="638616"/>
          </a:xfrm>
        </p:grpSpPr>
        <p:pic>
          <p:nvPicPr>
            <p:cNvPr id="10" name="Graphic 9" descr="Paper">
              <a:extLst>
                <a:ext uri="{FF2B5EF4-FFF2-40B4-BE49-F238E27FC236}">
                  <a16:creationId xmlns:a16="http://schemas.microsoft.com/office/drawing/2014/main" id="{F6C2A5A0-B52B-4A59-B87E-F200B6B94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14173" y="4103968"/>
              <a:ext cx="631701" cy="631701"/>
            </a:xfrm>
            <a:prstGeom prst="rect">
              <a:avLst/>
            </a:prstGeom>
          </p:spPr>
        </p:pic>
        <p:pic>
          <p:nvPicPr>
            <p:cNvPr id="21" name="Graphic 20" descr="Paper">
              <a:extLst>
                <a:ext uri="{FF2B5EF4-FFF2-40B4-BE49-F238E27FC236}">
                  <a16:creationId xmlns:a16="http://schemas.microsoft.com/office/drawing/2014/main" id="{78742D0F-F8D4-48C3-81DB-C5FE49B90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21930" y="4110883"/>
              <a:ext cx="631701" cy="631701"/>
            </a:xfrm>
            <a:prstGeom prst="rect">
              <a:avLst/>
            </a:prstGeom>
          </p:spPr>
        </p:pic>
        <p:pic>
          <p:nvPicPr>
            <p:cNvPr id="22" name="Graphic 21" descr="Paper">
              <a:extLst>
                <a:ext uri="{FF2B5EF4-FFF2-40B4-BE49-F238E27FC236}">
                  <a16:creationId xmlns:a16="http://schemas.microsoft.com/office/drawing/2014/main" id="{73CEF144-A963-4FAF-8FED-14D857930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76792" y="4110883"/>
              <a:ext cx="631701" cy="631701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9778D5-3708-42A2-94AE-EB3842C35368}"/>
              </a:ext>
            </a:extLst>
          </p:cNvPr>
          <p:cNvGrpSpPr/>
          <p:nvPr/>
        </p:nvGrpSpPr>
        <p:grpSpPr>
          <a:xfrm>
            <a:off x="3914173" y="5737454"/>
            <a:ext cx="2394320" cy="638616"/>
            <a:chOff x="3914173" y="4103968"/>
            <a:chExt cx="2394320" cy="638616"/>
          </a:xfrm>
        </p:grpSpPr>
        <p:pic>
          <p:nvPicPr>
            <p:cNvPr id="25" name="Graphic 24" descr="Paper">
              <a:extLst>
                <a:ext uri="{FF2B5EF4-FFF2-40B4-BE49-F238E27FC236}">
                  <a16:creationId xmlns:a16="http://schemas.microsoft.com/office/drawing/2014/main" id="{9CCF7384-EEB5-439C-B404-BE6B04970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14173" y="4103968"/>
              <a:ext cx="631701" cy="631701"/>
            </a:xfrm>
            <a:prstGeom prst="rect">
              <a:avLst/>
            </a:prstGeom>
          </p:spPr>
        </p:pic>
        <p:pic>
          <p:nvPicPr>
            <p:cNvPr id="26" name="Graphic 25" descr="Paper">
              <a:extLst>
                <a:ext uri="{FF2B5EF4-FFF2-40B4-BE49-F238E27FC236}">
                  <a16:creationId xmlns:a16="http://schemas.microsoft.com/office/drawing/2014/main" id="{A6912B78-27C2-445C-A9DD-2DB1DF3EB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21930" y="4110883"/>
              <a:ext cx="631701" cy="631701"/>
            </a:xfrm>
            <a:prstGeom prst="rect">
              <a:avLst/>
            </a:prstGeom>
          </p:spPr>
        </p:pic>
        <p:pic>
          <p:nvPicPr>
            <p:cNvPr id="27" name="Graphic 26" descr="Paper">
              <a:extLst>
                <a:ext uri="{FF2B5EF4-FFF2-40B4-BE49-F238E27FC236}">
                  <a16:creationId xmlns:a16="http://schemas.microsoft.com/office/drawing/2014/main" id="{8D1DF2DC-9FF3-4788-90D8-EBC2AEE3E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76792" y="4110883"/>
              <a:ext cx="631701" cy="6317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38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614A8-C46F-42BA-99A9-D13C557D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us Help you!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76983-B45E-4C30-A5F0-25014F33F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88131" cy="4351338"/>
          </a:xfrm>
        </p:spPr>
        <p:txBody>
          <a:bodyPr/>
          <a:lstStyle/>
          <a:p>
            <a:r>
              <a:rPr lang="en-US" dirty="0"/>
              <a:t>Include the following: </a:t>
            </a:r>
          </a:p>
          <a:p>
            <a:pPr lvl="1"/>
            <a:r>
              <a:rPr lang="en-US" dirty="0"/>
              <a:t>Module (DSO101)</a:t>
            </a:r>
          </a:p>
          <a:p>
            <a:pPr lvl="1"/>
            <a:r>
              <a:rPr lang="en-US" dirty="0"/>
              <a:t>Lesson Name/Number</a:t>
            </a:r>
          </a:p>
          <a:p>
            <a:pPr lvl="1"/>
            <a:r>
              <a:rPr lang="en-US" dirty="0"/>
              <a:t>Page Number</a:t>
            </a:r>
          </a:p>
          <a:p>
            <a:pPr lvl="1"/>
            <a:r>
              <a:rPr lang="en-US" dirty="0"/>
              <a:t>Quiz / Exam Question Number</a:t>
            </a:r>
          </a:p>
          <a:p>
            <a:pPr lvl="1"/>
            <a:r>
              <a:rPr lang="en-US" dirty="0"/>
              <a:t>Any details you can</a:t>
            </a:r>
          </a:p>
          <a:p>
            <a:pPr lvl="1"/>
            <a:r>
              <a:rPr lang="en-US" dirty="0"/>
              <a:t>Screenshots if needed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EA133-CD14-483C-8E2A-C6BD6B0F4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98" y="4231750"/>
            <a:ext cx="11530148" cy="247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0387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C76136-D2D7-48A7-BB10-C67B44988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find that Info?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A728A6-2A2B-4AE9-B95B-41F423B9A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90815"/>
            <a:ext cx="12192000" cy="18763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59BDA6-C2F6-45A0-AAD3-B0079044ABC3}"/>
              </a:ext>
            </a:extLst>
          </p:cNvPr>
          <p:cNvSpPr txBox="1"/>
          <p:nvPr/>
        </p:nvSpPr>
        <p:spPr>
          <a:xfrm>
            <a:off x="6940731" y="1820091"/>
            <a:ext cx="22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Lesson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71BFB-5689-4096-8954-86E0DE4FC217}"/>
              </a:ext>
            </a:extLst>
          </p:cNvPr>
          <p:cNvSpPr txBox="1"/>
          <p:nvPr/>
        </p:nvSpPr>
        <p:spPr>
          <a:xfrm>
            <a:off x="4889862" y="4585062"/>
            <a:ext cx="2272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Number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6F9D80-CA20-4AAB-87EE-1C8D00E58B05}"/>
              </a:ext>
            </a:extLst>
          </p:cNvPr>
          <p:cNvCxnSpPr/>
          <p:nvPr/>
        </p:nvCxnSpPr>
        <p:spPr>
          <a:xfrm flipH="1">
            <a:off x="6479177" y="2189423"/>
            <a:ext cx="487680" cy="600892"/>
          </a:xfrm>
          <a:prstGeom prst="straightConnector1">
            <a:avLst/>
          </a:prstGeom>
          <a:ln w="28575">
            <a:solidFill>
              <a:srgbClr val="2729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93DF76-5DDB-467C-93FE-FC1362C5F00F}"/>
              </a:ext>
            </a:extLst>
          </p:cNvPr>
          <p:cNvCxnSpPr>
            <a:cxnSpLocks/>
          </p:cNvCxnSpPr>
          <p:nvPr/>
        </p:nvCxnSpPr>
        <p:spPr>
          <a:xfrm flipH="1" flipV="1">
            <a:off x="4985657" y="3893874"/>
            <a:ext cx="343989" cy="691188"/>
          </a:xfrm>
          <a:prstGeom prst="straightConnector1">
            <a:avLst/>
          </a:prstGeom>
          <a:ln w="28575">
            <a:solidFill>
              <a:srgbClr val="2729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221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91ED-B375-4CA6-80A8-521138FF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take Screenshots?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4A060-4C62-4801-80C7-EA052B104B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Windows – Snipping Tool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33717C-2A17-48E5-BD53-49DB9A1D7C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Macs </a:t>
            </a:r>
          </a:p>
          <a:p>
            <a:pPr lvl="1"/>
            <a:r>
              <a:rPr lang="en-US" dirty="0"/>
              <a:t>Whole Screen: </a:t>
            </a:r>
            <a:r>
              <a:rPr lang="en-US" dirty="0" err="1"/>
              <a:t>Cmd</a:t>
            </a:r>
            <a:r>
              <a:rPr lang="en-US" dirty="0"/>
              <a:t> + Shift + 3</a:t>
            </a:r>
          </a:p>
          <a:p>
            <a:pPr lvl="1"/>
            <a:r>
              <a:rPr lang="en-US" dirty="0"/>
              <a:t>Part Screen: </a:t>
            </a:r>
            <a:r>
              <a:rPr lang="en-US" dirty="0" err="1"/>
              <a:t>Cmd</a:t>
            </a:r>
            <a:r>
              <a:rPr lang="en-US" dirty="0"/>
              <a:t> + Shift + 4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BB574-E0A2-4737-BBD6-76F3544A7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5" y="2860720"/>
            <a:ext cx="4924507" cy="373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3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2A9D050-3CC9-44A6-AB26-1FA2D6B2D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Away!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9E9D0-0B65-4828-91FD-B139F9CBD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ahead before your 1on1 or office hour</a:t>
            </a:r>
          </a:p>
          <a:p>
            <a:r>
              <a:rPr lang="en-US" dirty="0"/>
              <a:t>Write all questions down</a:t>
            </a:r>
          </a:p>
          <a:p>
            <a:r>
              <a:rPr lang="en-US" dirty="0"/>
              <a:t>Nothing too small or silly!</a:t>
            </a:r>
          </a:p>
          <a:p>
            <a:r>
              <a:rPr lang="en-US" dirty="0"/>
              <a:t>Slack and we’ll always get back to you</a:t>
            </a:r>
          </a:p>
        </p:txBody>
      </p:sp>
    </p:spTree>
    <p:extLst>
      <p:ext uri="{BB962C8B-B14F-4D97-AF65-F5344CB8AC3E}">
        <p14:creationId xmlns:p14="http://schemas.microsoft.com/office/powerpoint/2010/main" val="230614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F13B5E-ECEC-4918-9E61-C765821D5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64D99B-6BA8-4566-8A6B-2A64DE75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1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A92F1-D8F5-4F8E-8556-76CAEE78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BLOCK</a:t>
            </a:r>
            <a:r>
              <a:rPr lang="en-US" dirty="0"/>
              <a:t> off </a:t>
            </a:r>
            <a:r>
              <a:rPr lang="en-US" b="1" dirty="0"/>
              <a:t>UNDISTRACTED</a:t>
            </a:r>
            <a:r>
              <a:rPr lang="en-US" dirty="0"/>
              <a:t>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4E3E7-7E5E-407F-A17F-3541ED1FFC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BLOCK</a:t>
            </a:r>
          </a:p>
          <a:p>
            <a:r>
              <a:rPr lang="en-US" b="0" dirty="0"/>
              <a:t>Set a schedule and stick to it!</a:t>
            </a:r>
          </a:p>
          <a:p>
            <a:r>
              <a:rPr lang="en-US" b="0" dirty="0"/>
              <a:t>Work when you’re “on fire”</a:t>
            </a:r>
          </a:p>
          <a:p>
            <a:r>
              <a:rPr lang="en-US" b="0" dirty="0"/>
              <a:t>Treat this like a part-time job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AFEC8B0-4A36-4EDD-9FA6-EE8FD8279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78466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UNDISTRACTED</a:t>
            </a:r>
          </a:p>
          <a:p>
            <a:r>
              <a:rPr lang="en-US" b="0" dirty="0"/>
              <a:t>Our brains are terrible multi-taskers!</a:t>
            </a:r>
          </a:p>
          <a:p>
            <a:r>
              <a:rPr lang="en-US" b="0" dirty="0"/>
              <a:t>Focus cements concepts</a:t>
            </a:r>
          </a:p>
          <a:p>
            <a:r>
              <a:rPr lang="en-US" b="0" dirty="0"/>
              <a:t>Avoid frequent interruptions</a:t>
            </a:r>
          </a:p>
          <a:p>
            <a:pPr lvl="1"/>
            <a:r>
              <a:rPr lang="en-US" b="0" dirty="0"/>
              <a:t>Family</a:t>
            </a:r>
          </a:p>
          <a:p>
            <a:pPr lvl="1"/>
            <a:r>
              <a:rPr lang="en-US" b="0" dirty="0"/>
              <a:t>Pets</a:t>
            </a:r>
          </a:p>
          <a:p>
            <a:pPr lvl="1"/>
            <a:r>
              <a:rPr lang="en-US" b="0" dirty="0"/>
              <a:t>Social media </a:t>
            </a:r>
          </a:p>
          <a:p>
            <a:pPr lvl="1"/>
            <a:r>
              <a:rPr lang="en-US" b="0" dirty="0"/>
              <a:t>Texts </a:t>
            </a:r>
          </a:p>
          <a:p>
            <a:pPr lvl="1"/>
            <a:r>
              <a:rPr lang="en-US" b="0" dirty="0"/>
              <a:t>Your worried brain</a:t>
            </a:r>
          </a:p>
        </p:txBody>
      </p:sp>
    </p:spTree>
    <p:extLst>
      <p:ext uri="{BB962C8B-B14F-4D97-AF65-F5344CB8AC3E}">
        <p14:creationId xmlns:p14="http://schemas.microsoft.com/office/powerpoint/2010/main" val="46332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D51940-CABA-45A0-928D-16660F41F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Willpower is a Muscle to Build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680F17-1DA0-433B-BA60-A39902A4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2672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18+ days to form a habit</a:t>
            </a:r>
          </a:p>
          <a:p>
            <a:r>
              <a:rPr lang="en-US" dirty="0"/>
              <a:t>Delayed gratification = improved success </a:t>
            </a:r>
          </a:p>
          <a:p>
            <a:r>
              <a:rPr lang="en-US" dirty="0"/>
              <a:t>Start small, be consistent!</a:t>
            </a:r>
          </a:p>
          <a:p>
            <a:r>
              <a:rPr lang="en-US" dirty="0"/>
              <a:t>Celebrate the wins</a:t>
            </a:r>
          </a:p>
        </p:txBody>
      </p:sp>
      <p:pic>
        <p:nvPicPr>
          <p:cNvPr id="1026" name="Picture 2" descr="Image result for delayed gratification marshmallow experiment">
            <a:extLst>
              <a:ext uri="{FF2B5EF4-FFF2-40B4-BE49-F238E27FC236}">
                <a16:creationId xmlns:a16="http://schemas.microsoft.com/office/drawing/2014/main" id="{1156E4A7-8058-4AE7-A864-00969A2EB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531" y="3911600"/>
            <a:ext cx="6686550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71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0A1A4-25B9-46E3-A84B-70E11135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Care of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670EF-F052-4EFD-9753-B1769C4D8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Brains function better with…</a:t>
            </a:r>
          </a:p>
          <a:p>
            <a:pPr lvl="1"/>
            <a:r>
              <a:rPr lang="en-US" dirty="0"/>
              <a:t>Sleep</a:t>
            </a:r>
          </a:p>
          <a:p>
            <a:pPr lvl="1"/>
            <a:r>
              <a:rPr lang="en-US" dirty="0"/>
              <a:t>Protein</a:t>
            </a:r>
          </a:p>
          <a:p>
            <a:pPr lvl="1"/>
            <a:r>
              <a:rPr lang="en-US" dirty="0"/>
              <a:t>Time to unwind</a:t>
            </a:r>
          </a:p>
          <a:p>
            <a:pPr lvl="1"/>
            <a:r>
              <a:rPr lang="en-US" dirty="0"/>
              <a:t>Frequent breaks</a:t>
            </a:r>
          </a:p>
          <a:p>
            <a:pPr lvl="1"/>
            <a:endParaRPr lang="en-US" dirty="0"/>
          </a:p>
          <a:p>
            <a:r>
              <a:rPr lang="en-US" dirty="0"/>
              <a:t>Social support</a:t>
            </a:r>
          </a:p>
        </p:txBody>
      </p:sp>
    </p:spTree>
    <p:extLst>
      <p:ext uri="{BB962C8B-B14F-4D97-AF65-F5344CB8AC3E}">
        <p14:creationId xmlns:p14="http://schemas.microsoft.com/office/powerpoint/2010/main" val="215839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13A5-49F4-4800-95BE-1FBA7F1E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Important?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89173-2E5B-458C-BE7E-82ED42CA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Don’t need to remember everything</a:t>
            </a:r>
          </a:p>
          <a:p>
            <a:r>
              <a:rPr lang="en-US" dirty="0"/>
              <a:t>Focus on big-picture concepts</a:t>
            </a:r>
          </a:p>
          <a:p>
            <a:r>
              <a:rPr lang="en-US" dirty="0"/>
              <a:t>Review the key terms at the end of the lesson and quizzes on each page to help guide you</a:t>
            </a:r>
          </a:p>
          <a:p>
            <a:r>
              <a:rPr lang="en-US" dirty="0"/>
              <a:t>Keep an eye out for repetition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28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D78D3B-8AD2-4855-8ECC-83CBAC1E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Huh? What was that?</a:t>
            </a:r>
          </a:p>
        </p:txBody>
      </p:sp>
      <p:pic>
        <p:nvPicPr>
          <p:cNvPr id="3078" name="Picture 6" descr="Image result for forgetting curve">
            <a:extLst>
              <a:ext uri="{FF2B5EF4-FFF2-40B4-BE49-F238E27FC236}">
                <a16:creationId xmlns:a16="http://schemas.microsoft.com/office/drawing/2014/main" id="{12F30D5C-EC9E-4ACC-B4B3-19DE126EC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023" y="1790700"/>
            <a:ext cx="7943850" cy="506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87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B92E6-FF19-4B11-B211-744AEEC9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Everyone Learns Differently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447E4-9728-4F37-BABB-EFB71262A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</a:t>
            </a:r>
          </a:p>
          <a:p>
            <a:r>
              <a:rPr lang="en-US" dirty="0"/>
              <a:t>Writing </a:t>
            </a:r>
          </a:p>
          <a:p>
            <a:r>
              <a:rPr lang="en-US" dirty="0"/>
              <a:t>Listening</a:t>
            </a:r>
          </a:p>
          <a:p>
            <a:r>
              <a:rPr lang="en-US" dirty="0"/>
              <a:t>Doing – “Kinesthetic”</a:t>
            </a:r>
          </a:p>
          <a:p>
            <a:r>
              <a:rPr lang="en-US" dirty="0"/>
              <a:t>Watching videos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15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13A5-49F4-4800-95BE-1FBA7F1E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Retaining what You’ve Learned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89173-2E5B-458C-BE7E-82ED42CAF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Remember better if you:</a:t>
            </a:r>
          </a:p>
          <a:p>
            <a:pPr lvl="1"/>
            <a:r>
              <a:rPr lang="en-US" dirty="0"/>
              <a:t>Process more ways</a:t>
            </a:r>
          </a:p>
          <a:p>
            <a:pPr lvl="1"/>
            <a:r>
              <a:rPr lang="en-US" dirty="0"/>
              <a:t>Refresh more times</a:t>
            </a:r>
          </a:p>
          <a:p>
            <a:endParaRPr lang="en-US" dirty="0"/>
          </a:p>
          <a:p>
            <a:r>
              <a:rPr lang="en-US" dirty="0"/>
              <a:t>Explain it to someone else</a:t>
            </a:r>
          </a:p>
          <a:p>
            <a:r>
              <a:rPr lang="en-US" dirty="0"/>
              <a:t>Make connections to your life</a:t>
            </a:r>
          </a:p>
          <a:p>
            <a:r>
              <a:rPr lang="en-US" dirty="0"/>
              <a:t>Take notes! +50% to retention!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5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E314-9C3D-41EA-8F9C-F7A32B7D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Note-taking Styles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D51A44-D427-4F39-BBAA-2468F1CCC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893" y="800894"/>
            <a:ext cx="47625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1D1F379-E10E-4036-9F01-ED68E6659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39" y="2419294"/>
            <a:ext cx="3128710" cy="407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D07D6EB-931C-410F-992F-E56E11A817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148" y="3071194"/>
            <a:ext cx="2665781" cy="3421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AE99E2-14FB-4223-B7C4-113F2ADDA3C4}"/>
              </a:ext>
            </a:extLst>
          </p:cNvPr>
          <p:cNvSpPr txBox="1"/>
          <p:nvPr/>
        </p:nvSpPr>
        <p:spPr>
          <a:xfrm>
            <a:off x="9374052" y="365125"/>
            <a:ext cx="21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Outline it!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06E61-19EA-458C-B599-EE813D4B418F}"/>
              </a:ext>
            </a:extLst>
          </p:cNvPr>
          <p:cNvSpPr txBox="1"/>
          <p:nvPr/>
        </p:nvSpPr>
        <p:spPr>
          <a:xfrm>
            <a:off x="1611022" y="2528199"/>
            <a:ext cx="21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it out!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D24E9-B176-4450-A9CA-3E054FFAAB34}"/>
              </a:ext>
            </a:extLst>
          </p:cNvPr>
          <p:cNvSpPr txBox="1"/>
          <p:nvPr/>
        </p:nvSpPr>
        <p:spPr>
          <a:xfrm>
            <a:off x="4829447" y="1690688"/>
            <a:ext cx="2156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track of key terms and questions!</a:t>
            </a:r>
          </a:p>
        </p:txBody>
      </p:sp>
    </p:spTree>
    <p:extLst>
      <p:ext uri="{BB962C8B-B14F-4D97-AF65-F5344CB8AC3E}">
        <p14:creationId xmlns:p14="http://schemas.microsoft.com/office/powerpoint/2010/main" val="1744558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7AC766-A6F2-4562-B076-9E0759DBBB63}"/>
</file>

<file path=customXml/itemProps2.xml><?xml version="1.0" encoding="utf-8"?>
<ds:datastoreItem xmlns:ds="http://schemas.openxmlformats.org/officeDocument/2006/customXml" ds:itemID="{3BEC9F87-6E4A-4482-88DB-CA74A81BAA71}"/>
</file>

<file path=customXml/itemProps3.xml><?xml version="1.0" encoding="utf-8"?>
<ds:datastoreItem xmlns:ds="http://schemas.openxmlformats.org/officeDocument/2006/customXml" ds:itemID="{45192DE2-B404-4894-A309-1E1A21A7BB22}"/>
</file>

<file path=docProps/app.xml><?xml version="1.0" encoding="utf-8"?>
<Properties xmlns="http://schemas.openxmlformats.org/officeDocument/2006/extended-properties" xmlns:vt="http://schemas.openxmlformats.org/officeDocument/2006/docPropsVTypes">
  <TotalTime>9611</TotalTime>
  <Words>385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Montserrat SemiBold</vt:lpstr>
      <vt:lpstr>Nunito Sans</vt:lpstr>
      <vt:lpstr>Office Theme</vt:lpstr>
      <vt:lpstr>Study Skills</vt:lpstr>
      <vt:lpstr>BLOCK off UNDISTRACTED time</vt:lpstr>
      <vt:lpstr>Willpower is a Muscle to Build</vt:lpstr>
      <vt:lpstr>Take Care of Yourself</vt:lpstr>
      <vt:lpstr>What’s Important?</vt:lpstr>
      <vt:lpstr>Huh? What was that?</vt:lpstr>
      <vt:lpstr>Everyone Learns Differently</vt:lpstr>
      <vt:lpstr>Retaining what You’ve Learned</vt:lpstr>
      <vt:lpstr>Note-taking Styles</vt:lpstr>
      <vt:lpstr>Note-taking Tips</vt:lpstr>
      <vt:lpstr>Chrome’s Extension - Hypothesis</vt:lpstr>
      <vt:lpstr>Copy your Classes to Search Later</vt:lpstr>
      <vt:lpstr>Organize Your Files</vt:lpstr>
      <vt:lpstr>Help us Help you!</vt:lpstr>
      <vt:lpstr>Where can I find that Info?</vt:lpstr>
      <vt:lpstr>How do I take Screenshots?</vt:lpstr>
      <vt:lpstr>Question Away!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Meredith Dodd</cp:lastModifiedBy>
  <cp:revision>56</cp:revision>
  <dcterms:created xsi:type="dcterms:W3CDTF">2019-01-08T17:26:22Z</dcterms:created>
  <dcterms:modified xsi:type="dcterms:W3CDTF">2020-03-25T00:39:11Z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