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63" r:id="rId7"/>
    <p:sldId id="271" r:id="rId8"/>
    <p:sldId id="260" r:id="rId9"/>
    <p:sldId id="261" r:id="rId10"/>
    <p:sldId id="264" r:id="rId11"/>
    <p:sldId id="265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4039"/>
    <a:srgbClr val="6E706A"/>
    <a:srgbClr val="000000"/>
    <a:srgbClr val="12130F"/>
    <a:srgbClr val="272921"/>
    <a:srgbClr val="585951"/>
    <a:srgbClr val="7C7D79"/>
    <a:srgbClr val="C6C7C3"/>
    <a:srgbClr val="3B3D36"/>
    <a:srgbClr val="A2A3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 snapToGrid="0">
      <p:cViewPr varScale="1">
        <p:scale>
          <a:sx n="82" d="100"/>
          <a:sy n="82" d="100"/>
        </p:scale>
        <p:origin x="60" y="1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C909D-91B7-414D-8C4B-31BA9E44911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60045"/>
            <a:ext cx="9144000" cy="4337911"/>
          </a:xfrm>
        </p:spPr>
        <p:txBody>
          <a:bodyPr anchor="ctr">
            <a:noAutofit/>
          </a:bodyPr>
          <a:lstStyle>
            <a:lvl1pPr algn="ctr">
              <a:defRPr sz="800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355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Deck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2219325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457701" y="1971673"/>
            <a:ext cx="7381876" cy="4489449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070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D3821-600C-439C-A848-3C3C89D7FB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8B72F-26B5-435B-98D3-DA94591AC92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rgbClr val="3E4039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3979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673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7050C-74CA-4411-9DDE-84EBF98DA0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4CF82-8C63-455C-B65E-2D6D1C448FB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  <a:cs typeface="Arial" panose="020B0604020202020204" pitchFamily="34" charset="0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8DE6B-FD87-490C-8FC5-3080172FFC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B9C6F34B-397E-4BFF-9065-32CCB0CD5D3B}" type="datetimeFigureOut">
              <a:rPr lang="en-US" smtClean="0"/>
              <a:pPr/>
              <a:t>12/7/2020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8E1E0-A10D-470E-85C6-56F6A06D9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20C99-A67E-46B5-9905-CA6E95954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2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0B067-18DD-4A4E-8C18-342DF9546B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74484-A116-45D3-8276-267F1CFD9A4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072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B683B4-0BED-4620-A393-65EE79D88278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752475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A90780-D093-4633-92E0-BECA491E0423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5722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082246C-4E2B-468E-9627-A8693032A0E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572250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003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1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CF3DA90-1977-45F9-BD90-58A9C0A4B35E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800600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9A6FCF9-06B7-4FFD-93C6-D78E2DF104BD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8477251" y="2984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8734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D90C7-D2B2-45E7-804D-7A9B76C60F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3A968-DAF6-4E84-9E22-1B5963E5477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24C1D-0145-441A-887D-264626A32C7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7ACFB7-24BE-47B1-ACAE-5E089B967EB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880B4D-A08C-4151-BB70-35333EC3342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C8229C-F7DC-4CB2-835D-CE77E673D8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B9C6F34B-397E-4BFF-9065-32CCB0CD5D3B}" type="datetimeFigureOut">
              <a:rPr lang="en-US" smtClean="0"/>
              <a:pPr/>
              <a:t>12/7/2020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3888FF-1633-403F-9087-FEC0107E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A65817-01A7-4122-84AC-A00207A5E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553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420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333499" y="200342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EED652-1A88-4281-AB00-4EF629A2D854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1333499" y="438467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80E853-317E-41F8-B440-E4639CC1C8B8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638924" y="438467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7E33CE-C163-4EDB-8FC7-FE3052CDD3A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638925" y="200342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008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4489449"/>
          </a:xfrm>
        </p:spPr>
        <p:txBody>
          <a:bodyPr/>
          <a:lstStyle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F149B9A-4BE2-455A-9652-94FB6E01D559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357688" y="1981199"/>
            <a:ext cx="3609975" cy="4489449"/>
          </a:xfrm>
        </p:spPr>
        <p:txBody>
          <a:bodyPr/>
          <a:lstStyle>
            <a:lvl4pPr>
              <a:defRPr baseline="0">
                <a:solidFill>
                  <a:srgbClr val="041117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8229601" y="1971673"/>
            <a:ext cx="3609975" cy="4489449"/>
          </a:xfrm>
        </p:spPr>
        <p:txBody>
          <a:bodyPr/>
          <a:lstStyle>
            <a:lvl4pPr>
              <a:defRPr b="0" i="0" baseline="0">
                <a:solidFill>
                  <a:srgbClr val="04111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898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EDDC05-D50F-4AEC-B74B-6E991A898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397C5-FBFB-4F85-819C-EDE71E41D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0330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7" r:id="rId4"/>
    <p:sldLayoutId id="2147483658" r:id="rId5"/>
    <p:sldLayoutId id="2147483653" r:id="rId6"/>
    <p:sldLayoutId id="2147483654" r:id="rId7"/>
    <p:sldLayoutId id="2147483659" r:id="rId8"/>
    <p:sldLayoutId id="2147483660" r:id="rId9"/>
    <p:sldLayoutId id="2147483661" r:id="rId10"/>
    <p:sldLayoutId id="2147483651" r:id="rId11"/>
    <p:sldLayoutId id="214748365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 baseline="0">
          <a:solidFill>
            <a:srgbClr val="6E706A"/>
          </a:solidFill>
          <a:latin typeface="Montserrat SemiBold" pitchFamily="2" charset="77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 baseline="0">
          <a:solidFill>
            <a:srgbClr val="585951"/>
          </a:solidFill>
          <a:latin typeface="Montserrat SemiBold" pitchFamily="2" charset="77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i="0" kern="1200" baseline="0">
          <a:solidFill>
            <a:srgbClr val="3E4039"/>
          </a:solidFill>
          <a:latin typeface="Montserrat SemiBold" pitchFamily="2" charset="77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00" b="1" i="0" kern="1200" baseline="0">
          <a:solidFill>
            <a:srgbClr val="27292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rgbClr val="12130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rgbClr val="0000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davidmlane.com/hyperstat/z_table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83B4-4680-4B1D-8229-A50133AE86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z-scores and z-tests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5AD8DA-A556-4D49-8D94-EB65C7E17C2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17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A49B9-DAD8-4131-B751-9C2BB3DC1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Z-tests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AA40B-267E-474E-A608-B826F72ED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19875" cy="4351338"/>
          </a:xfrm>
        </p:spPr>
        <p:txBody>
          <a:bodyPr/>
          <a:lstStyle/>
          <a:p>
            <a:r>
              <a:rPr lang="en-US" dirty="0"/>
              <a:t>Use the applet! </a:t>
            </a:r>
          </a:p>
          <a:p>
            <a:endParaRPr lang="en-US" dirty="0"/>
          </a:p>
          <a:p>
            <a:r>
              <a:rPr lang="en-US" dirty="0"/>
              <a:t>What is the probability of randomly selecting a value above 92 for a distribution whose mean is 141 and sigma is 39? </a:t>
            </a:r>
          </a:p>
          <a:p>
            <a:endParaRPr lang="en-US" dirty="0"/>
          </a:p>
          <a:p>
            <a:r>
              <a:rPr lang="en-US" dirty="0"/>
              <a:t>p = .89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BC73F4-2D6E-40D8-A14C-BF4138D1C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325" y="514350"/>
            <a:ext cx="470535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619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A49B9-DAD8-4131-B751-9C2BB3DC1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Z-tests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AA40B-267E-474E-A608-B826F72ED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19875" cy="4351338"/>
          </a:xfrm>
        </p:spPr>
        <p:txBody>
          <a:bodyPr/>
          <a:lstStyle/>
          <a:p>
            <a:r>
              <a:rPr lang="en-US" dirty="0"/>
              <a:t>Use the applet! </a:t>
            </a:r>
          </a:p>
          <a:p>
            <a:endParaRPr lang="en-US" dirty="0"/>
          </a:p>
          <a:p>
            <a:r>
              <a:rPr lang="en-US" dirty="0"/>
              <a:t>What is the probability of randomly selecting a value below 32 for a distribution whose mean is 61 and sigma is 22? </a:t>
            </a:r>
          </a:p>
          <a:p>
            <a:endParaRPr lang="en-US" dirty="0"/>
          </a:p>
          <a:p>
            <a:r>
              <a:rPr lang="en-US" dirty="0"/>
              <a:t>p = .99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99FD2D-DE14-4C79-8804-E3F78D266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9025" y="681037"/>
            <a:ext cx="4752975" cy="59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383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A49B9-DAD8-4131-B751-9C2BB3DC1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Z-tests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AA40B-267E-474E-A608-B826F72ED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19875" cy="4351338"/>
          </a:xfrm>
        </p:spPr>
        <p:txBody>
          <a:bodyPr/>
          <a:lstStyle/>
          <a:p>
            <a:r>
              <a:rPr lang="en-US" dirty="0"/>
              <a:t>Use the applet! </a:t>
            </a:r>
          </a:p>
          <a:p>
            <a:endParaRPr lang="en-US" dirty="0"/>
          </a:p>
          <a:p>
            <a:r>
              <a:rPr lang="en-US" dirty="0"/>
              <a:t>What is the probability of randomly selecting a value that is less than 11 or greater than 40 for a distribution whose mean is 61 and sigma is 22? </a:t>
            </a:r>
          </a:p>
          <a:p>
            <a:endParaRPr lang="en-US" dirty="0"/>
          </a:p>
          <a:p>
            <a:r>
              <a:rPr lang="en-US" dirty="0"/>
              <a:t>p = .84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BC45BE-C3C5-42F0-A919-276B5AC71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637" y="681037"/>
            <a:ext cx="4657725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640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F873F-FD82-4497-BD05-942075128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 to a Percentile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92CDD-1CA0-42FD-A6B0-7EFB50CEC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34100" cy="4351338"/>
          </a:xfrm>
        </p:spPr>
        <p:txBody>
          <a:bodyPr/>
          <a:lstStyle/>
          <a:p>
            <a:r>
              <a:rPr lang="en-US" dirty="0"/>
              <a:t>You score a 212 on an exam, that has a distribution mean of 192 and a standard deviation of 9. What is your percentile?</a:t>
            </a:r>
          </a:p>
          <a:p>
            <a:endParaRPr lang="en-US" dirty="0"/>
          </a:p>
          <a:p>
            <a:r>
              <a:rPr lang="en-US" dirty="0"/>
              <a:t>99% percentile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D81559-EC6A-4E01-AB3E-106DEA6BA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0" y="365125"/>
            <a:ext cx="4648200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024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F873F-FD82-4497-BD05-942075128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Percentile to a 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92CDD-1CA0-42FD-A6B0-7EFB50CEC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34100" cy="4351338"/>
          </a:xfrm>
        </p:spPr>
        <p:txBody>
          <a:bodyPr/>
          <a:lstStyle/>
          <a:p>
            <a:r>
              <a:rPr lang="en-US" dirty="0"/>
              <a:t>You score in the 85</a:t>
            </a:r>
            <a:r>
              <a:rPr lang="en-US" baseline="30000" dirty="0"/>
              <a:t>th</a:t>
            </a:r>
            <a:r>
              <a:rPr lang="en-US" dirty="0"/>
              <a:t> percentile on an  exam with a distribution mean of 192 and a standard deviation of 9. What is your score?</a:t>
            </a:r>
          </a:p>
          <a:p>
            <a:endParaRPr lang="en-US" dirty="0"/>
          </a:p>
          <a:p>
            <a:r>
              <a:rPr lang="en-US" dirty="0"/>
              <a:t>Score of 201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E67C6C-FC33-474A-B15A-23C2C189F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9012" y="504825"/>
            <a:ext cx="4695825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599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D8696-B8BD-4068-9E06-0BBCC2092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z-score?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A051A-520F-4EFB-BB4D-C573F7DD6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Shows how one piece of data fits with a distribution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CF3E05-65CC-4FAB-93C7-6AE5514B9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099" y="3762375"/>
            <a:ext cx="296862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987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DCB9B-3602-48EF-AF48-C12CEEF81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z-test?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507CB-64D2-408F-B5AE-A1812B50C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Tells you the probability that a particular score will fall in a specific spot on a distribution</a:t>
            </a:r>
          </a:p>
          <a:p>
            <a:endParaRPr lang="en-US" dirty="0"/>
          </a:p>
          <a:p>
            <a:r>
              <a:rPr lang="en-US" dirty="0"/>
              <a:t>Must use the normal probability applet</a:t>
            </a:r>
          </a:p>
          <a:p>
            <a:pPr lvl="1"/>
            <a:r>
              <a:rPr lang="en-US" dirty="0">
                <a:hlinkClick r:id="rId2"/>
              </a:rPr>
              <a:t>http://davidmlane.com/hyperstat/z_table.html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254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69695-DE4F-4DD9-A91D-8EE0B2CF2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Percentiles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A66A7-6D74-4CF8-B32E-A8DF5C924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percent of data BELOW the number</a:t>
            </a:r>
          </a:p>
          <a:p>
            <a:endParaRPr lang="en-US" dirty="0"/>
          </a:p>
          <a:p>
            <a:pPr lvl="1"/>
            <a:r>
              <a:rPr lang="en-US" dirty="0"/>
              <a:t>55</a:t>
            </a:r>
            <a:r>
              <a:rPr lang="en-US" baseline="30000" dirty="0"/>
              <a:t>th</a:t>
            </a:r>
            <a:r>
              <a:rPr lang="en-US" dirty="0"/>
              <a:t> percentile = 55% of data below your score</a:t>
            </a:r>
          </a:p>
          <a:p>
            <a:pPr lvl="1"/>
            <a:r>
              <a:rPr lang="en-US" dirty="0"/>
              <a:t>99</a:t>
            </a:r>
            <a:r>
              <a:rPr lang="en-US" baseline="30000" dirty="0"/>
              <a:t>th</a:t>
            </a:r>
            <a:r>
              <a:rPr lang="en-US" dirty="0"/>
              <a:t> percentile = 99% of data below your score</a:t>
            </a:r>
          </a:p>
          <a:p>
            <a:pPr lvl="1"/>
            <a:endParaRPr lang="en-US" dirty="0"/>
          </a:p>
          <a:p>
            <a:r>
              <a:rPr lang="en-US" dirty="0"/>
              <a:t>Often seen on standardized tests</a:t>
            </a:r>
          </a:p>
        </p:txBody>
      </p:sp>
    </p:spTree>
    <p:extLst>
      <p:ext uri="{BB962C8B-B14F-4D97-AF65-F5344CB8AC3E}">
        <p14:creationId xmlns:p14="http://schemas.microsoft.com/office/powerpoint/2010/main" val="465120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579F6-9CD1-4F59-A66E-FBE70FDC9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68-95-99 Rule</a:t>
            </a:r>
          </a:p>
        </p:txBody>
      </p:sp>
      <p:pic>
        <p:nvPicPr>
          <p:cNvPr id="5" name="Picture 2" descr="Image result for standard normal distribution">
            <a:extLst>
              <a:ext uri="{FF2B5EF4-FFF2-40B4-BE49-F238E27FC236}">
                <a16:creationId xmlns:a16="http://schemas.microsoft.com/office/drawing/2014/main" id="{F6B6E372-A8C7-40F0-A93E-AB20CF7FAA2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091" y="1240399"/>
            <a:ext cx="7741817" cy="5617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844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F97E45-3B62-44A9-BC12-4DF92C48F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Examples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15BD8D-DEDA-4FD3-9123-15C1528B70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301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A24C21-311A-4F66-B6BA-4CA0D2247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“The Rule”</a:t>
            </a:r>
          </a:p>
        </p:txBody>
      </p:sp>
      <p:pic>
        <p:nvPicPr>
          <p:cNvPr id="6" name="Picture 2" descr="Image result for standard normal distribution">
            <a:extLst>
              <a:ext uri="{FF2B5EF4-FFF2-40B4-BE49-F238E27FC236}">
                <a16:creationId xmlns:a16="http://schemas.microsoft.com/office/drawing/2014/main" id="{75ED7BBF-8C55-41CB-B663-9D8BC8185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882" y="2172262"/>
            <a:ext cx="5680918" cy="412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36B713C-34FF-4E07-8D0E-FCDB55647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7950"/>
            <a:ext cx="10515600" cy="1325563"/>
          </a:xfrm>
        </p:spPr>
        <p:txBody>
          <a:bodyPr>
            <a:normAutofit/>
          </a:bodyPr>
          <a:lstStyle/>
          <a:p>
            <a:r>
              <a:rPr lang="en-US" sz="2000" dirty="0"/>
              <a:t>For a normally distributed variable with a mean of 12 and a standard deviation of 1, how much of the distribution is between 13 and 14 according to the rule?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F8F329-C3CF-4938-BF03-A21BA803E71D}"/>
              </a:ext>
            </a:extLst>
          </p:cNvPr>
          <p:cNvSpPr txBox="1"/>
          <p:nvPr/>
        </p:nvSpPr>
        <p:spPr>
          <a:xfrm>
            <a:off x="8486775" y="6492875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FA0BF7-0227-4D9B-B398-908C27EA7D9F}"/>
              </a:ext>
            </a:extLst>
          </p:cNvPr>
          <p:cNvSpPr txBox="1"/>
          <p:nvPr/>
        </p:nvSpPr>
        <p:spPr>
          <a:xfrm>
            <a:off x="9048750" y="6475968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025A62-B03D-4DE2-B562-0BF59026CA10}"/>
              </a:ext>
            </a:extLst>
          </p:cNvPr>
          <p:cNvSpPr txBox="1"/>
          <p:nvPr/>
        </p:nvSpPr>
        <p:spPr>
          <a:xfrm>
            <a:off x="9734550" y="6492875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16" name="Chord 15">
            <a:extLst>
              <a:ext uri="{FF2B5EF4-FFF2-40B4-BE49-F238E27FC236}">
                <a16:creationId xmlns:a16="http://schemas.microsoft.com/office/drawing/2014/main" id="{1B21ED3A-A8BB-48E7-845E-AE42D636D14F}"/>
              </a:ext>
            </a:extLst>
          </p:cNvPr>
          <p:cNvSpPr/>
          <p:nvPr/>
        </p:nvSpPr>
        <p:spPr>
          <a:xfrm rot="19824556">
            <a:off x="9205155" y="5158738"/>
            <a:ext cx="808604" cy="1001357"/>
          </a:xfrm>
          <a:prstGeom prst="cho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26CB1D-B748-4202-9A21-99AE2F1C13E1}"/>
              </a:ext>
            </a:extLst>
          </p:cNvPr>
          <p:cNvSpPr txBox="1"/>
          <p:nvPr/>
        </p:nvSpPr>
        <p:spPr>
          <a:xfrm>
            <a:off x="8562975" y="4935745"/>
            <a:ext cx="644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.34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A8117A-D6C2-48B2-9825-40BE240272C5}"/>
              </a:ext>
            </a:extLst>
          </p:cNvPr>
          <p:cNvSpPr txBox="1"/>
          <p:nvPr/>
        </p:nvSpPr>
        <p:spPr>
          <a:xfrm>
            <a:off x="7918340" y="4935745"/>
            <a:ext cx="644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.34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B46CE5-39C7-454F-954E-B82261FA1510}"/>
              </a:ext>
            </a:extLst>
          </p:cNvPr>
          <p:cNvSpPr txBox="1"/>
          <p:nvPr/>
        </p:nvSpPr>
        <p:spPr>
          <a:xfrm>
            <a:off x="9287139" y="5521681"/>
            <a:ext cx="644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.13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FDF808-5DCC-4B06-B0A6-03BE56B51E51}"/>
              </a:ext>
            </a:extLst>
          </p:cNvPr>
          <p:cNvSpPr txBox="1"/>
          <p:nvPr/>
        </p:nvSpPr>
        <p:spPr>
          <a:xfrm>
            <a:off x="7253536" y="5578030"/>
            <a:ext cx="644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.13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45518CA-8FE9-4FF5-9A1B-E022AF2360C5}"/>
              </a:ext>
            </a:extLst>
          </p:cNvPr>
          <p:cNvSpPr txBox="1"/>
          <p:nvPr/>
        </p:nvSpPr>
        <p:spPr>
          <a:xfrm>
            <a:off x="10136396" y="5521681"/>
            <a:ext cx="644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.02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2CED12-92EF-4561-9895-724575B09227}"/>
              </a:ext>
            </a:extLst>
          </p:cNvPr>
          <p:cNvSpPr txBox="1"/>
          <p:nvPr/>
        </p:nvSpPr>
        <p:spPr>
          <a:xfrm>
            <a:off x="6167433" y="5544623"/>
            <a:ext cx="644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.02</a:t>
            </a:r>
          </a:p>
        </p:txBody>
      </p:sp>
    </p:spTree>
    <p:extLst>
      <p:ext uri="{BB962C8B-B14F-4D97-AF65-F5344CB8AC3E}">
        <p14:creationId xmlns:p14="http://schemas.microsoft.com/office/powerpoint/2010/main" val="3230404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BCC18-E230-47C2-B10C-292DFEA01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the z-score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DFF92-21E1-4945-8BE4-B1657F653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Always need three pieces of information:</a:t>
            </a:r>
          </a:p>
          <a:p>
            <a:pPr lvl="1"/>
            <a:r>
              <a:rPr lang="en-US" dirty="0"/>
              <a:t>Mu = 19</a:t>
            </a:r>
          </a:p>
          <a:p>
            <a:pPr lvl="1"/>
            <a:r>
              <a:rPr lang="en-US" dirty="0"/>
              <a:t>Sigma = 3 </a:t>
            </a:r>
          </a:p>
          <a:p>
            <a:pPr lvl="1"/>
            <a:r>
              <a:rPr lang="en-US" dirty="0"/>
              <a:t>X =17 </a:t>
            </a:r>
          </a:p>
          <a:p>
            <a:pPr lvl="1"/>
            <a:endParaRPr lang="en-US" dirty="0"/>
          </a:p>
          <a:p>
            <a:r>
              <a:rPr lang="en-US" dirty="0"/>
              <a:t>Z = (17 – 19) / 3</a:t>
            </a:r>
          </a:p>
          <a:p>
            <a:r>
              <a:rPr lang="en-US" dirty="0"/>
              <a:t>Z = -.066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BE6058-BA86-460D-A71B-1933740E8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5175" y="3429000"/>
            <a:ext cx="296862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215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0EB06-A132-4504-8E32-9C96E62B0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sigma using the z-score formula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07E18-FD62-4271-A965-A25931660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X = 22</a:t>
            </a:r>
          </a:p>
          <a:p>
            <a:r>
              <a:rPr lang="en-US" dirty="0"/>
              <a:t>Mu = 11</a:t>
            </a:r>
          </a:p>
          <a:p>
            <a:r>
              <a:rPr lang="en-US" dirty="0"/>
              <a:t>Z = 2.3</a:t>
            </a:r>
          </a:p>
          <a:p>
            <a:endParaRPr lang="en-US" dirty="0"/>
          </a:p>
          <a:p>
            <a:r>
              <a:rPr lang="en-US" dirty="0"/>
              <a:t>Plug it in, then re-arrange to find sigma</a:t>
            </a:r>
          </a:p>
          <a:p>
            <a:endParaRPr lang="en-US" dirty="0"/>
          </a:p>
          <a:p>
            <a:r>
              <a:rPr lang="en-US" dirty="0"/>
              <a:t>2.3 = (22 – 11) / sigma</a:t>
            </a:r>
          </a:p>
          <a:p>
            <a:r>
              <a:rPr lang="en-US" dirty="0"/>
              <a:t>2.3 sigma = 22 – 11</a:t>
            </a:r>
          </a:p>
          <a:p>
            <a:r>
              <a:rPr lang="en-US" dirty="0"/>
              <a:t>Sigma = (22-11) / 2.3</a:t>
            </a:r>
          </a:p>
          <a:p>
            <a:r>
              <a:rPr lang="en-US" dirty="0"/>
              <a:t>Sigma = 4.78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14F597-229D-4109-AA24-B594ACD04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5175" y="1478915"/>
            <a:ext cx="296862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216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767FF0BB93E24AB222FDE98EC4BE97" ma:contentTypeVersion="12" ma:contentTypeDescription="Create a new document." ma:contentTypeScope="" ma:versionID="4c26e56bc0dc6368685f472b645ccf8e">
  <xsd:schema xmlns:xsd="http://www.w3.org/2001/XMLSchema" xmlns:xs="http://www.w3.org/2001/XMLSchema" xmlns:p="http://schemas.microsoft.com/office/2006/metadata/properties" xmlns:ns2="2a19cb76-bb4e-48b2-8c9f-db86bcd5d049" xmlns:ns3="9417d0df-2027-440a-86ee-f385b6440aea" targetNamespace="http://schemas.microsoft.com/office/2006/metadata/properties" ma:root="true" ma:fieldsID="ea76c8e38826be4d742205d9718d201a" ns2:_="" ns3:_="">
    <xsd:import namespace="2a19cb76-bb4e-48b2-8c9f-db86bcd5d049"/>
    <xsd:import namespace="9417d0df-2027-440a-86ee-f385b6440ae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19cb76-bb4e-48b2-8c9f-db86bcd5d04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17d0df-2027-440a-86ee-f385b6440a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F82EEB0-F09D-4276-AE2C-964A13AD5F98}"/>
</file>

<file path=customXml/itemProps2.xml><?xml version="1.0" encoding="utf-8"?>
<ds:datastoreItem xmlns:ds="http://schemas.openxmlformats.org/officeDocument/2006/customXml" ds:itemID="{F39BECA6-5B69-4A3E-A6DB-A08F68560100}"/>
</file>

<file path=customXml/itemProps3.xml><?xml version="1.0" encoding="utf-8"?>
<ds:datastoreItem xmlns:ds="http://schemas.openxmlformats.org/officeDocument/2006/customXml" ds:itemID="{3738BB04-2D17-4B4C-BDDB-0E00DA3415D6}"/>
</file>

<file path=docProps/app.xml><?xml version="1.0" encoding="utf-8"?>
<Properties xmlns="http://schemas.openxmlformats.org/officeDocument/2006/extended-properties" xmlns:vt="http://schemas.openxmlformats.org/officeDocument/2006/docPropsVTypes">
  <TotalTime>9384</TotalTime>
  <Words>402</Words>
  <Application>Microsoft Office PowerPoint</Application>
  <PresentationFormat>Widescreen</PresentationFormat>
  <Paragraphs>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Montserrat SemiBold</vt:lpstr>
      <vt:lpstr>Nunito Sans</vt:lpstr>
      <vt:lpstr>Office Theme</vt:lpstr>
      <vt:lpstr>z-scores and z-tests</vt:lpstr>
      <vt:lpstr>What is a z-score?</vt:lpstr>
      <vt:lpstr>What is a z-test?</vt:lpstr>
      <vt:lpstr>Percentiles</vt:lpstr>
      <vt:lpstr>The 68-95-99 Rule</vt:lpstr>
      <vt:lpstr>A Few Examples</vt:lpstr>
      <vt:lpstr>Using “The Rule”</vt:lpstr>
      <vt:lpstr>Calculate the z-score</vt:lpstr>
      <vt:lpstr>Find sigma using the z-score formula</vt:lpstr>
      <vt:lpstr>Z-tests</vt:lpstr>
      <vt:lpstr>Z-tests</vt:lpstr>
      <vt:lpstr>Z-tests</vt:lpstr>
      <vt:lpstr>Score to a Percentile</vt:lpstr>
      <vt:lpstr>Percentile to a Score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Meredith Dodd</dc:creator>
  <cp:lastModifiedBy>Meredith Dodd</cp:lastModifiedBy>
  <cp:revision>51</cp:revision>
  <dcterms:created xsi:type="dcterms:W3CDTF">2019-01-08T17:26:22Z</dcterms:created>
  <dcterms:modified xsi:type="dcterms:W3CDTF">2020-12-07T23:57:15Z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0x010100C1767FF0BB93E24AB222FDE98EC4BE97</vt:lpwstr>
  </property>
</Properties>
</file>