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6" r:id="rId4"/>
    <p:sldId id="272" r:id="rId5"/>
    <p:sldId id="278" r:id="rId6"/>
    <p:sldId id="273" r:id="rId7"/>
    <p:sldId id="283" r:id="rId8"/>
    <p:sldId id="274" r:id="rId9"/>
    <p:sldId id="280" r:id="rId10"/>
    <p:sldId id="275" r:id="rId11"/>
    <p:sldId id="281" r:id="rId12"/>
    <p:sldId id="277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svg"/><Relationship Id="rId3" Type="http://schemas.openxmlformats.org/officeDocument/2006/relationships/image" Target="../media/image27.svg"/><Relationship Id="rId7" Type="http://schemas.openxmlformats.org/officeDocument/2006/relationships/image" Target="../media/image23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" Type="http://schemas.openxmlformats.org/officeDocument/2006/relationships/image" Target="../media/image26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1.svg"/><Relationship Id="rId5" Type="http://schemas.openxmlformats.org/officeDocument/2006/relationships/image" Target="../media/image29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15.sv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svg"/><Relationship Id="rId3" Type="http://schemas.openxmlformats.org/officeDocument/2006/relationships/image" Target="../media/image14.svg"/><Relationship Id="rId7" Type="http://schemas.openxmlformats.org/officeDocument/2006/relationships/image" Target="../media/image17.svg"/><Relationship Id="rId12" Type="http://schemas.openxmlformats.org/officeDocument/2006/relationships/image" Target="../media/image3.png"/><Relationship Id="rId17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21.svg"/><Relationship Id="rId15" Type="http://schemas.openxmlformats.org/officeDocument/2006/relationships/image" Target="../media/image20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svg"/><Relationship Id="rId18" Type="http://schemas.openxmlformats.org/officeDocument/2006/relationships/image" Target="../media/image19.svg"/><Relationship Id="rId3" Type="http://schemas.openxmlformats.org/officeDocument/2006/relationships/image" Target="../media/image14.svg"/><Relationship Id="rId21" Type="http://schemas.openxmlformats.org/officeDocument/2006/relationships/image" Target="../media/image22.png"/><Relationship Id="rId7" Type="http://schemas.openxmlformats.org/officeDocument/2006/relationships/image" Target="../media/image17.svg"/><Relationship Id="rId12" Type="http://schemas.openxmlformats.org/officeDocument/2006/relationships/image" Target="../media/image3.png"/><Relationship Id="rId1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4.sv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21.svg"/><Relationship Id="rId15" Type="http://schemas.openxmlformats.org/officeDocument/2006/relationships/image" Target="../media/image20.svg"/><Relationship Id="rId23" Type="http://schemas.openxmlformats.org/officeDocument/2006/relationships/image" Target="../media/image10.svg"/><Relationship Id="rId10" Type="http://schemas.openxmlformats.org/officeDocument/2006/relationships/image" Target="../media/image1.png"/><Relationship Id="rId19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7.png"/><Relationship Id="rId22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sv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12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21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E63-466A-413C-B851-225318E8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3861-D801-4A38-9FDF-A9A33131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lazy way”</a:t>
            </a:r>
          </a:p>
          <a:p>
            <a:r>
              <a:rPr lang="en-US" dirty="0"/>
              <a:t>Whatever is easiest for the person sampling </a:t>
            </a:r>
          </a:p>
          <a:p>
            <a:r>
              <a:rPr lang="en-US" dirty="0"/>
              <a:t>No rhyme or reason</a:t>
            </a:r>
          </a:p>
          <a:p>
            <a:r>
              <a:rPr lang="en-US" dirty="0"/>
              <a:t>No order</a:t>
            </a:r>
          </a:p>
          <a:p>
            <a:r>
              <a:rPr lang="en-US" dirty="0"/>
              <a:t>Where the largest number of people is</a:t>
            </a:r>
          </a:p>
        </p:txBody>
      </p:sp>
    </p:spTree>
    <p:extLst>
      <p:ext uri="{BB962C8B-B14F-4D97-AF65-F5344CB8AC3E}">
        <p14:creationId xmlns:p14="http://schemas.microsoft.com/office/powerpoint/2010/main" val="167177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54CF-6F41-4F3C-8F56-668C60AD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Example</a:t>
            </a:r>
          </a:p>
        </p:txBody>
      </p:sp>
      <p:pic>
        <p:nvPicPr>
          <p:cNvPr id="5" name="Graphic 4" descr="Dance steps">
            <a:extLst>
              <a:ext uri="{FF2B5EF4-FFF2-40B4-BE49-F238E27FC236}">
                <a16:creationId xmlns:a16="http://schemas.microsoft.com/office/drawing/2014/main" id="{8F1E5199-FF98-4E11-A534-D5E0AFA3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126" y="4610485"/>
            <a:ext cx="456542" cy="456542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4717B439-F23D-4E71-BCA6-3CE24A643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8996" y="2433996"/>
            <a:ext cx="2523991" cy="2523991"/>
          </a:xfrm>
          <a:prstGeom prst="rect">
            <a:avLst/>
          </a:prstGeom>
        </p:spPr>
      </p:pic>
      <p:pic>
        <p:nvPicPr>
          <p:cNvPr id="12" name="Content Placeholder 4" descr="Box">
            <a:extLst>
              <a:ext uri="{FF2B5EF4-FFF2-40B4-BE49-F238E27FC236}">
                <a16:creationId xmlns:a16="http://schemas.microsoft.com/office/drawing/2014/main" id="{D722DDA2-D0AF-48F8-8395-C7C3D7B5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9798" y="3817619"/>
            <a:ext cx="914400" cy="914400"/>
          </a:xfrm>
        </p:spPr>
      </p:pic>
      <p:pic>
        <p:nvPicPr>
          <p:cNvPr id="13" name="Content Placeholder 4" descr="Box">
            <a:extLst>
              <a:ext uri="{FF2B5EF4-FFF2-40B4-BE49-F238E27FC236}">
                <a16:creationId xmlns:a16="http://schemas.microsoft.com/office/drawing/2014/main" id="{431D95CF-2DED-49E5-95AA-2DB265969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00" y="5603592"/>
            <a:ext cx="914400" cy="914400"/>
          </a:xfrm>
          <a:prstGeom prst="rect">
            <a:avLst/>
          </a:prstGeom>
        </p:spPr>
      </p:pic>
      <p:pic>
        <p:nvPicPr>
          <p:cNvPr id="14" name="Content Placeholder 4" descr="Box">
            <a:extLst>
              <a:ext uri="{FF2B5EF4-FFF2-40B4-BE49-F238E27FC236}">
                <a16:creationId xmlns:a16="http://schemas.microsoft.com/office/drawing/2014/main" id="{BB08C705-2B96-4104-8E3C-8647ECB877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2667" y="918341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Box">
            <a:extLst>
              <a:ext uri="{FF2B5EF4-FFF2-40B4-BE49-F238E27FC236}">
                <a16:creationId xmlns:a16="http://schemas.microsoft.com/office/drawing/2014/main" id="{B19CC806-E6AC-4E98-BC0A-EBAC063B2C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73835" y="3695991"/>
            <a:ext cx="914400" cy="914400"/>
          </a:xfrm>
          <a:prstGeom prst="rect">
            <a:avLst/>
          </a:prstGeom>
        </p:spPr>
      </p:pic>
      <p:pic>
        <p:nvPicPr>
          <p:cNvPr id="16" name="Content Placeholder 4" descr="Box">
            <a:extLst>
              <a:ext uri="{FF2B5EF4-FFF2-40B4-BE49-F238E27FC236}">
                <a16:creationId xmlns:a16="http://schemas.microsoft.com/office/drawing/2014/main" id="{BBA1E164-97F9-480F-B39B-D1AA667D8C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60267" y="3238791"/>
            <a:ext cx="914400" cy="914400"/>
          </a:xfrm>
          <a:prstGeom prst="rect">
            <a:avLst/>
          </a:prstGeom>
        </p:spPr>
      </p:pic>
      <p:pic>
        <p:nvPicPr>
          <p:cNvPr id="17" name="Content Placeholder 4" descr="Box">
            <a:extLst>
              <a:ext uri="{FF2B5EF4-FFF2-40B4-BE49-F238E27FC236}">
                <a16:creationId xmlns:a16="http://schemas.microsoft.com/office/drawing/2014/main" id="{71FA7D12-406D-4CB2-8F75-518A2CFEA8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87255" y="5146392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5E9ED8-5004-4511-AD2E-48DAEA5E0131}"/>
              </a:ext>
            </a:extLst>
          </p:cNvPr>
          <p:cNvSpPr/>
          <p:nvPr/>
        </p:nvSpPr>
        <p:spPr>
          <a:xfrm>
            <a:off x="3219606" y="3549172"/>
            <a:ext cx="826313" cy="118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F2DE7E-8A82-4034-A4BA-D3194A1DCFBD}"/>
              </a:ext>
            </a:extLst>
          </p:cNvPr>
          <p:cNvSpPr/>
          <p:nvPr/>
        </p:nvSpPr>
        <p:spPr>
          <a:xfrm>
            <a:off x="5031298" y="5012168"/>
            <a:ext cx="826313" cy="118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0E31A0-1A33-4346-BD64-1EF49BF9647D}"/>
              </a:ext>
            </a:extLst>
          </p:cNvPr>
          <p:cNvSpPr/>
          <p:nvPr/>
        </p:nvSpPr>
        <p:spPr>
          <a:xfrm>
            <a:off x="6504310" y="3068928"/>
            <a:ext cx="826313" cy="118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Dance steps">
            <a:extLst>
              <a:ext uri="{FF2B5EF4-FFF2-40B4-BE49-F238E27FC236}">
                <a16:creationId xmlns:a16="http://schemas.microsoft.com/office/drawing/2014/main" id="{94E7CA36-2364-46A3-BDB9-CDDEC88DE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420" y="4501445"/>
            <a:ext cx="456542" cy="456542"/>
          </a:xfrm>
          <a:prstGeom prst="rect">
            <a:avLst/>
          </a:prstGeom>
        </p:spPr>
      </p:pic>
      <p:pic>
        <p:nvPicPr>
          <p:cNvPr id="23" name="Graphic 22" descr="Dance steps">
            <a:extLst>
              <a:ext uri="{FF2B5EF4-FFF2-40B4-BE49-F238E27FC236}">
                <a16:creationId xmlns:a16="http://schemas.microsoft.com/office/drawing/2014/main" id="{54586342-DD7A-4A62-AB3E-B08B28A5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1596" y="4382214"/>
            <a:ext cx="456542" cy="456542"/>
          </a:xfrm>
          <a:prstGeom prst="rect">
            <a:avLst/>
          </a:prstGeom>
        </p:spPr>
      </p:pic>
      <p:pic>
        <p:nvPicPr>
          <p:cNvPr id="24" name="Graphic 23" descr="Dance steps">
            <a:extLst>
              <a:ext uri="{FF2B5EF4-FFF2-40B4-BE49-F238E27FC236}">
                <a16:creationId xmlns:a16="http://schemas.microsoft.com/office/drawing/2014/main" id="{8261A6CB-2F88-4A5D-AE9C-703E8C2C9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67" y="2253676"/>
            <a:ext cx="456542" cy="456542"/>
          </a:xfrm>
          <a:prstGeom prst="rect">
            <a:avLst/>
          </a:prstGeom>
        </p:spPr>
      </p:pic>
      <p:pic>
        <p:nvPicPr>
          <p:cNvPr id="25" name="Graphic 24" descr="Dance steps">
            <a:extLst>
              <a:ext uri="{FF2B5EF4-FFF2-40B4-BE49-F238E27FC236}">
                <a16:creationId xmlns:a16="http://schemas.microsoft.com/office/drawing/2014/main" id="{C3A4C9E5-7B29-4FE1-BF8B-6BF3B7837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397" y="1869078"/>
            <a:ext cx="456542" cy="456542"/>
          </a:xfrm>
          <a:prstGeom prst="rect">
            <a:avLst/>
          </a:prstGeom>
        </p:spPr>
      </p:pic>
      <p:pic>
        <p:nvPicPr>
          <p:cNvPr id="26" name="Graphic 25" descr="Dance steps">
            <a:extLst>
              <a:ext uri="{FF2B5EF4-FFF2-40B4-BE49-F238E27FC236}">
                <a16:creationId xmlns:a16="http://schemas.microsoft.com/office/drawing/2014/main" id="{B6DEE08E-1ECF-452B-8822-F7FA86FF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8548" y="1604470"/>
            <a:ext cx="456542" cy="456542"/>
          </a:xfrm>
          <a:prstGeom prst="rect">
            <a:avLst/>
          </a:prstGeom>
        </p:spPr>
      </p:pic>
      <p:pic>
        <p:nvPicPr>
          <p:cNvPr id="27" name="Graphic 26" descr="Dance steps">
            <a:extLst>
              <a:ext uri="{FF2B5EF4-FFF2-40B4-BE49-F238E27FC236}">
                <a16:creationId xmlns:a16="http://schemas.microsoft.com/office/drawing/2014/main" id="{A0788EFC-2C34-40CA-87A8-903BB6225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3532" y="5100358"/>
            <a:ext cx="456542" cy="456542"/>
          </a:xfrm>
          <a:prstGeom prst="rect">
            <a:avLst/>
          </a:prstGeom>
        </p:spPr>
      </p:pic>
      <p:pic>
        <p:nvPicPr>
          <p:cNvPr id="28" name="Graphic 27" descr="Dance steps">
            <a:extLst>
              <a:ext uri="{FF2B5EF4-FFF2-40B4-BE49-F238E27FC236}">
                <a16:creationId xmlns:a16="http://schemas.microsoft.com/office/drawing/2014/main" id="{3F3BA588-C265-4F4B-9134-04EF7363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03" y="5459539"/>
            <a:ext cx="456542" cy="456542"/>
          </a:xfrm>
          <a:prstGeom prst="rect">
            <a:avLst/>
          </a:prstGeom>
        </p:spPr>
      </p:pic>
      <p:pic>
        <p:nvPicPr>
          <p:cNvPr id="29" name="Graphic 28" descr="Dance steps">
            <a:extLst>
              <a:ext uri="{FF2B5EF4-FFF2-40B4-BE49-F238E27FC236}">
                <a16:creationId xmlns:a16="http://schemas.microsoft.com/office/drawing/2014/main" id="{E4C914A5-6F12-4909-8707-189730BB5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4167" y="5832521"/>
            <a:ext cx="456542" cy="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BDF22-C762-4D26-BD05-EB2B0019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C5448-C8B6-46DC-A562-817E7DF22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1949F-9642-41F8-9CD6-CA6A5C3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people in the cubes at work, starting with the person in the cubicle next to them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609DD-E6F3-4558-8495-110621A1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Sampling</a:t>
            </a:r>
          </a:p>
          <a:p>
            <a:pPr lvl="1"/>
            <a:r>
              <a:rPr lang="en-US" dirty="0"/>
              <a:t>Nearest</a:t>
            </a:r>
          </a:p>
        </p:txBody>
      </p:sp>
    </p:spTree>
    <p:extLst>
      <p:ext uri="{BB962C8B-B14F-4D97-AF65-F5344CB8AC3E}">
        <p14:creationId xmlns:p14="http://schemas.microsoft.com/office/powerpoint/2010/main" val="42500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9DB1-70BE-45FB-B63E-5A3E2195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1000 teddy bears, one is pulled off the assembly line to ensure it’s high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A18E-6140-4FD1-B051-41825E63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Sampling</a:t>
            </a:r>
          </a:p>
          <a:p>
            <a:pPr lvl="1"/>
            <a:r>
              <a:rPr lang="en-US" dirty="0"/>
              <a:t>The order matters</a:t>
            </a:r>
          </a:p>
          <a:p>
            <a:pPr lvl="1"/>
            <a:r>
              <a:rPr lang="en-US" dirty="0"/>
              <a:t>Every nth </a:t>
            </a:r>
          </a:p>
        </p:txBody>
      </p:sp>
    </p:spTree>
    <p:extLst>
      <p:ext uri="{BB962C8B-B14F-4D97-AF65-F5344CB8AC3E}">
        <p14:creationId xmlns:p14="http://schemas.microsoft.com/office/powerpoint/2010/main" val="7622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0AFB-1533-4861-A922-715799F0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They are investigating a new testing method at Woz U – everyone in the data science and cyber security program gets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B043-8DE3-4DD9-BD17-DE09E460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2216150"/>
            <a:ext cx="10515600" cy="4351338"/>
          </a:xfrm>
        </p:spPr>
        <p:txBody>
          <a:bodyPr/>
          <a:lstStyle/>
          <a:p>
            <a:r>
              <a:rPr lang="en-US" dirty="0"/>
              <a:t>Cluster sampling</a:t>
            </a:r>
          </a:p>
          <a:p>
            <a:pPr lvl="1"/>
            <a:r>
              <a:rPr lang="en-US" dirty="0"/>
              <a:t>Everyone in selected groups is sampled</a:t>
            </a:r>
          </a:p>
        </p:txBody>
      </p:sp>
    </p:spTree>
    <p:extLst>
      <p:ext uri="{BB962C8B-B14F-4D97-AF65-F5344CB8AC3E}">
        <p14:creationId xmlns:p14="http://schemas.microsoft.com/office/powerpoint/2010/main" val="2632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D01F-C882-4AA9-B41E-F2067CB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from </a:t>
            </a:r>
            <a:r>
              <a:rPr lang="en-US" dirty="0" err="1"/>
              <a:t>FitBits</a:t>
            </a:r>
            <a:r>
              <a:rPr lang="en-US" dirty="0"/>
              <a:t> are collected to see how long people walk around the mall. Each </a:t>
            </a:r>
            <a:r>
              <a:rPr lang="en-US" dirty="0" err="1"/>
              <a:t>FitBit</a:t>
            </a:r>
            <a:r>
              <a:rPr lang="en-US" dirty="0"/>
              <a:t> is assigned a random number from 1 to 20, and if it is a 20, then data is recorded.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A4A2-239F-459B-8463-19F88A82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59100"/>
            <a:ext cx="10515600" cy="4351338"/>
          </a:xfrm>
        </p:spPr>
        <p:txBody>
          <a:bodyPr/>
          <a:lstStyle/>
          <a:p>
            <a:r>
              <a:rPr lang="en-US" dirty="0"/>
              <a:t>Simple random sampling</a:t>
            </a:r>
          </a:p>
          <a:p>
            <a:pPr lvl="1"/>
            <a:r>
              <a:rPr lang="en-US" dirty="0"/>
              <a:t>“Random”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500E-F26D-497F-8151-485E61C1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principal wonders about the students’ favorite teacher, so he heads to the cafeteria and asks students there.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9362-A27B-49D4-A83E-A3C51241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550"/>
            <a:ext cx="10515600" cy="4351338"/>
          </a:xfrm>
        </p:spPr>
        <p:txBody>
          <a:bodyPr/>
          <a:lstStyle/>
          <a:p>
            <a:r>
              <a:rPr lang="en-US" dirty="0"/>
              <a:t>Convenience sampling</a:t>
            </a:r>
          </a:p>
          <a:p>
            <a:pPr lvl="1"/>
            <a:r>
              <a:rPr lang="en-US" dirty="0"/>
              <a:t>Goes where there is a large group of readily available students</a:t>
            </a:r>
          </a:p>
          <a:p>
            <a:pPr lvl="1"/>
            <a:r>
              <a:rPr lang="en-US" dirty="0"/>
              <a:t>Easy for the principal </a:t>
            </a:r>
          </a:p>
        </p:txBody>
      </p:sp>
    </p:spTree>
    <p:extLst>
      <p:ext uri="{BB962C8B-B14F-4D97-AF65-F5344CB8AC3E}">
        <p14:creationId xmlns:p14="http://schemas.microsoft.com/office/powerpoint/2010/main" val="21171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E774-346B-4A3A-B4F6-ACC2E74C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inspectors test buildings to see if they are up to code by selecting them randomly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4F54-4812-407D-881B-B8AF12E3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random sampling </a:t>
            </a:r>
          </a:p>
        </p:txBody>
      </p:sp>
    </p:spTree>
    <p:extLst>
      <p:ext uri="{BB962C8B-B14F-4D97-AF65-F5344CB8AC3E}">
        <p14:creationId xmlns:p14="http://schemas.microsoft.com/office/powerpoint/2010/main" val="35026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F82-9264-40CC-AAB4-E0DF0FB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Government officials are examining Corona testing policies by state. Every state participates, and the number of people who get tested are proportional to the number of people in that state.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4724-8489-4AF4-8829-888E9816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369"/>
            <a:ext cx="10515600" cy="4351338"/>
          </a:xfrm>
        </p:spPr>
        <p:txBody>
          <a:bodyPr/>
          <a:lstStyle/>
          <a:p>
            <a:r>
              <a:rPr lang="en-US" dirty="0"/>
              <a:t>Stratified sampling </a:t>
            </a:r>
          </a:p>
          <a:p>
            <a:pPr lvl="1"/>
            <a:r>
              <a:rPr lang="en-US" dirty="0"/>
              <a:t>Strata / groups are the states</a:t>
            </a:r>
          </a:p>
          <a:p>
            <a:pPr lvl="1"/>
            <a:r>
              <a:rPr lang="en-US" dirty="0"/>
              <a:t>“proportional” </a:t>
            </a:r>
          </a:p>
        </p:txBody>
      </p:sp>
    </p:spTree>
    <p:extLst>
      <p:ext uri="{BB962C8B-B14F-4D97-AF65-F5344CB8AC3E}">
        <p14:creationId xmlns:p14="http://schemas.microsoft.com/office/powerpoint/2010/main" val="6130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8181B-7C5D-4C38-8F42-95C2B3A3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BE733-09F0-453D-872C-3E9D38C9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item/person has an equal chance of being selected</a:t>
            </a:r>
          </a:p>
          <a:p>
            <a:endParaRPr lang="en-US" dirty="0"/>
          </a:p>
          <a:p>
            <a:r>
              <a:rPr lang="en-US" dirty="0"/>
              <a:t>“Randomly selected”</a:t>
            </a:r>
          </a:p>
          <a:p>
            <a:r>
              <a:rPr lang="en-US" dirty="0"/>
              <a:t>Random number generator</a:t>
            </a:r>
          </a:p>
          <a:p>
            <a:r>
              <a:rPr lang="en-US" dirty="0"/>
              <a:t>Names out of a hat</a:t>
            </a:r>
          </a:p>
        </p:txBody>
      </p:sp>
    </p:spTree>
    <p:extLst>
      <p:ext uri="{BB962C8B-B14F-4D97-AF65-F5344CB8AC3E}">
        <p14:creationId xmlns:p14="http://schemas.microsoft.com/office/powerpoint/2010/main" val="142044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E7E0-0DB3-4826-AADC-2D9C3D32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Godiva checks every 300</a:t>
            </a:r>
            <a:r>
              <a:rPr lang="en-US" baseline="30000" dirty="0"/>
              <a:t>th</a:t>
            </a:r>
            <a:r>
              <a:rPr lang="en-US" dirty="0"/>
              <a:t> box of chocolates to make sure it has the right balance of flavors.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D50-1069-4B53-9B92-FD9BBF7C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sampling</a:t>
            </a:r>
          </a:p>
          <a:p>
            <a:pPr lvl="1"/>
            <a:r>
              <a:rPr lang="en-US" dirty="0"/>
              <a:t>Order matters</a:t>
            </a:r>
          </a:p>
          <a:p>
            <a:pPr lvl="1"/>
            <a:r>
              <a:rPr lang="en-US" dirty="0"/>
              <a:t>Every nth format</a:t>
            </a:r>
          </a:p>
        </p:txBody>
      </p:sp>
    </p:spTree>
    <p:extLst>
      <p:ext uri="{BB962C8B-B14F-4D97-AF65-F5344CB8AC3E}">
        <p14:creationId xmlns:p14="http://schemas.microsoft.com/office/powerpoint/2010/main" val="10002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64AB8-1BE7-4B1F-86A5-F6CBC52B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91513-C740-4663-A31F-3B539E95F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36A-911F-417D-8E0E-D1AFD03A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Example</a:t>
            </a:r>
          </a:p>
        </p:txBody>
      </p:sp>
      <p:pic>
        <p:nvPicPr>
          <p:cNvPr id="5" name="Content Placeholder 4" descr="Box">
            <a:extLst>
              <a:ext uri="{FF2B5EF4-FFF2-40B4-BE49-F238E27FC236}">
                <a16:creationId xmlns:a16="http://schemas.microsoft.com/office/drawing/2014/main" id="{763B1AE4-29E7-4FB3-9586-C8A5E011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798" y="2159911"/>
            <a:ext cx="914400" cy="914400"/>
          </a:xfrm>
        </p:spPr>
      </p:pic>
      <p:pic>
        <p:nvPicPr>
          <p:cNvPr id="8" name="Content Placeholder 4" descr="Box">
            <a:extLst>
              <a:ext uri="{FF2B5EF4-FFF2-40B4-BE49-F238E27FC236}">
                <a16:creationId xmlns:a16="http://schemas.microsoft.com/office/drawing/2014/main" id="{95CA820B-8C77-4E4F-B177-DEA3CBC0F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435" y="2159911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Box">
            <a:extLst>
              <a:ext uri="{FF2B5EF4-FFF2-40B4-BE49-F238E27FC236}">
                <a16:creationId xmlns:a16="http://schemas.microsoft.com/office/drawing/2014/main" id="{27116566-6562-49FF-B17E-00D665FE4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1254" y="2159911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Box">
            <a:extLst>
              <a:ext uri="{FF2B5EF4-FFF2-40B4-BE49-F238E27FC236}">
                <a16:creationId xmlns:a16="http://schemas.microsoft.com/office/drawing/2014/main" id="{1B31D99B-CAE0-4C90-800F-C85755E33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0425" y="2159911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Box">
            <a:extLst>
              <a:ext uri="{FF2B5EF4-FFF2-40B4-BE49-F238E27FC236}">
                <a16:creationId xmlns:a16="http://schemas.microsoft.com/office/drawing/2014/main" id="{A29AB9C3-286B-41FD-86CC-898B9CBA5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1415" y="2159911"/>
            <a:ext cx="914400" cy="914400"/>
          </a:xfrm>
          <a:prstGeom prst="rect">
            <a:avLst/>
          </a:prstGeom>
        </p:spPr>
      </p:pic>
      <p:pic>
        <p:nvPicPr>
          <p:cNvPr id="13" name="Content Placeholder 4" descr="Box">
            <a:extLst>
              <a:ext uri="{FF2B5EF4-FFF2-40B4-BE49-F238E27FC236}">
                <a16:creationId xmlns:a16="http://schemas.microsoft.com/office/drawing/2014/main" id="{762D346F-00E2-4139-A2DE-3B0066B31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11967" y="2159911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D4902A3-5C69-4890-97A7-C8A853104D14}"/>
              </a:ext>
            </a:extLst>
          </p:cNvPr>
          <p:cNvGrpSpPr/>
          <p:nvPr/>
        </p:nvGrpSpPr>
        <p:grpSpPr>
          <a:xfrm>
            <a:off x="450204" y="2828933"/>
            <a:ext cx="4503491" cy="4503491"/>
            <a:chOff x="6897146" y="3122548"/>
            <a:chExt cx="4503491" cy="4503491"/>
          </a:xfrm>
        </p:grpSpPr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B61C13CE-2EF5-472B-A843-784745AE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97146" y="3122548"/>
              <a:ext cx="4503491" cy="450349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9F7D1B-8A17-4129-873B-213C4EFDD6BE}"/>
                </a:ext>
              </a:extLst>
            </p:cNvPr>
            <p:cNvGrpSpPr/>
            <p:nvPr/>
          </p:nvGrpSpPr>
          <p:grpSpPr>
            <a:xfrm>
              <a:off x="8316404" y="4701215"/>
              <a:ext cx="1571299" cy="1032952"/>
              <a:chOff x="4559415" y="4457934"/>
              <a:chExt cx="1571299" cy="1032952"/>
            </a:xfrm>
          </p:grpSpPr>
          <p:pic>
            <p:nvPicPr>
              <p:cNvPr id="16" name="Content Placeholder 4" descr="Box">
                <a:extLst>
                  <a:ext uri="{FF2B5EF4-FFF2-40B4-BE49-F238E27FC236}">
                    <a16:creationId xmlns:a16="http://schemas.microsoft.com/office/drawing/2014/main" id="{7F359F82-941E-4FFE-8ADE-FF6579CCF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59415" y="4457934"/>
                <a:ext cx="416070" cy="416070"/>
              </a:xfrm>
              <a:prstGeom prst="rect">
                <a:avLst/>
              </a:prstGeom>
            </p:spPr>
          </p:pic>
          <p:pic>
            <p:nvPicPr>
              <p:cNvPr id="17" name="Content Placeholder 4" descr="Box">
                <a:extLst>
                  <a:ext uri="{FF2B5EF4-FFF2-40B4-BE49-F238E27FC236}">
                    <a16:creationId xmlns:a16="http://schemas.microsoft.com/office/drawing/2014/main" id="{396F6AD7-E889-450B-8C1B-2377FF8AD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25844" y="4457934"/>
                <a:ext cx="416070" cy="416070"/>
              </a:xfrm>
              <a:prstGeom prst="rect">
                <a:avLst/>
              </a:prstGeom>
            </p:spPr>
          </p:pic>
          <p:pic>
            <p:nvPicPr>
              <p:cNvPr id="19" name="Content Placeholder 4" descr="Box">
                <a:extLst>
                  <a:ext uri="{FF2B5EF4-FFF2-40B4-BE49-F238E27FC236}">
                    <a16:creationId xmlns:a16="http://schemas.microsoft.com/office/drawing/2014/main" id="{2A3703C1-3F2C-40F8-861E-C92114D69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59415" y="5054950"/>
                <a:ext cx="416070" cy="416070"/>
              </a:xfrm>
              <a:prstGeom prst="rect">
                <a:avLst/>
              </a:prstGeom>
            </p:spPr>
          </p:pic>
          <p:pic>
            <p:nvPicPr>
              <p:cNvPr id="20" name="Content Placeholder 4" descr="Box">
                <a:extLst>
                  <a:ext uri="{FF2B5EF4-FFF2-40B4-BE49-F238E27FC236}">
                    <a16:creationId xmlns:a16="http://schemas.microsoft.com/office/drawing/2014/main" id="{387816B7-14F9-4968-9D4D-614AC49A5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137144" y="5054950"/>
                <a:ext cx="416070" cy="416070"/>
              </a:xfrm>
              <a:prstGeom prst="rect">
                <a:avLst/>
              </a:prstGeom>
            </p:spPr>
          </p:pic>
          <p:pic>
            <p:nvPicPr>
              <p:cNvPr id="21" name="Content Placeholder 4" descr="Box">
                <a:extLst>
                  <a:ext uri="{FF2B5EF4-FFF2-40B4-BE49-F238E27FC236}">
                    <a16:creationId xmlns:a16="http://schemas.microsoft.com/office/drawing/2014/main" id="{D35C48B7-9CEC-4BAD-A86F-F49044D14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714644" y="4457934"/>
                <a:ext cx="416070" cy="416070"/>
              </a:xfrm>
              <a:prstGeom prst="rect">
                <a:avLst/>
              </a:prstGeom>
            </p:spPr>
          </p:pic>
          <p:pic>
            <p:nvPicPr>
              <p:cNvPr id="22" name="Content Placeholder 4" descr="Box">
                <a:extLst>
                  <a:ext uri="{FF2B5EF4-FFF2-40B4-BE49-F238E27FC236}">
                    <a16:creationId xmlns:a16="http://schemas.microsoft.com/office/drawing/2014/main" id="{2BB0A40E-2B47-480A-B63B-D09FEBB0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714644" y="5074816"/>
                <a:ext cx="416070" cy="4160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7247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5C99-AE55-40FB-A1B6-55EA9883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90C3-4D38-4895-B633-0430B63D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broken into naturally occurring groups</a:t>
            </a:r>
          </a:p>
          <a:p>
            <a:r>
              <a:rPr lang="en-US" dirty="0"/>
              <a:t>Randomly select THE GROUPS</a:t>
            </a:r>
          </a:p>
          <a:p>
            <a:r>
              <a:rPr lang="en-US" dirty="0"/>
              <a:t>Sample EVERYONE in the chosen groups</a:t>
            </a:r>
          </a:p>
        </p:txBody>
      </p:sp>
    </p:spTree>
    <p:extLst>
      <p:ext uri="{BB962C8B-B14F-4D97-AF65-F5344CB8AC3E}">
        <p14:creationId xmlns:p14="http://schemas.microsoft.com/office/powerpoint/2010/main" val="9034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14B-6D11-4A70-BD56-A9D6FD0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Example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8549E-15E2-4200-AF61-ED983FCE5A97}"/>
              </a:ext>
            </a:extLst>
          </p:cNvPr>
          <p:cNvGrpSpPr/>
          <p:nvPr/>
        </p:nvGrpSpPr>
        <p:grpSpPr>
          <a:xfrm>
            <a:off x="711905" y="1935255"/>
            <a:ext cx="1881020" cy="2257693"/>
            <a:chOff x="1147405" y="2525484"/>
            <a:chExt cx="1881020" cy="2257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5EBBE-2DB3-4B40-93F7-10057DF650D5}"/>
                </a:ext>
              </a:extLst>
            </p:cNvPr>
            <p:cNvSpPr txBox="1"/>
            <p:nvPr/>
          </p:nvSpPr>
          <p:spPr>
            <a:xfrm>
              <a:off x="1216403" y="2525484"/>
              <a:ext cx="1501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Amazon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A736D2-7C9C-42BE-8A5A-C80894BA86AB}"/>
                </a:ext>
              </a:extLst>
            </p:cNvPr>
            <p:cNvSpPr txBox="1"/>
            <p:nvPr/>
          </p:nvSpPr>
          <p:spPr>
            <a:xfrm>
              <a:off x="1216403" y="3363393"/>
              <a:ext cx="181202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Jo Ann Fabrics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600B8-42AE-4795-8DC2-FE77C33B0777}"/>
                </a:ext>
              </a:extLst>
            </p:cNvPr>
            <p:cNvSpPr txBox="1"/>
            <p:nvPr/>
          </p:nvSpPr>
          <p:spPr>
            <a:xfrm>
              <a:off x="1147405" y="4413845"/>
              <a:ext cx="1501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Eddie Bauer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30B219-BCAA-49B6-97C5-BD93367D039D}"/>
              </a:ext>
            </a:extLst>
          </p:cNvPr>
          <p:cNvGrpSpPr/>
          <p:nvPr/>
        </p:nvGrpSpPr>
        <p:grpSpPr>
          <a:xfrm>
            <a:off x="9015427" y="4399179"/>
            <a:ext cx="2666410" cy="2666410"/>
            <a:chOff x="1071639" y="4102217"/>
            <a:chExt cx="2666410" cy="2666410"/>
          </a:xfrm>
        </p:grpSpPr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28A76783-DE33-4DF5-9428-837FB6EC5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1639" y="4102217"/>
              <a:ext cx="2666410" cy="266641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FED9A2-7926-4AC8-A32E-2CF9AB496C6A}"/>
                </a:ext>
              </a:extLst>
            </p:cNvPr>
            <p:cNvGrpSpPr/>
            <p:nvPr/>
          </p:nvGrpSpPr>
          <p:grpSpPr>
            <a:xfrm>
              <a:off x="1744210" y="4905373"/>
              <a:ext cx="1812023" cy="799963"/>
              <a:chOff x="1216403" y="2692866"/>
              <a:chExt cx="1812023" cy="79996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0088D5-CBCC-411F-A864-634AF256DEA5}"/>
                  </a:ext>
                </a:extLst>
              </p:cNvPr>
              <p:cNvSpPr txBox="1"/>
              <p:nvPr/>
            </p:nvSpPr>
            <p:spPr>
              <a:xfrm>
                <a:off x="1216404" y="2692866"/>
                <a:ext cx="15016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Amazon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234BFE-2E17-4476-9C88-A870A56E9964}"/>
                  </a:ext>
                </a:extLst>
              </p:cNvPr>
              <p:cNvSpPr txBox="1"/>
              <p:nvPr/>
            </p:nvSpPr>
            <p:spPr>
              <a:xfrm>
                <a:off x="1216404" y="2969737"/>
                <a:ext cx="18120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Jo Ann Fabrics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031EA0-CDB4-4C7C-B092-8C1ECAAD108D}"/>
                  </a:ext>
                </a:extLst>
              </p:cNvPr>
              <p:cNvSpPr txBox="1"/>
              <p:nvPr/>
            </p:nvSpPr>
            <p:spPr>
              <a:xfrm>
                <a:off x="1216403" y="3246608"/>
                <a:ext cx="15016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Eddie Bauer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D623FA-E158-4D2B-8297-998126EE4107}"/>
              </a:ext>
            </a:extLst>
          </p:cNvPr>
          <p:cNvGrpSpPr/>
          <p:nvPr/>
        </p:nvGrpSpPr>
        <p:grpSpPr>
          <a:xfrm>
            <a:off x="536895" y="2513408"/>
            <a:ext cx="9471171" cy="963229"/>
            <a:chOff x="553673" y="2260833"/>
            <a:chExt cx="9471171" cy="96322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86AC3B-8B25-425D-878A-050A09727D29}"/>
                </a:ext>
              </a:extLst>
            </p:cNvPr>
            <p:cNvCxnSpPr/>
            <p:nvPr/>
          </p:nvCxnSpPr>
          <p:spPr>
            <a:xfrm>
              <a:off x="2768367" y="2718033"/>
              <a:ext cx="2114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Content Placeholder 4" descr="Box">
              <a:extLst>
                <a:ext uri="{FF2B5EF4-FFF2-40B4-BE49-F238E27FC236}">
                  <a16:creationId xmlns:a16="http://schemas.microsoft.com/office/drawing/2014/main" id="{11AA69AB-5ACB-4C7A-8D73-A23E37EE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9309" y="2260833"/>
              <a:ext cx="914400" cy="914400"/>
            </a:xfrm>
            <a:prstGeom prst="rect">
              <a:avLst/>
            </a:prstGeom>
          </p:spPr>
        </p:pic>
        <p:pic>
          <p:nvPicPr>
            <p:cNvPr id="24" name="Content Placeholder 4" descr="Box">
              <a:extLst>
                <a:ext uri="{FF2B5EF4-FFF2-40B4-BE49-F238E27FC236}">
                  <a16:creationId xmlns:a16="http://schemas.microsoft.com/office/drawing/2014/main" id="{7E9AB195-FF0E-4758-AC63-89BFDE28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79470" y="2260833"/>
              <a:ext cx="914400" cy="914400"/>
            </a:xfrm>
            <a:prstGeom prst="rect">
              <a:avLst/>
            </a:prstGeom>
          </p:spPr>
        </p:pic>
        <p:pic>
          <p:nvPicPr>
            <p:cNvPr id="25" name="Content Placeholder 4" descr="Box">
              <a:extLst>
                <a:ext uri="{FF2B5EF4-FFF2-40B4-BE49-F238E27FC236}">
                  <a16:creationId xmlns:a16="http://schemas.microsoft.com/office/drawing/2014/main" id="{DC14F419-E401-482C-A4A1-D556B5F9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0022" y="2260833"/>
              <a:ext cx="914400" cy="914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8492CF-34DA-453B-AFCE-6A0387913FF2}"/>
                </a:ext>
              </a:extLst>
            </p:cNvPr>
            <p:cNvSpPr/>
            <p:nvPr/>
          </p:nvSpPr>
          <p:spPr>
            <a:xfrm>
              <a:off x="553673" y="2260833"/>
              <a:ext cx="9471171" cy="9632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Content Placeholder 4" descr="Box">
            <a:extLst>
              <a:ext uri="{FF2B5EF4-FFF2-40B4-BE49-F238E27FC236}">
                <a16:creationId xmlns:a16="http://schemas.microsoft.com/office/drawing/2014/main" id="{D02F8121-1413-4E5A-80A2-CBDB4C25C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2175" y="1520683"/>
            <a:ext cx="914400" cy="914400"/>
          </a:xfrm>
        </p:spPr>
      </p:pic>
      <p:pic>
        <p:nvPicPr>
          <p:cNvPr id="28" name="Content Placeholder 4" descr="Box">
            <a:extLst>
              <a:ext uri="{FF2B5EF4-FFF2-40B4-BE49-F238E27FC236}">
                <a16:creationId xmlns:a16="http://schemas.microsoft.com/office/drawing/2014/main" id="{AFCF5A8B-CDCA-49DE-A9C4-2152BA9CD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9212" y="1478055"/>
            <a:ext cx="914400" cy="914400"/>
          </a:xfrm>
          <a:prstGeom prst="rect">
            <a:avLst/>
          </a:prstGeom>
        </p:spPr>
      </p:pic>
      <p:pic>
        <p:nvPicPr>
          <p:cNvPr id="29" name="Content Placeholder 4" descr="Box">
            <a:extLst>
              <a:ext uri="{FF2B5EF4-FFF2-40B4-BE49-F238E27FC236}">
                <a16:creationId xmlns:a16="http://schemas.microsoft.com/office/drawing/2014/main" id="{7E92AF05-2A2C-41E8-B5CD-4B943DC987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62175" y="3511602"/>
            <a:ext cx="914400" cy="914400"/>
          </a:xfrm>
          <a:prstGeom prst="rect">
            <a:avLst/>
          </a:prstGeom>
        </p:spPr>
      </p:pic>
      <p:pic>
        <p:nvPicPr>
          <p:cNvPr id="32" name="Content Placeholder 4" descr="Box">
            <a:extLst>
              <a:ext uri="{FF2B5EF4-FFF2-40B4-BE49-F238E27FC236}">
                <a16:creationId xmlns:a16="http://schemas.microsoft.com/office/drawing/2014/main" id="{00F69E70-5215-49C4-98C5-9CA23819FF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19212" y="35116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E15A-83BF-4D1D-8045-A8D7B26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EF97-2452-4E1E-B217-56AA2156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broken into naturally occurring groups</a:t>
            </a:r>
          </a:p>
          <a:p>
            <a:r>
              <a:rPr lang="en-US" dirty="0"/>
              <a:t>Use ALL groups</a:t>
            </a:r>
          </a:p>
          <a:p>
            <a:r>
              <a:rPr lang="en-US" dirty="0"/>
              <a:t>Randomly select a certain % within the groups</a:t>
            </a:r>
          </a:p>
          <a:p>
            <a:r>
              <a:rPr lang="en-US" dirty="0"/>
              <a:t>Proportional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14B-6D11-4A70-BD56-A9D6FD0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5EBBE-2DB3-4B40-93F7-10057DF650D5}"/>
              </a:ext>
            </a:extLst>
          </p:cNvPr>
          <p:cNvSpPr txBox="1"/>
          <p:nvPr/>
        </p:nvSpPr>
        <p:spPr>
          <a:xfrm>
            <a:off x="799373" y="1817147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736D2-7C9C-42BE-8A5A-C80894BA86AB}"/>
              </a:ext>
            </a:extLst>
          </p:cNvPr>
          <p:cNvSpPr txBox="1"/>
          <p:nvPr/>
        </p:nvSpPr>
        <p:spPr>
          <a:xfrm>
            <a:off x="780903" y="2773164"/>
            <a:ext cx="18120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Jo Ann Fabrics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600B8-42AE-4795-8DC2-FE77C33B0777}"/>
              </a:ext>
            </a:extLst>
          </p:cNvPr>
          <p:cNvSpPr txBox="1"/>
          <p:nvPr/>
        </p:nvSpPr>
        <p:spPr>
          <a:xfrm>
            <a:off x="743879" y="4115333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Eddie Bauer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28A76783-DE33-4DF5-9428-837FB6EC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350" y="849245"/>
            <a:ext cx="1705159" cy="1705159"/>
          </a:xfrm>
          <a:prstGeom prst="rect">
            <a:avLst/>
          </a:prstGeom>
        </p:spPr>
      </p:pic>
      <p:pic>
        <p:nvPicPr>
          <p:cNvPr id="23" name="Content Placeholder 4" descr="Box">
            <a:extLst>
              <a:ext uri="{FF2B5EF4-FFF2-40B4-BE49-F238E27FC236}">
                <a16:creationId xmlns:a16="http://schemas.microsoft.com/office/drawing/2014/main" id="{11AA69AB-5ACB-4C7A-8D73-A23E37EEB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212" y="2527279"/>
            <a:ext cx="914400" cy="914400"/>
          </a:xfrm>
          <a:prstGeom prst="rect">
            <a:avLst/>
          </a:prstGeom>
        </p:spPr>
      </p:pic>
      <p:pic>
        <p:nvPicPr>
          <p:cNvPr id="24" name="Content Placeholder 4" descr="Box">
            <a:extLst>
              <a:ext uri="{FF2B5EF4-FFF2-40B4-BE49-F238E27FC236}">
                <a16:creationId xmlns:a16="http://schemas.microsoft.com/office/drawing/2014/main" id="{7E9AB195-FF0E-4758-AC63-89BFDE28A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2175" y="2516142"/>
            <a:ext cx="914400" cy="914400"/>
          </a:xfrm>
          <a:prstGeom prst="rect">
            <a:avLst/>
          </a:prstGeom>
        </p:spPr>
      </p:pic>
      <p:pic>
        <p:nvPicPr>
          <p:cNvPr id="25" name="Content Placeholder 4" descr="Box">
            <a:extLst>
              <a:ext uri="{FF2B5EF4-FFF2-40B4-BE49-F238E27FC236}">
                <a16:creationId xmlns:a16="http://schemas.microsoft.com/office/drawing/2014/main" id="{DC14F419-E401-482C-A4A1-D556B5F98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7847" y="2527279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B8492CF-34DA-453B-AFCE-6A0387913FF2}"/>
              </a:ext>
            </a:extLst>
          </p:cNvPr>
          <p:cNvSpPr/>
          <p:nvPr/>
        </p:nvSpPr>
        <p:spPr>
          <a:xfrm>
            <a:off x="536895" y="1409444"/>
            <a:ext cx="9471171" cy="994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4" descr="Box">
            <a:extLst>
              <a:ext uri="{FF2B5EF4-FFF2-40B4-BE49-F238E27FC236}">
                <a16:creationId xmlns:a16="http://schemas.microsoft.com/office/drawing/2014/main" id="{D02F8121-1413-4E5A-80A2-CBDB4C25C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2175" y="1520683"/>
            <a:ext cx="914400" cy="914400"/>
          </a:xfrm>
        </p:spPr>
      </p:pic>
      <p:pic>
        <p:nvPicPr>
          <p:cNvPr id="28" name="Content Placeholder 4" descr="Box">
            <a:extLst>
              <a:ext uri="{FF2B5EF4-FFF2-40B4-BE49-F238E27FC236}">
                <a16:creationId xmlns:a16="http://schemas.microsoft.com/office/drawing/2014/main" id="{AFCF5A8B-CDCA-49DE-A9C4-2152BA9CD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9212" y="1478055"/>
            <a:ext cx="914400" cy="914400"/>
          </a:xfrm>
          <a:prstGeom prst="rect">
            <a:avLst/>
          </a:prstGeom>
        </p:spPr>
      </p:pic>
      <p:pic>
        <p:nvPicPr>
          <p:cNvPr id="29" name="Content Placeholder 4" descr="Box">
            <a:extLst>
              <a:ext uri="{FF2B5EF4-FFF2-40B4-BE49-F238E27FC236}">
                <a16:creationId xmlns:a16="http://schemas.microsoft.com/office/drawing/2014/main" id="{7E92AF05-2A2C-41E8-B5CD-4B943DC987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62175" y="3832734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275AB3D-E75D-4322-9C41-85E1E2997CE3}"/>
              </a:ext>
            </a:extLst>
          </p:cNvPr>
          <p:cNvSpPr/>
          <p:nvPr/>
        </p:nvSpPr>
        <p:spPr>
          <a:xfrm>
            <a:off x="536894" y="2527279"/>
            <a:ext cx="9471171" cy="994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327FD8-E776-429A-9863-02FEECD552C6}"/>
              </a:ext>
            </a:extLst>
          </p:cNvPr>
          <p:cNvSpPr/>
          <p:nvPr/>
        </p:nvSpPr>
        <p:spPr>
          <a:xfrm>
            <a:off x="536894" y="3776099"/>
            <a:ext cx="9471171" cy="994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531EF3AA-D10E-4AF5-99A9-6FC577B3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2313" y="2037965"/>
            <a:ext cx="1705159" cy="1705159"/>
          </a:xfrm>
          <a:prstGeom prst="rect">
            <a:avLst/>
          </a:prstGeom>
        </p:spPr>
      </p:pic>
      <p:pic>
        <p:nvPicPr>
          <p:cNvPr id="35" name="Graphic 34" descr="Laptop">
            <a:extLst>
              <a:ext uri="{FF2B5EF4-FFF2-40B4-BE49-F238E27FC236}">
                <a16:creationId xmlns:a16="http://schemas.microsoft.com/office/drawing/2014/main" id="{9E8BAAB8-DA7D-4F3F-B9D0-90F2E749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276" y="3262753"/>
            <a:ext cx="1705159" cy="1705159"/>
          </a:xfrm>
          <a:prstGeom prst="rect">
            <a:avLst/>
          </a:prstGeom>
        </p:spPr>
      </p:pic>
      <p:pic>
        <p:nvPicPr>
          <p:cNvPr id="36" name="Content Placeholder 4" descr="Box">
            <a:extLst>
              <a:ext uri="{FF2B5EF4-FFF2-40B4-BE49-F238E27FC236}">
                <a16:creationId xmlns:a16="http://schemas.microsoft.com/office/drawing/2014/main" id="{9660BAD5-ED8F-4EA7-BEC8-D2CA5F6055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0050" y="1462308"/>
            <a:ext cx="914400" cy="914400"/>
          </a:xfrm>
          <a:prstGeom prst="rect">
            <a:avLst/>
          </a:prstGeom>
        </p:spPr>
      </p:pic>
      <p:pic>
        <p:nvPicPr>
          <p:cNvPr id="37" name="Content Placeholder 4" descr="Box">
            <a:extLst>
              <a:ext uri="{FF2B5EF4-FFF2-40B4-BE49-F238E27FC236}">
                <a16:creationId xmlns:a16="http://schemas.microsoft.com/office/drawing/2014/main" id="{A715F830-BF16-4BD5-8C8F-28211012F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0050" y="2607493"/>
            <a:ext cx="914400" cy="914400"/>
          </a:xfrm>
          <a:prstGeom prst="rect">
            <a:avLst/>
          </a:prstGeom>
        </p:spPr>
      </p:pic>
      <p:pic>
        <p:nvPicPr>
          <p:cNvPr id="38" name="Content Placeholder 4" descr="Box">
            <a:extLst>
              <a:ext uri="{FF2B5EF4-FFF2-40B4-BE49-F238E27FC236}">
                <a16:creationId xmlns:a16="http://schemas.microsoft.com/office/drawing/2014/main" id="{F03DCB19-4821-4DA7-9D46-FDBADC2D4E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6984" y="3832734"/>
            <a:ext cx="914400" cy="914400"/>
          </a:xfrm>
          <a:prstGeom prst="rect">
            <a:avLst/>
          </a:prstGeom>
        </p:spPr>
      </p:pic>
      <p:pic>
        <p:nvPicPr>
          <p:cNvPr id="39" name="Content Placeholder 4" descr="Box">
            <a:extLst>
              <a:ext uri="{FF2B5EF4-FFF2-40B4-BE49-F238E27FC236}">
                <a16:creationId xmlns:a16="http://schemas.microsoft.com/office/drawing/2014/main" id="{419A27E1-1907-436C-BD7A-3BF0FDD677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8098" y="1486565"/>
            <a:ext cx="273051" cy="273051"/>
          </a:xfrm>
          <a:prstGeom prst="rect">
            <a:avLst/>
          </a:prstGeom>
        </p:spPr>
      </p:pic>
      <p:pic>
        <p:nvPicPr>
          <p:cNvPr id="41" name="Content Placeholder 4" descr="Box">
            <a:extLst>
              <a:ext uri="{FF2B5EF4-FFF2-40B4-BE49-F238E27FC236}">
                <a16:creationId xmlns:a16="http://schemas.microsoft.com/office/drawing/2014/main" id="{FCC76D4A-78A2-4EA3-AAB2-6E8A839DF7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7790" y="1496841"/>
            <a:ext cx="273051" cy="273051"/>
          </a:xfrm>
          <a:prstGeom prst="rect">
            <a:avLst/>
          </a:prstGeom>
        </p:spPr>
      </p:pic>
      <p:pic>
        <p:nvPicPr>
          <p:cNvPr id="42" name="Content Placeholder 4" descr="Box">
            <a:extLst>
              <a:ext uri="{FF2B5EF4-FFF2-40B4-BE49-F238E27FC236}">
                <a16:creationId xmlns:a16="http://schemas.microsoft.com/office/drawing/2014/main" id="{2F35C20F-4CF5-4AAE-B0AC-D063188C34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76848" y="2705534"/>
            <a:ext cx="273051" cy="273051"/>
          </a:xfrm>
          <a:prstGeom prst="rect">
            <a:avLst/>
          </a:prstGeom>
        </p:spPr>
      </p:pic>
      <p:pic>
        <p:nvPicPr>
          <p:cNvPr id="43" name="Content Placeholder 4" descr="Box">
            <a:extLst>
              <a:ext uri="{FF2B5EF4-FFF2-40B4-BE49-F238E27FC236}">
                <a16:creationId xmlns:a16="http://schemas.microsoft.com/office/drawing/2014/main" id="{0A411B7A-ADCD-44AF-AAE0-C9486766D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82824" y="2714564"/>
            <a:ext cx="273051" cy="273051"/>
          </a:xfrm>
          <a:prstGeom prst="rect">
            <a:avLst/>
          </a:prstGeom>
        </p:spPr>
      </p:pic>
      <p:pic>
        <p:nvPicPr>
          <p:cNvPr id="44" name="Content Placeholder 4" descr="Box">
            <a:extLst>
              <a:ext uri="{FF2B5EF4-FFF2-40B4-BE49-F238E27FC236}">
                <a16:creationId xmlns:a16="http://schemas.microsoft.com/office/drawing/2014/main" id="{617A99B4-9C2A-4C11-BE12-A8F41B27A7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51451" y="3953315"/>
            <a:ext cx="273051" cy="273051"/>
          </a:xfrm>
          <a:prstGeom prst="rect">
            <a:avLst/>
          </a:prstGeom>
        </p:spPr>
      </p:pic>
      <p:pic>
        <p:nvPicPr>
          <p:cNvPr id="45" name="Content Placeholder 4" descr="Box">
            <a:extLst>
              <a:ext uri="{FF2B5EF4-FFF2-40B4-BE49-F238E27FC236}">
                <a16:creationId xmlns:a16="http://schemas.microsoft.com/office/drawing/2014/main" id="{29C45A00-C0B9-42A2-8DCC-3D29756703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73251" y="3953875"/>
            <a:ext cx="273051" cy="273051"/>
          </a:xfrm>
          <a:prstGeom prst="rect">
            <a:avLst/>
          </a:prstGeom>
        </p:spPr>
      </p:pic>
      <p:pic>
        <p:nvPicPr>
          <p:cNvPr id="46" name="Content Placeholder 4" descr="Box">
            <a:extLst>
              <a:ext uri="{FF2B5EF4-FFF2-40B4-BE49-F238E27FC236}">
                <a16:creationId xmlns:a16="http://schemas.microsoft.com/office/drawing/2014/main" id="{8DA0E1EC-74A0-479A-B7A6-97C469608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9924" y="3869646"/>
            <a:ext cx="914400" cy="914400"/>
          </a:xfrm>
          <a:prstGeom prst="rect">
            <a:avLst/>
          </a:prstGeom>
        </p:spPr>
      </p:pic>
      <p:pic>
        <p:nvPicPr>
          <p:cNvPr id="48" name="Content Placeholder 4" descr="Box">
            <a:extLst>
              <a:ext uri="{FF2B5EF4-FFF2-40B4-BE49-F238E27FC236}">
                <a16:creationId xmlns:a16="http://schemas.microsoft.com/office/drawing/2014/main" id="{B179F0EA-93A6-48EA-AF45-8D506B38E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7244" y="2705534"/>
            <a:ext cx="273051" cy="2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0AA6-77F5-45DD-934F-2C5F0237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7E2C-43CC-4A4D-9874-981780F9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occurrence matters</a:t>
            </a:r>
          </a:p>
          <a:p>
            <a:r>
              <a:rPr lang="en-US" dirty="0"/>
              <a:t>Take every set number of people/things</a:t>
            </a:r>
          </a:p>
        </p:txBody>
      </p:sp>
    </p:spTree>
    <p:extLst>
      <p:ext uri="{BB962C8B-B14F-4D97-AF65-F5344CB8AC3E}">
        <p14:creationId xmlns:p14="http://schemas.microsoft.com/office/powerpoint/2010/main" val="28975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19C2-BAD4-438A-A976-E5883559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Example</a:t>
            </a:r>
          </a:p>
        </p:txBody>
      </p:sp>
      <p:pic>
        <p:nvPicPr>
          <p:cNvPr id="5" name="Graphic 4" descr="Box trolley">
            <a:extLst>
              <a:ext uri="{FF2B5EF4-FFF2-40B4-BE49-F238E27FC236}">
                <a16:creationId xmlns:a16="http://schemas.microsoft.com/office/drawing/2014/main" id="{15C460CF-F4A5-424B-8190-210EC0AC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6" y="2173797"/>
            <a:ext cx="2510406" cy="2510406"/>
          </a:xfrm>
          <a:prstGeom prst="rect">
            <a:avLst/>
          </a:prstGeom>
        </p:spPr>
      </p:pic>
      <p:pic>
        <p:nvPicPr>
          <p:cNvPr id="6" name="Content Placeholder 4" descr="Box">
            <a:extLst>
              <a:ext uri="{FF2B5EF4-FFF2-40B4-BE49-F238E27FC236}">
                <a16:creationId xmlns:a16="http://schemas.microsoft.com/office/drawing/2014/main" id="{6DDF0CC0-FACF-43D0-948D-6CDA514F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490" y="3149812"/>
            <a:ext cx="914400" cy="914400"/>
          </a:xfrm>
        </p:spPr>
      </p:pic>
      <p:pic>
        <p:nvPicPr>
          <p:cNvPr id="7" name="Content Placeholder 4" descr="Box">
            <a:extLst>
              <a:ext uri="{FF2B5EF4-FFF2-40B4-BE49-F238E27FC236}">
                <a16:creationId xmlns:a16="http://schemas.microsoft.com/office/drawing/2014/main" id="{851E3513-4861-4B9B-82A7-661FF0326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847" y="3149812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Box">
            <a:extLst>
              <a:ext uri="{FF2B5EF4-FFF2-40B4-BE49-F238E27FC236}">
                <a16:creationId xmlns:a16="http://schemas.microsoft.com/office/drawing/2014/main" id="{8872D845-D51B-4061-AECF-BDC8EFE64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0772" y="3149812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Box">
            <a:extLst>
              <a:ext uri="{FF2B5EF4-FFF2-40B4-BE49-F238E27FC236}">
                <a16:creationId xmlns:a16="http://schemas.microsoft.com/office/drawing/2014/main" id="{B3DD0E82-DA17-41C7-92E1-50B2D3D62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7153" y="3149812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Box">
            <a:extLst>
              <a:ext uri="{FF2B5EF4-FFF2-40B4-BE49-F238E27FC236}">
                <a16:creationId xmlns:a16="http://schemas.microsoft.com/office/drawing/2014/main" id="{0D713FAB-E906-4F77-A0F5-F2283E4DE8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3466" y="3149812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Box">
            <a:extLst>
              <a:ext uri="{FF2B5EF4-FFF2-40B4-BE49-F238E27FC236}">
                <a16:creationId xmlns:a16="http://schemas.microsoft.com/office/drawing/2014/main" id="{BB299150-E239-4065-B318-FE61346C8F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97085" y="3149812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582ED9-2B33-493A-8730-4CEBC344667A}"/>
              </a:ext>
            </a:extLst>
          </p:cNvPr>
          <p:cNvSpPr/>
          <p:nvPr/>
        </p:nvSpPr>
        <p:spPr>
          <a:xfrm>
            <a:off x="3893890" y="3036815"/>
            <a:ext cx="826313" cy="118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63A8C-4E4F-4ABA-9DC3-0D5401661D49}"/>
              </a:ext>
            </a:extLst>
          </p:cNvPr>
          <p:cNvSpPr/>
          <p:nvPr/>
        </p:nvSpPr>
        <p:spPr>
          <a:xfrm>
            <a:off x="5517509" y="3036814"/>
            <a:ext cx="826313" cy="118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3ECEE-60E7-4C2C-9ED1-A9C59E298790}"/>
              </a:ext>
            </a:extLst>
          </p:cNvPr>
          <p:cNvSpPr/>
          <p:nvPr/>
        </p:nvSpPr>
        <p:spPr>
          <a:xfrm>
            <a:off x="7111415" y="3036814"/>
            <a:ext cx="826313" cy="118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1F0337-B873-437F-953B-FBE9219E49D8}"/>
              </a:ext>
            </a:extLst>
          </p:cNvPr>
          <p:cNvSpPr txBox="1">
            <a:spLocks/>
          </p:cNvSpPr>
          <p:nvPr/>
        </p:nvSpPr>
        <p:spPr>
          <a:xfrm>
            <a:off x="838200" y="1520222"/>
            <a:ext cx="10515600" cy="49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Every second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CB2F0-87B7-4111-A1E3-ABA960E29AA7}"/>
              </a:ext>
            </a:extLst>
          </p:cNvPr>
          <p:cNvSpPr txBox="1"/>
          <p:nvPr/>
        </p:nvSpPr>
        <p:spPr>
          <a:xfrm>
            <a:off x="3992808" y="4412609"/>
            <a:ext cx="62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3A8C4-AC1B-4585-9B5B-76D4CB881C72}"/>
              </a:ext>
            </a:extLst>
          </p:cNvPr>
          <p:cNvSpPr txBox="1"/>
          <p:nvPr/>
        </p:nvSpPr>
        <p:spPr>
          <a:xfrm>
            <a:off x="5594059" y="4412609"/>
            <a:ext cx="62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8FE30-AF13-49E7-A5AB-FDEB6CEBB13D}"/>
              </a:ext>
            </a:extLst>
          </p:cNvPr>
          <p:cNvSpPr txBox="1"/>
          <p:nvPr/>
        </p:nvSpPr>
        <p:spPr>
          <a:xfrm>
            <a:off x="7298064" y="4412609"/>
            <a:ext cx="62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6th</a:t>
            </a:r>
          </a:p>
        </p:txBody>
      </p:sp>
    </p:spTree>
    <p:extLst>
      <p:ext uri="{BB962C8B-B14F-4D97-AF65-F5344CB8AC3E}">
        <p14:creationId xmlns:p14="http://schemas.microsoft.com/office/powerpoint/2010/main" val="261464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98414D-48B9-4036-837D-17F45DCAEB45}"/>
</file>

<file path=customXml/itemProps2.xml><?xml version="1.0" encoding="utf-8"?>
<ds:datastoreItem xmlns:ds="http://schemas.openxmlformats.org/officeDocument/2006/customXml" ds:itemID="{CDE0749C-0E9B-4697-BA8F-EFA004AA9585}"/>
</file>

<file path=customXml/itemProps3.xml><?xml version="1.0" encoding="utf-8"?>
<ds:datastoreItem xmlns:ds="http://schemas.openxmlformats.org/officeDocument/2006/customXml" ds:itemID="{BA3BE357-7C31-4DDA-A9DD-91E6E18F0597}"/>
</file>

<file path=docProps/app.xml><?xml version="1.0" encoding="utf-8"?>
<Properties xmlns="http://schemas.openxmlformats.org/officeDocument/2006/extended-properties" xmlns:vt="http://schemas.openxmlformats.org/officeDocument/2006/docPropsVTypes">
  <TotalTime>16342</TotalTime>
  <Words>392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Montserrat SemiBold</vt:lpstr>
      <vt:lpstr>Nunito Sans</vt:lpstr>
      <vt:lpstr>Office Theme</vt:lpstr>
      <vt:lpstr>Sampling</vt:lpstr>
      <vt:lpstr>Simple Random Sampling</vt:lpstr>
      <vt:lpstr>Simple Random Example</vt:lpstr>
      <vt:lpstr>Cluster Sampling</vt:lpstr>
      <vt:lpstr>Cluster Example</vt:lpstr>
      <vt:lpstr>Stratified Sampling</vt:lpstr>
      <vt:lpstr>Stratified Example</vt:lpstr>
      <vt:lpstr>Systematic Sampling</vt:lpstr>
      <vt:lpstr>Systematic Example</vt:lpstr>
      <vt:lpstr>Convenience Sampling</vt:lpstr>
      <vt:lpstr>Convenience Example</vt:lpstr>
      <vt:lpstr>Example Questions</vt:lpstr>
      <vt:lpstr>Sampling people in the cubes at work, starting with the person in the cubicle next to them</vt:lpstr>
      <vt:lpstr>Every 1000 teddy bears, one is pulled off the assembly line to ensure it’s high quality</vt:lpstr>
      <vt:lpstr>They are investigating a new testing method at Woz U – everyone in the data science and cyber security program gets it</vt:lpstr>
      <vt:lpstr>Data from FitBits are collected to see how long people walk around the mall. Each FitBit is assigned a random number from 1 to 20, and if it is a 20, then data is recorded.</vt:lpstr>
      <vt:lpstr>The principal wonders about the students’ favorite teacher, so he heads to the cafeteria and asks students there.</vt:lpstr>
      <vt:lpstr>Building inspectors test buildings to see if they are up to code by selecting them randomly</vt:lpstr>
      <vt:lpstr>Government officials are examining Corona testing policies by state. Every state participates, and the number of people who get tested are proportional to the number of people in that state.</vt:lpstr>
      <vt:lpstr>Godiva checks every 300th box of chocolates to make sure it has the right balance of flavors.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52</cp:revision>
  <dcterms:created xsi:type="dcterms:W3CDTF">2019-01-08T17:26:22Z</dcterms:created>
  <dcterms:modified xsi:type="dcterms:W3CDTF">2020-04-21T20:22:59Z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