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66" r:id="rId6"/>
    <p:sldId id="259" r:id="rId7"/>
    <p:sldId id="267" r:id="rId8"/>
    <p:sldId id="268" r:id="rId9"/>
    <p:sldId id="260" r:id="rId10"/>
    <p:sldId id="269" r:id="rId11"/>
    <p:sldId id="270" r:id="rId12"/>
    <p:sldId id="288" r:id="rId13"/>
    <p:sldId id="262" r:id="rId14"/>
    <p:sldId id="276" r:id="rId15"/>
    <p:sldId id="284" r:id="rId16"/>
    <p:sldId id="285" r:id="rId17"/>
    <p:sldId id="286" r:id="rId18"/>
    <p:sldId id="263" r:id="rId19"/>
    <p:sldId id="277" r:id="rId20"/>
    <p:sldId id="287" r:id="rId21"/>
    <p:sldId id="264" r:id="rId22"/>
    <p:sldId id="278" r:id="rId23"/>
    <p:sldId id="265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mlane.com/hyperstat/z_tab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Statistics Final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AACB9F-D9E6-43D6-9DD8-C8E579E6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vs. Populations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F596E3-622D-470E-B0A1-6306BE179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6EC58-EC08-42CE-AA82-3355B6B37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Larger</a:t>
            </a:r>
          </a:p>
          <a:p>
            <a:r>
              <a:rPr lang="en-US" dirty="0"/>
              <a:t>Use Greek letters</a:t>
            </a:r>
          </a:p>
          <a:p>
            <a:pPr lvl="1"/>
            <a:r>
              <a:rPr lang="en-US" dirty="0"/>
              <a:t>Mean: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(mu)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Standard deviation: σ (sigma)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E5E9E-E4F5-4F51-9565-6408091E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2E154C-AB5A-4C9D-A8A4-1DD2F5CAC9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Smaller</a:t>
            </a:r>
          </a:p>
          <a:p>
            <a:r>
              <a:rPr lang="en-US" dirty="0"/>
              <a:t>Use Roman letters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ˉx (x bar)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/ SD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16DC-4B5B-43A2-9273-705030D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vs. Child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D744-C1D1-40DF-BEEF-04F2B7828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9A03-22A1-48EF-9B6D-F28A1F594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Larger SD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1DB7-8DEB-407E-946F-A0DB4BC06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843AD-647D-4783-BA82-E56C101237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Smaller SD</a:t>
            </a:r>
          </a:p>
          <a:p>
            <a:r>
              <a:rPr lang="en-US" dirty="0"/>
              <a:t>Same mean as the parent</a:t>
            </a:r>
          </a:p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09044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9BCBB1-12D4-4DDA-952C-CDB0D63A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of the Child (Sample)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76439B-49C2-40CC-AC48-411AA189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standard deviation of the sample if the sigma is 12 and your n is 444?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8E545-6632-4A0E-A8A4-815E3430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5020"/>
            <a:ext cx="6485709" cy="1121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941DA7-CB8F-4660-951C-66D9B46B8CC6}"/>
                  </a:ext>
                </a:extLst>
              </p:cNvPr>
              <p:cNvSpPr txBox="1"/>
              <p:nvPr/>
            </p:nvSpPr>
            <p:spPr>
              <a:xfrm>
                <a:off x="1676400" y="4847443"/>
                <a:ext cx="589200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444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941DA7-CB8F-4660-951C-66D9B46B8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47443"/>
                <a:ext cx="589200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C91E64-5A39-43AE-80BD-8C6B40E848FE}"/>
                  </a:ext>
                </a:extLst>
              </p:cNvPr>
              <p:cNvSpPr txBox="1"/>
              <p:nvPr/>
            </p:nvSpPr>
            <p:spPr>
              <a:xfrm>
                <a:off x="3222172" y="4873379"/>
                <a:ext cx="6139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21.07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C91E64-5A39-43AE-80BD-8C6B40E84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2" y="4873379"/>
                <a:ext cx="613951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D28B288-811B-482C-B18E-25C1698A5518}"/>
              </a:ext>
            </a:extLst>
          </p:cNvPr>
          <p:cNvSpPr txBox="1"/>
          <p:nvPr/>
        </p:nvSpPr>
        <p:spPr>
          <a:xfrm>
            <a:off x="4500948" y="5043328"/>
            <a:ext cx="2917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.57</a:t>
            </a:r>
          </a:p>
        </p:txBody>
      </p:sp>
    </p:spTree>
    <p:extLst>
      <p:ext uri="{BB962C8B-B14F-4D97-AF65-F5344CB8AC3E}">
        <p14:creationId xmlns:p14="http://schemas.microsoft.com/office/powerpoint/2010/main" val="22946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D05-77BB-4707-B373-F1098871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81E76-39EF-46CF-A48D-B890BC76D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DE15B-DCD3-4BAF-A8FC-A7939312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Confidence Interval?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2FAC7-971A-4BEB-B1BD-AD058A50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 around the mean</a:t>
            </a:r>
          </a:p>
          <a:p>
            <a:r>
              <a:rPr lang="en-US" dirty="0"/>
              <a:t>Your true mean falls somewhere in there </a:t>
            </a:r>
          </a:p>
          <a:p>
            <a:pPr lvl="1"/>
            <a:r>
              <a:rPr lang="en-US" dirty="0"/>
              <a:t>90% CI: </a:t>
            </a:r>
            <a:r>
              <a:rPr lang="en-US" b="0" dirty="0"/>
              <a:t>90% of the  time</a:t>
            </a:r>
          </a:p>
          <a:p>
            <a:pPr lvl="1"/>
            <a:r>
              <a:rPr lang="en-US" dirty="0"/>
              <a:t>95% CI: </a:t>
            </a:r>
            <a:r>
              <a:rPr lang="en-US" b="0" dirty="0"/>
              <a:t>95% of the time</a:t>
            </a:r>
          </a:p>
          <a:p>
            <a:pPr lvl="1"/>
            <a:r>
              <a:rPr lang="en-US" dirty="0"/>
              <a:t>99% CI: </a:t>
            </a:r>
            <a:r>
              <a:rPr lang="en-US" b="0" dirty="0"/>
              <a:t>99% of the time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236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2176-0B8B-4745-8B74-3D83D90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Margin of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F182-1C8F-49D8-8132-7EE2A133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you could be wrong by</a:t>
            </a:r>
          </a:p>
          <a:p>
            <a:endParaRPr lang="en-US" dirty="0"/>
          </a:p>
          <a:p>
            <a:r>
              <a:rPr lang="en-US" dirty="0"/>
              <a:t>Gets added and subtracted from the mean</a:t>
            </a:r>
          </a:p>
        </p:txBody>
      </p:sp>
    </p:spTree>
    <p:extLst>
      <p:ext uri="{BB962C8B-B14F-4D97-AF65-F5344CB8AC3E}">
        <p14:creationId xmlns:p14="http://schemas.microsoft.com/office/powerpoint/2010/main" val="117661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DE9-1034-4E86-8E3B-152A8202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F57DA-0746-4252-8F18-396E75A8DCB7}"/>
              </a:ext>
            </a:extLst>
          </p:cNvPr>
          <p:cNvSpPr/>
          <p:nvPr/>
        </p:nvSpPr>
        <p:spPr>
          <a:xfrm>
            <a:off x="3230880" y="2812869"/>
            <a:ext cx="5730240" cy="19071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7E8F3-B861-4D3F-81D1-BE58FE979293}"/>
              </a:ext>
            </a:extLst>
          </p:cNvPr>
          <p:cNvCxnSpPr>
            <a:cxnSpLocks/>
          </p:cNvCxnSpPr>
          <p:nvPr/>
        </p:nvCxnSpPr>
        <p:spPr>
          <a:xfrm>
            <a:off x="6095999" y="2638697"/>
            <a:ext cx="1" cy="2725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AEC503-BB56-4691-88B9-E9AF1FDE886F}"/>
              </a:ext>
            </a:extLst>
          </p:cNvPr>
          <p:cNvSpPr txBox="1"/>
          <p:nvPr/>
        </p:nvSpPr>
        <p:spPr>
          <a:xfrm>
            <a:off x="5725886" y="5502031"/>
            <a:ext cx="7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058F1-6F21-482B-9C25-EE76347168E9}"/>
              </a:ext>
            </a:extLst>
          </p:cNvPr>
          <p:cNvSpPr txBox="1"/>
          <p:nvPr/>
        </p:nvSpPr>
        <p:spPr>
          <a:xfrm>
            <a:off x="6723017" y="3688079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 of Error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892A977-9DC5-461F-B4B1-4E9A2427423B}"/>
              </a:ext>
            </a:extLst>
          </p:cNvPr>
          <p:cNvSpPr/>
          <p:nvPr/>
        </p:nvSpPr>
        <p:spPr>
          <a:xfrm>
            <a:off x="7289079" y="3169921"/>
            <a:ext cx="478962" cy="4528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CE600-FE82-41CD-A8B2-34697E0AA154}"/>
              </a:ext>
            </a:extLst>
          </p:cNvPr>
          <p:cNvSpPr txBox="1"/>
          <p:nvPr/>
        </p:nvSpPr>
        <p:spPr>
          <a:xfrm>
            <a:off x="3857897" y="3622767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 of Error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71ADC75-6AAA-46C7-B7EA-87369AB290BE}"/>
              </a:ext>
            </a:extLst>
          </p:cNvPr>
          <p:cNvSpPr/>
          <p:nvPr/>
        </p:nvSpPr>
        <p:spPr>
          <a:xfrm>
            <a:off x="4367349" y="3202578"/>
            <a:ext cx="592183" cy="37446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09D05033-2920-4711-B874-97C0F51817C6}"/>
              </a:ext>
            </a:extLst>
          </p:cNvPr>
          <p:cNvSpPr/>
          <p:nvPr/>
        </p:nvSpPr>
        <p:spPr>
          <a:xfrm rot="5400000">
            <a:off x="5951862" y="-299999"/>
            <a:ext cx="288276" cy="573024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E5515-768A-4161-AF7E-4078E51B40E7}"/>
              </a:ext>
            </a:extLst>
          </p:cNvPr>
          <p:cNvSpPr txBox="1"/>
          <p:nvPr/>
        </p:nvSpPr>
        <p:spPr>
          <a:xfrm>
            <a:off x="4959532" y="1942794"/>
            <a:ext cx="22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C434FA-4889-47C8-B2F8-7E5B97BF94AD}"/>
              </a:ext>
            </a:extLst>
          </p:cNvPr>
          <p:cNvCxnSpPr>
            <a:cxnSpLocks/>
          </p:cNvCxnSpPr>
          <p:nvPr/>
        </p:nvCxnSpPr>
        <p:spPr>
          <a:xfrm>
            <a:off x="8961118" y="2638697"/>
            <a:ext cx="1" cy="2725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07ABFD-1689-4076-8E49-892AE3E4B57C}"/>
              </a:ext>
            </a:extLst>
          </p:cNvPr>
          <p:cNvCxnSpPr>
            <a:cxnSpLocks/>
          </p:cNvCxnSpPr>
          <p:nvPr/>
        </p:nvCxnSpPr>
        <p:spPr>
          <a:xfrm>
            <a:off x="3230878" y="2709259"/>
            <a:ext cx="1" cy="2725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6BCA9C-8388-4A8D-ADF9-895EE59DA6C4}"/>
              </a:ext>
            </a:extLst>
          </p:cNvPr>
          <p:cNvSpPr txBox="1"/>
          <p:nvPr/>
        </p:nvSpPr>
        <p:spPr>
          <a:xfrm>
            <a:off x="1036326" y="5572593"/>
            <a:ext cx="25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Confidence Limit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3BC80-6464-45C4-9914-6D76B0D4F810}"/>
              </a:ext>
            </a:extLst>
          </p:cNvPr>
          <p:cNvSpPr txBox="1"/>
          <p:nvPr/>
        </p:nvSpPr>
        <p:spPr>
          <a:xfrm>
            <a:off x="8754299" y="5570806"/>
            <a:ext cx="25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Confidence Limit</a:t>
            </a:r>
          </a:p>
        </p:txBody>
      </p:sp>
    </p:spTree>
    <p:extLst>
      <p:ext uri="{BB962C8B-B14F-4D97-AF65-F5344CB8AC3E}">
        <p14:creationId xmlns:p14="http://schemas.microsoft.com/office/powerpoint/2010/main" val="260902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DE9-1034-4E86-8E3B-152A8202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Larger the Interval, the More Certain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7E8F3-B861-4D3F-81D1-BE58FE979293}"/>
              </a:ext>
            </a:extLst>
          </p:cNvPr>
          <p:cNvCxnSpPr>
            <a:cxnSpLocks/>
          </p:cNvCxnSpPr>
          <p:nvPr/>
        </p:nvCxnSpPr>
        <p:spPr>
          <a:xfrm>
            <a:off x="6063341" y="2267855"/>
            <a:ext cx="1" cy="2725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AEC503-BB56-4691-88B9-E9AF1FDE886F}"/>
              </a:ext>
            </a:extLst>
          </p:cNvPr>
          <p:cNvSpPr txBox="1"/>
          <p:nvPr/>
        </p:nvSpPr>
        <p:spPr>
          <a:xfrm>
            <a:off x="5725886" y="5102495"/>
            <a:ext cx="7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09D05033-2920-4711-B874-97C0F51817C6}"/>
              </a:ext>
            </a:extLst>
          </p:cNvPr>
          <p:cNvSpPr/>
          <p:nvPr/>
        </p:nvSpPr>
        <p:spPr>
          <a:xfrm rot="5400000">
            <a:off x="5951862" y="-299999"/>
            <a:ext cx="288276" cy="573024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E5515-768A-4161-AF7E-4078E51B40E7}"/>
              </a:ext>
            </a:extLst>
          </p:cNvPr>
          <p:cNvSpPr txBox="1"/>
          <p:nvPr/>
        </p:nvSpPr>
        <p:spPr>
          <a:xfrm>
            <a:off x="2525484" y="2380455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99%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AACB8602-D960-43AD-AEB5-6C09BDBE0703}"/>
              </a:ext>
            </a:extLst>
          </p:cNvPr>
          <p:cNvSpPr/>
          <p:nvPr/>
        </p:nvSpPr>
        <p:spPr>
          <a:xfrm rot="5400000">
            <a:off x="5882193" y="1137808"/>
            <a:ext cx="288276" cy="386660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C60BD1A-9004-4182-97E9-5128B4768146}"/>
              </a:ext>
            </a:extLst>
          </p:cNvPr>
          <p:cNvSpPr/>
          <p:nvPr/>
        </p:nvSpPr>
        <p:spPr>
          <a:xfrm rot="5400000">
            <a:off x="5917035" y="2423665"/>
            <a:ext cx="288276" cy="261255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8A5DC-FF01-48BF-946B-3C3B056E0990}"/>
              </a:ext>
            </a:extLst>
          </p:cNvPr>
          <p:cNvSpPr txBox="1"/>
          <p:nvPr/>
        </p:nvSpPr>
        <p:spPr>
          <a:xfrm>
            <a:off x="2525483" y="3063293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E2DAA-4052-4CAF-8EAC-AFA4BC0528B4}"/>
              </a:ext>
            </a:extLst>
          </p:cNvPr>
          <p:cNvSpPr txBox="1"/>
          <p:nvPr/>
        </p:nvSpPr>
        <p:spPr>
          <a:xfrm>
            <a:off x="2521125" y="3730834"/>
            <a:ext cx="6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85729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3C4-7985-42B2-81AB-D1A8686A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079D-E28B-4C87-A5CE-20BE6DAD9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7FE24-B5F4-48B6-8D0C-0DFE946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F1620A-5D18-44D4-8FB7-F5814814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376" y="2263525"/>
            <a:ext cx="22479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A95-80E8-4386-B468-80130739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97D3-2AF9-405F-976D-DD2A9F3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of probability </a:t>
            </a:r>
          </a:p>
          <a:p>
            <a:r>
              <a:rPr lang="en-US" b="0" dirty="0"/>
              <a:t>“and” vs. “or” probability </a:t>
            </a:r>
          </a:p>
          <a:p>
            <a:r>
              <a:rPr lang="en-US" dirty="0"/>
              <a:t>Variable types</a:t>
            </a:r>
          </a:p>
          <a:p>
            <a:r>
              <a:rPr lang="en-US" dirty="0"/>
              <a:t>Difference between a sample and a population</a:t>
            </a:r>
          </a:p>
          <a:p>
            <a:r>
              <a:rPr lang="en-US" b="0" dirty="0"/>
              <a:t>Sampling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z-scores </a:t>
            </a:r>
          </a:p>
          <a:p>
            <a:r>
              <a:rPr lang="en-US" dirty="0"/>
              <a:t>Using the normal probability applet</a:t>
            </a:r>
          </a:p>
          <a:p>
            <a:r>
              <a:rPr lang="en-US" b="0" dirty="0"/>
              <a:t>Hypothesis testing </a:t>
            </a:r>
          </a:p>
          <a:p>
            <a:r>
              <a:rPr lang="en-US" dirty="0"/>
              <a:t>Data types for graphs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3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982A-2DA8-4030-8248-A5BC73AE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86E8-899E-488F-B5E0-6F95C216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766"/>
          </a:xfrm>
        </p:spPr>
        <p:txBody>
          <a:bodyPr/>
          <a:lstStyle/>
          <a:p>
            <a:r>
              <a:rPr lang="en-US" dirty="0"/>
              <a:t>x = 30</a:t>
            </a:r>
          </a:p>
          <a:p>
            <a:r>
              <a:rPr lang="en-US" dirty="0"/>
              <a:t>mu = 25</a:t>
            </a:r>
          </a:p>
          <a:p>
            <a:r>
              <a:rPr lang="en-US" dirty="0"/>
              <a:t>z = 3.2</a:t>
            </a:r>
          </a:p>
          <a:p>
            <a:endParaRPr lang="en-US" dirty="0"/>
          </a:p>
          <a:p>
            <a:r>
              <a:rPr lang="en-US" dirty="0"/>
              <a:t>What is sigma?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E27560-2788-46B7-8887-AD0E9EDFF851}"/>
                  </a:ext>
                </a:extLst>
              </p:cNvPr>
              <p:cNvSpPr txBox="1"/>
              <p:nvPr/>
            </p:nvSpPr>
            <p:spPr>
              <a:xfrm>
                <a:off x="1136468" y="5037909"/>
                <a:ext cx="100944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E27560-2788-46B7-8887-AD0E9EDFF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8" y="5037909"/>
                <a:ext cx="1009444" cy="474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4430B5-AE19-4022-8D30-05FF3C0B7744}"/>
                  </a:ext>
                </a:extLst>
              </p:cNvPr>
              <p:cNvSpPr txBox="1"/>
              <p:nvPr/>
            </p:nvSpPr>
            <p:spPr>
              <a:xfrm>
                <a:off x="2595154" y="5037908"/>
                <a:ext cx="144751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4430B5-AE19-4022-8D30-05FF3C0B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54" y="5037908"/>
                <a:ext cx="1447512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F9914-9A53-44A0-B946-BDA58F45B888}"/>
                  </a:ext>
                </a:extLst>
              </p:cNvPr>
              <p:cNvSpPr txBox="1"/>
              <p:nvPr/>
            </p:nvSpPr>
            <p:spPr>
              <a:xfrm>
                <a:off x="4491908" y="4981065"/>
                <a:ext cx="199420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F9914-9A53-44A0-B946-BDA58F45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08" y="4981065"/>
                <a:ext cx="1994200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AB0ED4-2641-48EF-9E15-EDAB656FE5EA}"/>
              </a:ext>
            </a:extLst>
          </p:cNvPr>
          <p:cNvCxnSpPr/>
          <p:nvPr/>
        </p:nvCxnSpPr>
        <p:spPr>
          <a:xfrm flipH="1">
            <a:off x="5556069" y="5037908"/>
            <a:ext cx="792480" cy="5260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91D7D-CF4E-4032-9C91-9E759B48712F}"/>
                  </a:ext>
                </a:extLst>
              </p:cNvPr>
              <p:cNvSpPr txBox="1"/>
              <p:nvPr/>
            </p:nvSpPr>
            <p:spPr>
              <a:xfrm>
                <a:off x="6950989" y="4981064"/>
                <a:ext cx="158780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91D7D-CF4E-4032-9C91-9E759B48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89" y="4981064"/>
                <a:ext cx="1587806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DF2553-DB36-4042-BBB6-1D385C20C5C5}"/>
              </a:ext>
            </a:extLst>
          </p:cNvPr>
          <p:cNvCxnSpPr>
            <a:cxnSpLocks/>
          </p:cNvCxnSpPr>
          <p:nvPr/>
        </p:nvCxnSpPr>
        <p:spPr>
          <a:xfrm>
            <a:off x="6950989" y="4763589"/>
            <a:ext cx="461721" cy="9666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693F4B-B92F-486E-BD9B-8B9F28D35DA8}"/>
                  </a:ext>
                </a:extLst>
              </p:cNvPr>
              <p:cNvSpPr txBox="1"/>
              <p:nvPr/>
            </p:nvSpPr>
            <p:spPr>
              <a:xfrm>
                <a:off x="9037797" y="4981064"/>
                <a:ext cx="799130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693F4B-B92F-486E-BD9B-8B9F28D3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797" y="4981064"/>
                <a:ext cx="799130" cy="544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FBEA29-76BA-4AE1-93D6-D512F69BF2E2}"/>
                  </a:ext>
                </a:extLst>
              </p:cNvPr>
              <p:cNvSpPr txBox="1"/>
              <p:nvPr/>
            </p:nvSpPr>
            <p:spPr>
              <a:xfrm>
                <a:off x="10478040" y="5136621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1.56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FBEA29-76BA-4AE1-93D6-D512F69B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040" y="5136621"/>
                <a:ext cx="927370" cy="276999"/>
              </a:xfrm>
              <a:prstGeom prst="rect">
                <a:avLst/>
              </a:prstGeom>
              <a:blipFill>
                <a:blip r:embed="rId7"/>
                <a:stretch>
                  <a:fillRect l="-3289" r="-657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45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C06-B6F1-4055-97D3-CF852769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Normal Probability Applet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D7F-3F21-4827-BF85-68D21C462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C4744-9E80-4A9A-9C06-2938E030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654D2-7142-421E-B189-1C447958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selecting a value that is either smaller than 12 or greater than 18, for a distribution with a mean of 15 and a standard deviation of 2? </a:t>
            </a:r>
          </a:p>
          <a:p>
            <a:endParaRPr lang="en-US" dirty="0"/>
          </a:p>
          <a:p>
            <a:r>
              <a:rPr lang="en-US" dirty="0"/>
              <a:t>.13, or 13%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http://davidmlane.com/hyperstat/z_table.html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47B1-04B1-4AC5-AD97-4BBFBF50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C630-F70F-4147-98BE-F14841D3F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FE106-7186-40E6-8F3E-03719ED4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Only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0DA8D-FA48-4E0F-B769-D8D6CE0A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Pareto</a:t>
            </a:r>
          </a:p>
        </p:txBody>
      </p:sp>
    </p:spTree>
    <p:extLst>
      <p:ext uri="{BB962C8B-B14F-4D97-AF65-F5344CB8AC3E}">
        <p14:creationId xmlns:p14="http://schemas.microsoft.com/office/powerpoint/2010/main" val="203502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724B-77FA-40AA-A3B1-0160681F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Only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66E1-868B-4F99-AB51-A6970D7C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r>
              <a:rPr lang="en-US" dirty="0"/>
              <a:t>Boxplot</a:t>
            </a:r>
          </a:p>
          <a:p>
            <a:r>
              <a:rPr lang="en-US" dirty="0"/>
              <a:t>Scatterplot</a:t>
            </a:r>
          </a:p>
          <a:p>
            <a:r>
              <a:rPr lang="en-US" dirty="0"/>
              <a:t>Line graph</a:t>
            </a:r>
          </a:p>
        </p:txBody>
      </p:sp>
    </p:spTree>
    <p:extLst>
      <p:ext uri="{BB962C8B-B14F-4D97-AF65-F5344CB8AC3E}">
        <p14:creationId xmlns:p14="http://schemas.microsoft.com/office/powerpoint/2010/main" val="115712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C433-8742-430D-91BA-4251EE5A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Mixed: Categorical + Continuous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766-632B-4F8D-B781-83F6F443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with multiple groups</a:t>
            </a:r>
          </a:p>
          <a:p>
            <a:r>
              <a:rPr lang="en-US" dirty="0"/>
              <a:t>Side-by-side boxplots</a:t>
            </a:r>
          </a:p>
          <a:p>
            <a:r>
              <a:rPr lang="en-US" dirty="0"/>
              <a:t>Stacked bar graph</a:t>
            </a:r>
          </a:p>
          <a:p>
            <a:r>
              <a:rPr lang="en-US" dirty="0"/>
              <a:t>Data map </a:t>
            </a:r>
          </a:p>
          <a:p>
            <a:r>
              <a:rPr lang="en-US" dirty="0"/>
              <a:t>Tree map</a:t>
            </a:r>
          </a:p>
          <a:p>
            <a:r>
              <a:rPr lang="en-US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2267689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933F6-2345-4D6C-AE2E-8F4B0C8F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FEF9-499C-4946-B297-8A60AC230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0C3E-BE1A-4EAD-ABDF-32FE74B3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24CD-F988-4132-B458-7C996A44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notes, the content, a buddy…</a:t>
            </a:r>
          </a:p>
          <a:p>
            <a:endParaRPr lang="en-US" dirty="0"/>
          </a:p>
          <a:p>
            <a:r>
              <a:rPr lang="en-US" dirty="0"/>
              <a:t>Write down your answers just in case your internet flops</a:t>
            </a:r>
          </a:p>
          <a:p>
            <a:endParaRPr lang="en-US" dirty="0"/>
          </a:p>
          <a:p>
            <a:r>
              <a:rPr lang="en-US" dirty="0"/>
              <a:t>Take your time</a:t>
            </a:r>
          </a:p>
        </p:txBody>
      </p:sp>
    </p:spTree>
    <p:extLst>
      <p:ext uri="{BB962C8B-B14F-4D97-AF65-F5344CB8AC3E}">
        <p14:creationId xmlns:p14="http://schemas.microsoft.com/office/powerpoint/2010/main" val="173967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E8B2B-57AE-478C-8E14-A613728E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Probability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8B9DF-7A30-411D-B13C-68176B3AA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B5DEB-D3C5-4FA0-A2AD-260039FB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188DA-ED58-4224-B200-3444E43D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probabilities are between 0 and 1</a:t>
            </a:r>
          </a:p>
          <a:p>
            <a:r>
              <a:rPr lang="en-US" dirty="0"/>
              <a:t>There are no negative probabilities </a:t>
            </a:r>
          </a:p>
          <a:p>
            <a:r>
              <a:rPr lang="en-US" dirty="0"/>
              <a:t>Total of all possible outcomes is 1</a:t>
            </a:r>
          </a:p>
          <a:p>
            <a:r>
              <a:rPr lang="en-US" dirty="0"/>
              <a:t>Probability of an event NOT happening:</a:t>
            </a:r>
          </a:p>
          <a:p>
            <a:pPr lvl="1"/>
            <a:r>
              <a:rPr lang="en-US" dirty="0"/>
              <a:t>1 – probability of the event happening</a:t>
            </a:r>
          </a:p>
        </p:txBody>
      </p:sp>
    </p:spTree>
    <p:extLst>
      <p:ext uri="{BB962C8B-B14F-4D97-AF65-F5344CB8AC3E}">
        <p14:creationId xmlns:p14="http://schemas.microsoft.com/office/powerpoint/2010/main" val="20504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FD6CBD-42A8-4EA4-A359-AA3D3D6E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3BCBA-3136-4801-8838-DFC6C1AD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1F380-5E91-4502-A2D1-6674853E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/ Numeric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123F8-6D6E-44E5-BAC1-3A053F42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</a:t>
            </a:r>
          </a:p>
          <a:p>
            <a:endParaRPr lang="en-US" dirty="0"/>
          </a:p>
          <a:p>
            <a:r>
              <a:rPr lang="en-US" dirty="0"/>
              <a:t>Continuous: </a:t>
            </a:r>
            <a:r>
              <a:rPr lang="en-US" b="0" dirty="0"/>
              <a:t>With decimal places</a:t>
            </a:r>
          </a:p>
          <a:p>
            <a:r>
              <a:rPr lang="en-US" dirty="0"/>
              <a:t>Discrete: </a:t>
            </a:r>
            <a:r>
              <a:rPr lang="en-US" b="0" dirty="0"/>
              <a:t>Whole number</a:t>
            </a:r>
          </a:p>
        </p:txBody>
      </p:sp>
    </p:spTree>
    <p:extLst>
      <p:ext uri="{BB962C8B-B14F-4D97-AF65-F5344CB8AC3E}">
        <p14:creationId xmlns:p14="http://schemas.microsoft.com/office/powerpoint/2010/main" val="11969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0996-0512-4972-BEA4-E5E580C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C604-AAF5-4260-AD42-461A3BF9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number</a:t>
            </a:r>
          </a:p>
          <a:p>
            <a:r>
              <a:rPr lang="en-US" dirty="0"/>
              <a:t>Words</a:t>
            </a:r>
          </a:p>
          <a:p>
            <a:endParaRPr lang="en-US" dirty="0"/>
          </a:p>
          <a:p>
            <a:r>
              <a:rPr lang="en-US" dirty="0"/>
              <a:t>Categorical: </a:t>
            </a:r>
            <a:r>
              <a:rPr lang="en-US" b="0" dirty="0"/>
              <a:t>Broken into groups</a:t>
            </a:r>
          </a:p>
          <a:p>
            <a:r>
              <a:rPr lang="en-US" dirty="0"/>
              <a:t>Ordinal: </a:t>
            </a:r>
            <a:r>
              <a:rPr lang="en-US" b="0" dirty="0"/>
              <a:t>Broken into groups where ORDER MATTERS</a:t>
            </a:r>
          </a:p>
        </p:txBody>
      </p:sp>
    </p:spTree>
    <p:extLst>
      <p:ext uri="{BB962C8B-B14F-4D97-AF65-F5344CB8AC3E}">
        <p14:creationId xmlns:p14="http://schemas.microsoft.com/office/powerpoint/2010/main" val="61144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0611-0581-4EDA-A030-11E070D4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Populations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1679-8D3D-4534-82F3-CA2AE6ADC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AB9F6E-5A5C-4C1B-A935-D47CD1BBB782}"/>
</file>

<file path=customXml/itemProps2.xml><?xml version="1.0" encoding="utf-8"?>
<ds:datastoreItem xmlns:ds="http://schemas.openxmlformats.org/officeDocument/2006/customXml" ds:itemID="{6ADD3E8B-6F30-4A4C-8045-346836D235EA}"/>
</file>

<file path=customXml/itemProps3.xml><?xml version="1.0" encoding="utf-8"?>
<ds:datastoreItem xmlns:ds="http://schemas.openxmlformats.org/officeDocument/2006/customXml" ds:itemID="{DC9E4F79-539A-477D-9C46-B8E1083CC4EC}"/>
</file>

<file path=docProps/app.xml><?xml version="1.0" encoding="utf-8"?>
<Properties xmlns="http://schemas.openxmlformats.org/officeDocument/2006/extended-properties" xmlns:vt="http://schemas.openxmlformats.org/officeDocument/2006/docPropsVTypes">
  <TotalTime>18052</TotalTime>
  <Words>466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Montserrat SemiBold</vt:lpstr>
      <vt:lpstr>Nunito Sans</vt:lpstr>
      <vt:lpstr>Office Theme</vt:lpstr>
      <vt:lpstr>Basic Statistics Final Exam Review</vt:lpstr>
      <vt:lpstr>What You’ll Need to Know</vt:lpstr>
      <vt:lpstr>Tips</vt:lpstr>
      <vt:lpstr>Rules of Probability </vt:lpstr>
      <vt:lpstr>The Rules!</vt:lpstr>
      <vt:lpstr>Variable Types</vt:lpstr>
      <vt:lpstr>Quantitative / Numeric</vt:lpstr>
      <vt:lpstr>Qualitative </vt:lpstr>
      <vt:lpstr>Samples and Populations</vt:lpstr>
      <vt:lpstr>Samples vs. Populations</vt:lpstr>
      <vt:lpstr>Parent vs. Child Distributions</vt:lpstr>
      <vt:lpstr>Standard Deviation of the Child (Sample)</vt:lpstr>
      <vt:lpstr>Confidence Intervals</vt:lpstr>
      <vt:lpstr>What is a Confidence Interval?</vt:lpstr>
      <vt:lpstr>What is Margin of Error?</vt:lpstr>
      <vt:lpstr>Putting it All Together</vt:lpstr>
      <vt:lpstr>The Larger the Interval, the More Certain</vt:lpstr>
      <vt:lpstr>z-scores</vt:lpstr>
      <vt:lpstr>The Formula</vt:lpstr>
      <vt:lpstr>An Example Working Backwards</vt:lpstr>
      <vt:lpstr>Using the Normal Probability Applet</vt:lpstr>
      <vt:lpstr>An Example</vt:lpstr>
      <vt:lpstr>Data Types for Graphs</vt:lpstr>
      <vt:lpstr>Categorical Only</vt:lpstr>
      <vt:lpstr>Continuous Only </vt:lpstr>
      <vt:lpstr>Mixed: Categorical + Continuous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58</cp:revision>
  <dcterms:created xsi:type="dcterms:W3CDTF">2019-01-08T17:26:22Z</dcterms:created>
  <dcterms:modified xsi:type="dcterms:W3CDTF">2021-04-05T01:17:02Z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