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74" r:id="rId4"/>
    <p:sldId id="275" r:id="rId5"/>
    <p:sldId id="261" r:id="rId6"/>
    <p:sldId id="259" r:id="rId7"/>
    <p:sldId id="269" r:id="rId8"/>
    <p:sldId id="265" r:id="rId9"/>
    <p:sldId id="273" r:id="rId10"/>
    <p:sldId id="268" r:id="rId11"/>
    <p:sldId id="262" r:id="rId12"/>
    <p:sldId id="267" r:id="rId13"/>
    <p:sldId id="277" r:id="rId14"/>
    <p:sldId id="285" r:id="rId15"/>
    <p:sldId id="257" r:id="rId16"/>
    <p:sldId id="278" r:id="rId17"/>
    <p:sldId id="280" r:id="rId18"/>
    <p:sldId id="271" r:id="rId19"/>
    <p:sldId id="281" r:id="rId20"/>
    <p:sldId id="282" r:id="rId21"/>
    <p:sldId id="264" r:id="rId22"/>
    <p:sldId id="284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014" autoAdjust="0"/>
  </p:normalViewPr>
  <p:slideViewPr>
    <p:cSldViewPr snapToGrid="0">
      <p:cViewPr varScale="1">
        <p:scale>
          <a:sx n="164" d="100"/>
          <a:sy n="164" d="100"/>
        </p:scale>
        <p:origin x="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4BCDD-527C-4902-920F-BBCB0945A65F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7C37-7F35-4F8A-AEA6-F059ADF73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17C37-7F35-4F8A-AEA6-F059ADF73A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0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 and Critical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AA2B-48F3-4397-A312-6AE5AF31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B07B-7CDA-4BA9-BDD8-01D5C9284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Make notes so you know what each step is doing for next time</a:t>
            </a:r>
          </a:p>
          <a:p>
            <a:r>
              <a:rPr lang="en-US" dirty="0"/>
              <a:t>Break your work up into sections</a:t>
            </a:r>
          </a:p>
          <a:p>
            <a:pPr lvl="1"/>
            <a:r>
              <a:rPr lang="en-US" dirty="0"/>
              <a:t>Import packages/libraries</a:t>
            </a:r>
          </a:p>
          <a:p>
            <a:pPr lvl="1"/>
            <a:r>
              <a:rPr lang="en-US" dirty="0"/>
              <a:t>Data import</a:t>
            </a:r>
          </a:p>
          <a:p>
            <a:pPr lvl="1"/>
            <a:r>
              <a:rPr lang="en-US" dirty="0"/>
              <a:t>Wrangling</a:t>
            </a:r>
          </a:p>
          <a:p>
            <a:pPr lvl="1"/>
            <a:r>
              <a:rPr lang="en-US" dirty="0"/>
              <a:t>Analysis, visualization</a:t>
            </a:r>
          </a:p>
          <a:p>
            <a:endParaRPr lang="en-US" dirty="0"/>
          </a:p>
          <a:p>
            <a:r>
              <a:rPr lang="en-US" dirty="0"/>
              <a:t>Code linearly – everything from start to finish should go in order</a:t>
            </a:r>
          </a:p>
          <a:p>
            <a:endParaRPr lang="en-US" dirty="0"/>
          </a:p>
          <a:p>
            <a:r>
              <a:rPr lang="en-US" dirty="0"/>
              <a:t>Remove code attempts that didn’t work</a:t>
            </a:r>
          </a:p>
          <a:p>
            <a:endParaRPr lang="en-US" dirty="0"/>
          </a:p>
          <a:p>
            <a:r>
              <a:rPr lang="en-US" dirty="0"/>
              <a:t>Save code by module, lesson, and topic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0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85F7-E1B1-451C-95FA-BDFF316E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Flowchart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4330E16-AF2E-4557-8A5A-BB166AD8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1527175"/>
          </a:xfrm>
        </p:spPr>
        <p:txBody>
          <a:bodyPr/>
          <a:lstStyle/>
          <a:p>
            <a:r>
              <a:rPr lang="en-US" dirty="0"/>
              <a:t>Visually display the problem you’re on</a:t>
            </a:r>
          </a:p>
          <a:p>
            <a:endParaRPr lang="en-US" dirty="0"/>
          </a:p>
          <a:p>
            <a:r>
              <a:rPr lang="en-US" dirty="0"/>
              <a:t>Make concrete an abstract issue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1409AD-85FA-49E0-B313-C0B6CE279E00}"/>
              </a:ext>
            </a:extLst>
          </p:cNvPr>
          <p:cNvGrpSpPr/>
          <p:nvPr/>
        </p:nvGrpSpPr>
        <p:grpSpPr>
          <a:xfrm>
            <a:off x="952500" y="5027890"/>
            <a:ext cx="10010780" cy="369332"/>
            <a:chOff x="571500" y="2799040"/>
            <a:chExt cx="10010780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1DF15-2A2F-4984-960A-3B05609EB62A}"/>
                </a:ext>
              </a:extLst>
            </p:cNvPr>
            <p:cNvSpPr txBox="1"/>
            <p:nvPr/>
          </p:nvSpPr>
          <p:spPr>
            <a:xfrm>
              <a:off x="571500" y="2799040"/>
              <a:ext cx="2581275" cy="369332"/>
            </a:xfrm>
            <a:prstGeom prst="rect">
              <a:avLst/>
            </a:prstGeom>
            <a:noFill/>
            <a:ln w="19050">
              <a:solidFill>
                <a:srgbClr val="3E403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Import Package/Library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308CA-3845-4D32-8DCB-303D7CD79C2D}"/>
                </a:ext>
              </a:extLst>
            </p:cNvPr>
            <p:cNvSpPr txBox="1"/>
            <p:nvPr/>
          </p:nvSpPr>
          <p:spPr>
            <a:xfrm>
              <a:off x="3990976" y="2799040"/>
              <a:ext cx="1352550" cy="369332"/>
            </a:xfrm>
            <a:prstGeom prst="rect">
              <a:avLst/>
            </a:prstGeom>
            <a:noFill/>
            <a:ln w="19050">
              <a:solidFill>
                <a:srgbClr val="3E403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Import Data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79749-0839-4083-B026-EBE967A5541E}"/>
                </a:ext>
              </a:extLst>
            </p:cNvPr>
            <p:cNvSpPr txBox="1"/>
            <p:nvPr/>
          </p:nvSpPr>
          <p:spPr>
            <a:xfrm>
              <a:off x="6191256" y="2799040"/>
              <a:ext cx="1800226" cy="369332"/>
            </a:xfrm>
            <a:prstGeom prst="rect">
              <a:avLst/>
            </a:prstGeom>
            <a:noFill/>
            <a:ln w="19050">
              <a:solidFill>
                <a:srgbClr val="3E403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Manipulate Data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24813B-D409-4D80-BEDB-3B3FF0C419E1}"/>
                </a:ext>
              </a:extLst>
            </p:cNvPr>
            <p:cNvSpPr txBox="1"/>
            <p:nvPr/>
          </p:nvSpPr>
          <p:spPr>
            <a:xfrm>
              <a:off x="9144004" y="2799040"/>
              <a:ext cx="1438276" cy="369332"/>
            </a:xfrm>
            <a:prstGeom prst="rect">
              <a:avLst/>
            </a:prstGeom>
            <a:noFill/>
            <a:ln w="19050">
              <a:solidFill>
                <a:srgbClr val="3E403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Function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E42E845-1FC7-409A-AF84-AC982C4AAC9E}"/>
                </a:ext>
              </a:extLst>
            </p:cNvPr>
            <p:cNvCxnSpPr/>
            <p:nvPr/>
          </p:nvCxnSpPr>
          <p:spPr>
            <a:xfrm>
              <a:off x="3314700" y="2983706"/>
              <a:ext cx="4667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1AD3E1-3761-40D4-920A-08478A82FC24}"/>
                </a:ext>
              </a:extLst>
            </p:cNvPr>
            <p:cNvCxnSpPr/>
            <p:nvPr/>
          </p:nvCxnSpPr>
          <p:spPr>
            <a:xfrm>
              <a:off x="5495925" y="2983706"/>
              <a:ext cx="4667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D0DBFC-4D00-4DDF-910E-71C49145ACBC}"/>
                </a:ext>
              </a:extLst>
            </p:cNvPr>
            <p:cNvCxnSpPr/>
            <p:nvPr/>
          </p:nvCxnSpPr>
          <p:spPr>
            <a:xfrm>
              <a:off x="8258175" y="2983706"/>
              <a:ext cx="4667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278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85F7-E1B1-451C-95FA-BDFF316E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Backwards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4D1D13-AAD5-4F5B-A2DC-E20C6F5C350D}"/>
              </a:ext>
            </a:extLst>
          </p:cNvPr>
          <p:cNvGrpSpPr/>
          <p:nvPr/>
        </p:nvGrpSpPr>
        <p:grpSpPr>
          <a:xfrm>
            <a:off x="666750" y="2827615"/>
            <a:ext cx="10010780" cy="369332"/>
            <a:chOff x="571500" y="2799040"/>
            <a:chExt cx="10010780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712C82-8E87-4A17-92B7-83C8E49AB606}"/>
                </a:ext>
              </a:extLst>
            </p:cNvPr>
            <p:cNvSpPr txBox="1"/>
            <p:nvPr/>
          </p:nvSpPr>
          <p:spPr>
            <a:xfrm>
              <a:off x="571500" y="2799040"/>
              <a:ext cx="2581275" cy="369332"/>
            </a:xfrm>
            <a:prstGeom prst="rect">
              <a:avLst/>
            </a:prstGeom>
            <a:noFill/>
            <a:ln w="19050">
              <a:solidFill>
                <a:srgbClr val="3E403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Import Package/Library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E7A01E-80FD-4EC7-9C41-6EFEC7BB4529}"/>
                </a:ext>
              </a:extLst>
            </p:cNvPr>
            <p:cNvSpPr txBox="1"/>
            <p:nvPr/>
          </p:nvSpPr>
          <p:spPr>
            <a:xfrm>
              <a:off x="3990976" y="2799040"/>
              <a:ext cx="1352550" cy="369332"/>
            </a:xfrm>
            <a:prstGeom prst="rect">
              <a:avLst/>
            </a:prstGeom>
            <a:noFill/>
            <a:ln w="19050">
              <a:solidFill>
                <a:srgbClr val="3E403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Import Data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396BD4-9A68-4464-9214-3E06050B618C}"/>
                </a:ext>
              </a:extLst>
            </p:cNvPr>
            <p:cNvSpPr txBox="1"/>
            <p:nvPr/>
          </p:nvSpPr>
          <p:spPr>
            <a:xfrm>
              <a:off x="6191256" y="2799040"/>
              <a:ext cx="1800226" cy="369332"/>
            </a:xfrm>
            <a:prstGeom prst="rect">
              <a:avLst/>
            </a:prstGeom>
            <a:noFill/>
            <a:ln w="19050">
              <a:solidFill>
                <a:srgbClr val="3E403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Manipulate Data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488E04-77B9-4555-9E29-0C6DB40C39E4}"/>
                </a:ext>
              </a:extLst>
            </p:cNvPr>
            <p:cNvSpPr txBox="1"/>
            <p:nvPr/>
          </p:nvSpPr>
          <p:spPr>
            <a:xfrm>
              <a:off x="9144004" y="2799040"/>
              <a:ext cx="1438276" cy="369332"/>
            </a:xfrm>
            <a:prstGeom prst="rect">
              <a:avLst/>
            </a:prstGeom>
            <a:noFill/>
            <a:ln w="19050">
              <a:solidFill>
                <a:srgbClr val="3E403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Function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9B76F1A-B372-40D8-A361-09E672091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7225" y="2995612"/>
              <a:ext cx="4762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DBEB1-721B-424A-BB47-D37A12061562}"/>
              </a:ext>
            </a:extLst>
          </p:cNvPr>
          <p:cNvCxnSpPr>
            <a:cxnSpLocks/>
          </p:cNvCxnSpPr>
          <p:nvPr/>
        </p:nvCxnSpPr>
        <p:spPr>
          <a:xfrm flipH="1">
            <a:off x="5619750" y="3028949"/>
            <a:ext cx="476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E5DAD7-749D-4B02-8B6C-246C06DD884E}"/>
              </a:ext>
            </a:extLst>
          </p:cNvPr>
          <p:cNvCxnSpPr>
            <a:cxnSpLocks/>
          </p:cNvCxnSpPr>
          <p:nvPr/>
        </p:nvCxnSpPr>
        <p:spPr>
          <a:xfrm flipH="1">
            <a:off x="3381375" y="3024187"/>
            <a:ext cx="4762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4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CFAF54-5233-4940-B65F-C5437BBC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Checklist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F3077-349C-45C6-8FF9-474461199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BB889D-CBD2-4397-AC74-1EFB8C2B2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79" y="61993"/>
            <a:ext cx="4846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5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2934-4F8C-4B96-AA4D-E7C4B51D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What the Question is Asking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38C375-23D4-4978-BE4E-B80393D16EE4}"/>
              </a:ext>
            </a:extLst>
          </p:cNvPr>
          <p:cNvSpPr txBox="1">
            <a:spLocks/>
          </p:cNvSpPr>
          <p:nvPr/>
        </p:nvSpPr>
        <p:spPr>
          <a:xfrm>
            <a:off x="670398" y="18463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 baseline="0">
                <a:solidFill>
                  <a:srgbClr val="585951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3E4039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1" i="0" kern="1200" baseline="0">
                <a:solidFill>
                  <a:srgbClr val="2729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12130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Ask yourself: </a:t>
            </a:r>
          </a:p>
          <a:p>
            <a:pPr lvl="1"/>
            <a:r>
              <a:rPr lang="en-US" dirty="0"/>
              <a:t>What is this question asking me to do?</a:t>
            </a:r>
          </a:p>
          <a:p>
            <a:pPr lvl="1"/>
            <a:endParaRPr lang="en-US" dirty="0"/>
          </a:p>
          <a:p>
            <a:r>
              <a:rPr lang="en-US" dirty="0"/>
              <a:t>Break it into the smallest parts you can</a:t>
            </a:r>
          </a:p>
          <a:p>
            <a:endParaRPr lang="en-US" dirty="0"/>
          </a:p>
          <a:p>
            <a:r>
              <a:rPr lang="en-US" dirty="0"/>
              <a:t>Figure out the parts you already have 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1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2934-4F8C-4B96-AA4D-E7C4B51D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Similar Work in Lessons / Hands 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38C375-23D4-4978-BE4E-B80393D16EE4}"/>
              </a:ext>
            </a:extLst>
          </p:cNvPr>
          <p:cNvSpPr txBox="1">
            <a:spLocks/>
          </p:cNvSpPr>
          <p:nvPr/>
        </p:nvSpPr>
        <p:spPr>
          <a:xfrm>
            <a:off x="670398" y="18463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 baseline="0">
                <a:solidFill>
                  <a:srgbClr val="585951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3E4039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1" i="0" kern="1200" baseline="0">
                <a:solidFill>
                  <a:srgbClr val="2729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12130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Ask yourself: </a:t>
            </a:r>
          </a:p>
          <a:p>
            <a:pPr lvl="1"/>
            <a:r>
              <a:rPr lang="en-US" dirty="0"/>
              <a:t>Have I seen anything else like this in my lessons? </a:t>
            </a:r>
          </a:p>
          <a:p>
            <a:pPr lvl="1"/>
            <a:endParaRPr lang="en-US" dirty="0"/>
          </a:p>
          <a:p>
            <a:r>
              <a:rPr lang="en-US" dirty="0"/>
              <a:t>Go through page by page in the lesson</a:t>
            </a:r>
          </a:p>
          <a:p>
            <a:endParaRPr lang="en-US" dirty="0"/>
          </a:p>
          <a:p>
            <a:r>
              <a:rPr lang="en-US" dirty="0"/>
              <a:t>Ask yourself: </a:t>
            </a:r>
          </a:p>
          <a:p>
            <a:pPr lvl="1"/>
            <a:r>
              <a:rPr lang="en-US" dirty="0"/>
              <a:t>Have I done anything else like this in a hands-on or an example?</a:t>
            </a:r>
          </a:p>
          <a:p>
            <a:pPr lvl="1"/>
            <a:endParaRPr lang="en-US" dirty="0"/>
          </a:p>
          <a:p>
            <a:r>
              <a:rPr lang="en-US" dirty="0"/>
              <a:t>Pull up homework / follow along files 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01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2934-4F8C-4B96-AA4D-E7C4B51D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with Similar Things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38C375-23D4-4978-BE4E-B80393D16EE4}"/>
              </a:ext>
            </a:extLst>
          </p:cNvPr>
          <p:cNvSpPr txBox="1">
            <a:spLocks/>
          </p:cNvSpPr>
          <p:nvPr/>
        </p:nvSpPr>
        <p:spPr>
          <a:xfrm>
            <a:off x="670398" y="18463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 baseline="0">
                <a:solidFill>
                  <a:srgbClr val="585951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3E4039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1" i="0" kern="1200" baseline="0">
                <a:solidFill>
                  <a:srgbClr val="2729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12130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Place your current problem and past work side by side </a:t>
            </a:r>
          </a:p>
          <a:p>
            <a:endParaRPr lang="en-US" dirty="0"/>
          </a:p>
          <a:p>
            <a:r>
              <a:rPr lang="en-US" dirty="0"/>
              <a:t>Ask yourself:</a:t>
            </a:r>
          </a:p>
          <a:p>
            <a:pPr lvl="1"/>
            <a:r>
              <a:rPr lang="en-US" dirty="0"/>
              <a:t>What should be the same?</a:t>
            </a:r>
          </a:p>
          <a:p>
            <a:pPr lvl="1"/>
            <a:r>
              <a:rPr lang="en-US" dirty="0"/>
              <a:t>What is different about the questions/problems?</a:t>
            </a:r>
          </a:p>
          <a:p>
            <a:pPr lvl="1"/>
            <a:r>
              <a:rPr lang="en-US" dirty="0"/>
              <a:t>What is the part I should change? </a:t>
            </a:r>
          </a:p>
          <a:p>
            <a:pPr lvl="2"/>
            <a:endParaRPr lang="en-US" dirty="0"/>
          </a:p>
          <a:p>
            <a:r>
              <a:rPr lang="en-US" dirty="0"/>
              <a:t>Copy and paste similar code and modify</a:t>
            </a:r>
          </a:p>
        </p:txBody>
      </p:sp>
    </p:spTree>
    <p:extLst>
      <p:ext uri="{BB962C8B-B14F-4D97-AF65-F5344CB8AC3E}">
        <p14:creationId xmlns:p14="http://schemas.microsoft.com/office/powerpoint/2010/main" val="228398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2934-4F8C-4B96-AA4D-E7C4B51D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Typos and Correct Spelling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38C375-23D4-4978-BE4E-B80393D16EE4}"/>
              </a:ext>
            </a:extLst>
          </p:cNvPr>
          <p:cNvSpPr txBox="1">
            <a:spLocks/>
          </p:cNvSpPr>
          <p:nvPr/>
        </p:nvSpPr>
        <p:spPr>
          <a:xfrm>
            <a:off x="746598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 baseline="0">
                <a:solidFill>
                  <a:srgbClr val="585951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3E4039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1" i="0" kern="1200" baseline="0">
                <a:solidFill>
                  <a:srgbClr val="2729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12130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Ask yourself:</a:t>
            </a:r>
          </a:p>
          <a:p>
            <a:pPr lvl="1"/>
            <a:r>
              <a:rPr lang="en-US" dirty="0"/>
              <a:t>Have I spelled everything correctly?</a:t>
            </a:r>
          </a:p>
          <a:p>
            <a:pPr lvl="1"/>
            <a:r>
              <a:rPr lang="en-US" dirty="0"/>
              <a:t>Is my spelling consistent?</a:t>
            </a:r>
          </a:p>
          <a:p>
            <a:pPr lvl="2"/>
            <a:r>
              <a:rPr lang="en-US" dirty="0"/>
              <a:t>Object to object </a:t>
            </a:r>
          </a:p>
          <a:p>
            <a:pPr lvl="2"/>
            <a:r>
              <a:rPr lang="en-US" dirty="0"/>
              <a:t>Function to function</a:t>
            </a:r>
          </a:p>
          <a:p>
            <a:pPr lvl="2"/>
            <a:r>
              <a:rPr lang="en-US" dirty="0"/>
              <a:t>Libraries/packages</a:t>
            </a:r>
          </a:p>
          <a:p>
            <a:pPr lvl="2"/>
            <a:r>
              <a:rPr lang="en-US" dirty="0"/>
              <a:t>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04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2934-4F8C-4B96-AA4D-E7C4B51D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Punctuation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38C375-23D4-4978-BE4E-B80393D16EE4}"/>
              </a:ext>
            </a:extLst>
          </p:cNvPr>
          <p:cNvSpPr txBox="1">
            <a:spLocks/>
          </p:cNvSpPr>
          <p:nvPr/>
        </p:nvSpPr>
        <p:spPr>
          <a:xfrm>
            <a:off x="727548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 baseline="0">
                <a:solidFill>
                  <a:srgbClr val="585951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3E4039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1" i="0" kern="1200" baseline="0">
                <a:solidFill>
                  <a:srgbClr val="2729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12130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Ask yourself: </a:t>
            </a:r>
          </a:p>
          <a:p>
            <a:pPr lvl="1"/>
            <a:r>
              <a:rPr lang="en-US" dirty="0"/>
              <a:t>Have I closed all of the following? </a:t>
            </a:r>
          </a:p>
          <a:p>
            <a:pPr lvl="2"/>
            <a:r>
              <a:rPr lang="en-US" dirty="0"/>
              <a:t>Parentheses ( ) </a:t>
            </a:r>
          </a:p>
          <a:p>
            <a:pPr lvl="2"/>
            <a:r>
              <a:rPr lang="en-US" dirty="0"/>
              <a:t>Brackets [ ]</a:t>
            </a:r>
          </a:p>
          <a:p>
            <a:pPr lvl="2"/>
            <a:r>
              <a:rPr lang="en-US" dirty="0"/>
              <a:t>Curly brackets { } </a:t>
            </a:r>
          </a:p>
          <a:p>
            <a:pPr lvl="2"/>
            <a:r>
              <a:rPr lang="en-US" dirty="0"/>
              <a:t>Single quotes ‘ </a:t>
            </a:r>
          </a:p>
          <a:p>
            <a:pPr lvl="2"/>
            <a:r>
              <a:rPr lang="en-US" dirty="0"/>
              <a:t>Double quotes “ </a:t>
            </a:r>
          </a:p>
          <a:p>
            <a:endParaRPr lang="en-US" dirty="0"/>
          </a:p>
          <a:p>
            <a:r>
              <a:rPr lang="en-US" dirty="0"/>
              <a:t>Count how many open versus closed </a:t>
            </a:r>
          </a:p>
          <a:p>
            <a:r>
              <a:rPr lang="en-US" dirty="0"/>
              <a:t>Determine where each open one gets closed </a:t>
            </a:r>
          </a:p>
          <a:p>
            <a:endParaRPr lang="en-US" dirty="0"/>
          </a:p>
          <a:p>
            <a:r>
              <a:rPr lang="en-US" dirty="0"/>
              <a:t>R will give you a red squiggly when these are wrong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7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2A09-5D14-49BF-9F3C-BC65F3A9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your Brain Muscles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D882-7834-4803-BED7-0E65C9E4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ups for the brain</a:t>
            </a:r>
          </a:p>
          <a:p>
            <a:endParaRPr lang="en-US" dirty="0"/>
          </a:p>
          <a:p>
            <a:r>
              <a:rPr lang="en-US" dirty="0"/>
              <a:t>Uncomfortable, but worth it</a:t>
            </a:r>
          </a:p>
          <a:p>
            <a:endParaRPr lang="en-US" dirty="0"/>
          </a:p>
          <a:p>
            <a:r>
              <a:rPr lang="en-US" dirty="0"/>
              <a:t>Practice makes perfect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91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2934-4F8C-4B96-AA4D-E7C4B51D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All Packages / Libraries are Loaded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38C375-23D4-4978-BE4E-B80393D16EE4}"/>
              </a:ext>
            </a:extLst>
          </p:cNvPr>
          <p:cNvSpPr txBox="1">
            <a:spLocks/>
          </p:cNvSpPr>
          <p:nvPr/>
        </p:nvSpPr>
        <p:spPr>
          <a:xfrm>
            <a:off x="708498" y="14368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 baseline="0">
                <a:solidFill>
                  <a:srgbClr val="585951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3E4039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1" i="0" kern="1200" baseline="0">
                <a:solidFill>
                  <a:srgbClr val="2729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12130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using R, ask yourself: </a:t>
            </a:r>
          </a:p>
          <a:p>
            <a:pPr lvl="1"/>
            <a:r>
              <a:rPr lang="en-US" dirty="0"/>
              <a:t>Have you installed and loaded all the libraries you need?</a:t>
            </a:r>
          </a:p>
          <a:p>
            <a:pPr lvl="1"/>
            <a:endParaRPr lang="en-US" dirty="0"/>
          </a:p>
          <a:p>
            <a:r>
              <a:rPr lang="en-US" dirty="0"/>
              <a:t>When using Python, ask yourself: </a:t>
            </a:r>
          </a:p>
          <a:p>
            <a:pPr lvl="1"/>
            <a:r>
              <a:rPr lang="en-US" dirty="0"/>
              <a:t>Have you installed and loaded all the packages you need?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76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E8CD-AF9A-4D1A-A745-CAB58322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4DFD-D91C-4343-BB68-1CF05B1B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Information to include in search: </a:t>
            </a:r>
          </a:p>
          <a:p>
            <a:pPr lvl="1"/>
            <a:r>
              <a:rPr lang="en-US" dirty="0"/>
              <a:t>Error message or general problem</a:t>
            </a:r>
          </a:p>
          <a:p>
            <a:pPr lvl="1"/>
            <a:r>
              <a:rPr lang="en-US" dirty="0"/>
              <a:t>Language </a:t>
            </a:r>
          </a:p>
          <a:p>
            <a:pPr lvl="1"/>
            <a:r>
              <a:rPr lang="en-US" dirty="0"/>
              <a:t>Specific packages – </a:t>
            </a:r>
            <a:r>
              <a:rPr lang="en-US" dirty="0" err="1"/>
              <a:t>ggplot</a:t>
            </a:r>
            <a:r>
              <a:rPr lang="en-US" dirty="0"/>
              <a:t> etc.</a:t>
            </a:r>
          </a:p>
          <a:p>
            <a:endParaRPr lang="en-US" dirty="0"/>
          </a:p>
          <a:p>
            <a:r>
              <a:rPr lang="en-US" dirty="0"/>
              <a:t>Know when responses are too far over your head</a:t>
            </a:r>
          </a:p>
          <a:p>
            <a:endParaRPr lang="en-US" dirty="0"/>
          </a:p>
          <a:p>
            <a:r>
              <a:rPr lang="en-US" dirty="0"/>
              <a:t>Good resources to choose:</a:t>
            </a:r>
          </a:p>
          <a:p>
            <a:pPr lvl="1"/>
            <a:r>
              <a:rPr lang="en-US" dirty="0"/>
              <a:t>Data to Fish</a:t>
            </a:r>
          </a:p>
          <a:p>
            <a:pPr lvl="1"/>
            <a:r>
              <a:rPr lang="en-US" dirty="0"/>
              <a:t>Towards Data Science</a:t>
            </a:r>
          </a:p>
          <a:p>
            <a:pPr lvl="1"/>
            <a:r>
              <a:rPr lang="en-US" dirty="0"/>
              <a:t>Geeks for Geeks</a:t>
            </a:r>
          </a:p>
          <a:p>
            <a:pPr lvl="1"/>
            <a:r>
              <a:rPr lang="en-US" dirty="0"/>
              <a:t>W3 Schools</a:t>
            </a:r>
          </a:p>
          <a:p>
            <a:pPr lvl="1"/>
            <a:r>
              <a:rPr lang="en-US" dirty="0"/>
              <a:t>R Bloggers</a:t>
            </a:r>
          </a:p>
          <a:p>
            <a:pPr lvl="1"/>
            <a:r>
              <a:rPr lang="en-US" dirty="0"/>
              <a:t>Stack Overflow*</a:t>
            </a:r>
          </a:p>
        </p:txBody>
      </p:sp>
    </p:spTree>
    <p:extLst>
      <p:ext uri="{BB962C8B-B14F-4D97-AF65-F5344CB8AC3E}">
        <p14:creationId xmlns:p14="http://schemas.microsoft.com/office/powerpoint/2010/main" val="243339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2934-4F8C-4B96-AA4D-E7C4B51D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a Concrete Question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38C375-23D4-4978-BE4E-B80393D16EE4}"/>
              </a:ext>
            </a:extLst>
          </p:cNvPr>
          <p:cNvSpPr txBox="1">
            <a:spLocks/>
          </p:cNvSpPr>
          <p:nvPr/>
        </p:nvSpPr>
        <p:spPr>
          <a:xfrm>
            <a:off x="708498" y="14368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 baseline="0">
                <a:solidFill>
                  <a:srgbClr val="585951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3E4039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1" i="0" kern="1200" baseline="0">
                <a:solidFill>
                  <a:srgbClr val="2729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12130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out a concrete question for staff</a:t>
            </a:r>
          </a:p>
          <a:p>
            <a:pPr lvl="1"/>
            <a:r>
              <a:rPr lang="en-US" dirty="0"/>
              <a:t>“I don’t understand this concept.  Does this mean X?”</a:t>
            </a:r>
          </a:p>
          <a:p>
            <a:pPr lvl="1"/>
            <a:r>
              <a:rPr lang="en-US" dirty="0"/>
              <a:t>“This part of the project does not work, and I got X error.”</a:t>
            </a:r>
          </a:p>
          <a:p>
            <a:pPr lvl="1"/>
            <a:r>
              <a:rPr lang="en-US" dirty="0"/>
              <a:t>Include screenshots or code when you can</a:t>
            </a:r>
          </a:p>
          <a:p>
            <a:pPr lvl="1"/>
            <a:endParaRPr lang="en-US" dirty="0"/>
          </a:p>
          <a:p>
            <a:r>
              <a:rPr lang="en-US" dirty="0"/>
              <a:t>Being specific helps:</a:t>
            </a:r>
          </a:p>
          <a:p>
            <a:pPr lvl="1"/>
            <a:r>
              <a:rPr lang="en-US" dirty="0"/>
              <a:t>YOU better understand </a:t>
            </a:r>
          </a:p>
          <a:p>
            <a:pPr lvl="1"/>
            <a:r>
              <a:rPr lang="en-US" dirty="0"/>
              <a:t>US answer you faster and more completely</a:t>
            </a:r>
          </a:p>
          <a:p>
            <a:endParaRPr lang="en-US" dirty="0"/>
          </a:p>
          <a:p>
            <a:r>
              <a:rPr lang="en-US" dirty="0"/>
              <a:t>Try problem solving for AT LEAST 10-15 minutes</a:t>
            </a:r>
          </a:p>
          <a:p>
            <a:pPr lvl="1"/>
            <a:r>
              <a:rPr lang="en-US" dirty="0"/>
              <a:t>If you’re still stuck, frustrated, or angry, then ask!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5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E0D45-AA94-4F2D-AF3F-360E31F3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922EB-9DAD-4529-AE2B-BED03DB6B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851B-3AAE-470A-A824-A9FE691B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95D9-54CF-41DA-9B07-1F7A30CE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steps</a:t>
            </a:r>
          </a:p>
          <a:p>
            <a:pPr lvl="1"/>
            <a:r>
              <a:rPr lang="en-US" dirty="0"/>
              <a:t>Problem solving</a:t>
            </a:r>
          </a:p>
          <a:p>
            <a:pPr lvl="1"/>
            <a:r>
              <a:rPr lang="en-US" dirty="0"/>
              <a:t>Critical thinking</a:t>
            </a:r>
          </a:p>
          <a:p>
            <a:r>
              <a:rPr lang="en-US" dirty="0"/>
              <a:t>Data Science Specifics</a:t>
            </a:r>
          </a:p>
          <a:p>
            <a:pPr lvl="1"/>
            <a:r>
              <a:rPr lang="en-US" dirty="0"/>
              <a:t>Organization</a:t>
            </a:r>
          </a:p>
          <a:p>
            <a:pPr lvl="1"/>
            <a:r>
              <a:rPr lang="en-US" dirty="0"/>
              <a:t>Flowcharting</a:t>
            </a:r>
          </a:p>
          <a:p>
            <a:pPr lvl="1"/>
            <a:r>
              <a:rPr lang="en-US" dirty="0"/>
              <a:t>Problem solving checklist</a:t>
            </a:r>
          </a:p>
          <a:p>
            <a:r>
              <a:rPr lang="en-US" dirty="0"/>
              <a:t>When to ask for help</a:t>
            </a:r>
          </a:p>
        </p:txBody>
      </p:sp>
    </p:spTree>
    <p:extLst>
      <p:ext uri="{BB962C8B-B14F-4D97-AF65-F5344CB8AC3E}">
        <p14:creationId xmlns:p14="http://schemas.microsoft.com/office/powerpoint/2010/main" val="271309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92B8D-5198-4FF7-BC98-CAD5D962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Problem Solving and Critical Thinking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F48BC-BE7D-4FE5-B701-F04EA81B6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2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BBEC-569C-4654-A27D-6B873F20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A9B9F-F414-45DB-92A3-D9900BBA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problem</a:t>
            </a:r>
          </a:p>
          <a:p>
            <a:r>
              <a:rPr lang="en-US" dirty="0"/>
              <a:t>Set a goal – what do you want to achieve by solving the problem?</a:t>
            </a:r>
          </a:p>
          <a:p>
            <a:r>
              <a:rPr lang="en-US" dirty="0"/>
              <a:t>Brainstorm possible solutions </a:t>
            </a:r>
          </a:p>
          <a:p>
            <a:r>
              <a:rPr lang="en-US" dirty="0"/>
              <a:t>Rule out any bad options</a:t>
            </a:r>
          </a:p>
          <a:p>
            <a:r>
              <a:rPr lang="en-US" dirty="0"/>
              <a:t>Evaluate pros and cons of options</a:t>
            </a:r>
          </a:p>
          <a:p>
            <a:r>
              <a:rPr lang="en-US" dirty="0"/>
              <a:t>Identify and choose the best solution </a:t>
            </a:r>
          </a:p>
          <a:p>
            <a:r>
              <a:rPr lang="en-US" dirty="0"/>
              <a:t>Use your solution </a:t>
            </a:r>
          </a:p>
          <a:p>
            <a:r>
              <a:rPr lang="en-US" dirty="0"/>
              <a:t>Evaluate your solution</a:t>
            </a:r>
          </a:p>
        </p:txBody>
      </p:sp>
    </p:spTree>
    <p:extLst>
      <p:ext uri="{BB962C8B-B14F-4D97-AF65-F5344CB8AC3E}">
        <p14:creationId xmlns:p14="http://schemas.microsoft.com/office/powerpoint/2010/main" val="308804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0EE8-AF3A-483A-86F8-5FB48A22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Everything!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853C-4A9F-4BA0-989D-76F17D9D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/>
              <a:t>What information about this problem do you already have?</a:t>
            </a:r>
          </a:p>
          <a:p>
            <a:r>
              <a:rPr lang="en-US" dirty="0"/>
              <a:t>How do you know the above information?</a:t>
            </a:r>
          </a:p>
          <a:p>
            <a:r>
              <a:rPr lang="en-US" dirty="0"/>
              <a:t>What is your goal and what are you trying to discover, prove, disprove, support or criticize?</a:t>
            </a:r>
          </a:p>
          <a:p>
            <a:r>
              <a:rPr lang="en-US" dirty="0"/>
              <a:t>What might you be overlooking?</a:t>
            </a:r>
          </a:p>
          <a:p>
            <a:endParaRPr lang="en-US" dirty="0"/>
          </a:p>
          <a:p>
            <a:r>
              <a:rPr lang="en-US" dirty="0"/>
              <a:t>Write down / say out loud the answers</a:t>
            </a:r>
          </a:p>
          <a:p>
            <a:r>
              <a:rPr lang="en-US" dirty="0"/>
              <a:t>Use someone else as a sounding board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2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D873-2595-49E0-A798-CDE42CB6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summarize, think through: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9979-C6FC-4C91-B55D-1406492B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8600"/>
          </a:xfrm>
        </p:spPr>
        <p:txBody>
          <a:bodyPr/>
          <a:lstStyle/>
          <a:p>
            <a:r>
              <a:rPr lang="en-US" dirty="0"/>
              <a:t>What do I have?</a:t>
            </a:r>
          </a:p>
          <a:p>
            <a:r>
              <a:rPr lang="en-US" dirty="0"/>
              <a:t>What do I need?</a:t>
            </a:r>
          </a:p>
          <a:p>
            <a:r>
              <a:rPr lang="en-US" dirty="0"/>
              <a:t>How do I get there?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2BBD82-D60D-4EED-A34F-49D665082CF4}"/>
              </a:ext>
            </a:extLst>
          </p:cNvPr>
          <p:cNvGrpSpPr/>
          <p:nvPr/>
        </p:nvGrpSpPr>
        <p:grpSpPr>
          <a:xfrm>
            <a:off x="2190750" y="4171950"/>
            <a:ext cx="8000999" cy="747414"/>
            <a:chOff x="2190750" y="4171950"/>
            <a:chExt cx="8000999" cy="7474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08B14E-1345-405F-938C-E2218DB4870F}"/>
                </a:ext>
              </a:extLst>
            </p:cNvPr>
            <p:cNvSpPr txBox="1"/>
            <p:nvPr/>
          </p:nvSpPr>
          <p:spPr>
            <a:xfrm>
              <a:off x="2190750" y="4271962"/>
              <a:ext cx="2809876" cy="646331"/>
            </a:xfrm>
            <a:prstGeom prst="rect">
              <a:avLst/>
            </a:prstGeom>
            <a:noFill/>
            <a:ln w="19050">
              <a:solidFill>
                <a:srgbClr val="3E403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Have</a:t>
              </a:r>
            </a:p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374772-4D07-4A04-BBEC-9095D05A0CF3}"/>
                </a:ext>
              </a:extLst>
            </p:cNvPr>
            <p:cNvSpPr txBox="1"/>
            <p:nvPr/>
          </p:nvSpPr>
          <p:spPr>
            <a:xfrm>
              <a:off x="8882063" y="4270413"/>
              <a:ext cx="1309686" cy="646331"/>
            </a:xfrm>
            <a:prstGeom prst="rect">
              <a:avLst/>
            </a:prstGeom>
            <a:noFill/>
            <a:ln w="19050">
              <a:solidFill>
                <a:srgbClr val="3E403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Need</a:t>
              </a:r>
            </a:p>
            <a:p>
              <a:endParaRPr lang="en-US" dirty="0"/>
            </a:p>
          </p:txBody>
        </p:sp>
        <p:sp>
          <p:nvSpPr>
            <p:cNvPr id="6" name="Plus Sign 5">
              <a:extLst>
                <a:ext uri="{FF2B5EF4-FFF2-40B4-BE49-F238E27FC236}">
                  <a16:creationId xmlns:a16="http://schemas.microsoft.com/office/drawing/2014/main" id="{15BE98E8-862C-476F-B00C-493E54A03362}"/>
                </a:ext>
              </a:extLst>
            </p:cNvPr>
            <p:cNvSpPr/>
            <p:nvPr/>
          </p:nvSpPr>
          <p:spPr>
            <a:xfrm>
              <a:off x="5343525" y="4171950"/>
              <a:ext cx="647700" cy="542925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6B0CA6-77F1-44DB-B48C-9545B9E94DCA}"/>
                </a:ext>
              </a:extLst>
            </p:cNvPr>
            <p:cNvSpPr txBox="1"/>
            <p:nvPr/>
          </p:nvSpPr>
          <p:spPr>
            <a:xfrm>
              <a:off x="6405562" y="4273033"/>
              <a:ext cx="1009650" cy="646331"/>
            </a:xfrm>
            <a:prstGeom prst="rect">
              <a:avLst/>
            </a:prstGeom>
            <a:noFill/>
            <a:ln w="19050">
              <a:solidFill>
                <a:srgbClr val="3E403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???</a:t>
              </a:r>
            </a:p>
            <a:p>
              <a:r>
                <a:rPr lang="en-US" dirty="0"/>
                <a:t>(How)</a:t>
              </a:r>
            </a:p>
          </p:txBody>
        </p:sp>
        <p:sp>
          <p:nvSpPr>
            <p:cNvPr id="8" name="Equals 7">
              <a:extLst>
                <a:ext uri="{FF2B5EF4-FFF2-40B4-BE49-F238E27FC236}">
                  <a16:creationId xmlns:a16="http://schemas.microsoft.com/office/drawing/2014/main" id="{63B1474F-8D6A-4B23-A2B1-17F7F867BC29}"/>
                </a:ext>
              </a:extLst>
            </p:cNvPr>
            <p:cNvSpPr/>
            <p:nvPr/>
          </p:nvSpPr>
          <p:spPr>
            <a:xfrm>
              <a:off x="7905750" y="4258746"/>
              <a:ext cx="485775" cy="35611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85BD9B-8872-454F-9628-84A5897F7374}"/>
              </a:ext>
            </a:extLst>
          </p:cNvPr>
          <p:cNvGrpSpPr/>
          <p:nvPr/>
        </p:nvGrpSpPr>
        <p:grpSpPr>
          <a:xfrm>
            <a:off x="2190750" y="5489225"/>
            <a:ext cx="8000998" cy="747414"/>
            <a:chOff x="2190751" y="4171950"/>
            <a:chExt cx="8000998" cy="7474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24B0A8-770F-455C-BE2A-4C77F7FE96AF}"/>
                </a:ext>
              </a:extLst>
            </p:cNvPr>
            <p:cNvSpPr txBox="1"/>
            <p:nvPr/>
          </p:nvSpPr>
          <p:spPr>
            <a:xfrm>
              <a:off x="2190751" y="4271962"/>
              <a:ext cx="2809876" cy="646331"/>
            </a:xfrm>
            <a:prstGeom prst="rect">
              <a:avLst/>
            </a:prstGeom>
            <a:noFill/>
            <a:ln w="19050">
              <a:solidFill>
                <a:srgbClr val="3E403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Given information</a:t>
              </a:r>
            </a:p>
            <a:p>
              <a:r>
                <a:rPr lang="en-US" dirty="0"/>
                <a:t>Work you’ve already done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084C35-3C59-40FC-94E2-07887244F944}"/>
                </a:ext>
              </a:extLst>
            </p:cNvPr>
            <p:cNvSpPr txBox="1"/>
            <p:nvPr/>
          </p:nvSpPr>
          <p:spPr>
            <a:xfrm>
              <a:off x="8882062" y="4270413"/>
              <a:ext cx="1309687" cy="646331"/>
            </a:xfrm>
            <a:prstGeom prst="rect">
              <a:avLst/>
            </a:prstGeom>
            <a:noFill/>
            <a:ln w="19050">
              <a:solidFill>
                <a:srgbClr val="3E403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Solution</a:t>
              </a:r>
            </a:p>
            <a:p>
              <a:endParaRPr lang="en-US" dirty="0"/>
            </a:p>
          </p:txBody>
        </p:sp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CB0E371C-EF8F-4F47-A312-E6D201DE76DB}"/>
                </a:ext>
              </a:extLst>
            </p:cNvPr>
            <p:cNvSpPr/>
            <p:nvPr/>
          </p:nvSpPr>
          <p:spPr>
            <a:xfrm>
              <a:off x="5343525" y="4171950"/>
              <a:ext cx="647700" cy="542925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743218-D0FA-40DD-A438-365185373D3C}"/>
                </a:ext>
              </a:extLst>
            </p:cNvPr>
            <p:cNvSpPr txBox="1"/>
            <p:nvPr/>
          </p:nvSpPr>
          <p:spPr>
            <a:xfrm>
              <a:off x="6405562" y="4273033"/>
              <a:ext cx="1009650" cy="646331"/>
            </a:xfrm>
            <a:prstGeom prst="rect">
              <a:avLst/>
            </a:prstGeom>
            <a:noFill/>
            <a:ln w="19050">
              <a:solidFill>
                <a:srgbClr val="3E4039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???</a:t>
              </a:r>
            </a:p>
            <a:p>
              <a:endParaRPr lang="en-US" dirty="0"/>
            </a:p>
          </p:txBody>
        </p:sp>
        <p:sp>
          <p:nvSpPr>
            <p:cNvPr id="15" name="Equals 14">
              <a:extLst>
                <a:ext uri="{FF2B5EF4-FFF2-40B4-BE49-F238E27FC236}">
                  <a16:creationId xmlns:a16="http://schemas.microsoft.com/office/drawing/2014/main" id="{3C39A8CA-8182-4E3D-ABD2-1C7E22CA046A}"/>
                </a:ext>
              </a:extLst>
            </p:cNvPr>
            <p:cNvSpPr/>
            <p:nvPr/>
          </p:nvSpPr>
          <p:spPr>
            <a:xfrm>
              <a:off x="7905750" y="4258746"/>
              <a:ext cx="485775" cy="35611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80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87B0A-3437-4CBF-ACFE-FE49C590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in Data Science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8C121-E495-49EB-B7A6-9EB6332B2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93CA-9DF7-4CE3-8F45-8425B6BB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855E-C02D-44EA-8F21-56631F5D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smallest, simplest piece you can at a time</a:t>
            </a:r>
          </a:p>
          <a:p>
            <a:r>
              <a:rPr lang="en-US" dirty="0"/>
              <a:t>Check to ensure your code worked</a:t>
            </a:r>
          </a:p>
          <a:p>
            <a:r>
              <a:rPr lang="en-US" dirty="0"/>
              <a:t>Add another piece</a:t>
            </a:r>
          </a:p>
          <a:p>
            <a:endParaRPr lang="en-US" dirty="0"/>
          </a:p>
          <a:p>
            <a:r>
              <a:rPr lang="en-US" dirty="0"/>
              <a:t>This lets you pinpoint what went wrong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5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14824A-F078-4399-84C8-78DD07D19316}"/>
</file>

<file path=customXml/itemProps2.xml><?xml version="1.0" encoding="utf-8"?>
<ds:datastoreItem xmlns:ds="http://schemas.openxmlformats.org/officeDocument/2006/customXml" ds:itemID="{D19909E3-7FC3-4781-BC81-E70D76CF8F5E}"/>
</file>

<file path=customXml/itemProps3.xml><?xml version="1.0" encoding="utf-8"?>
<ds:datastoreItem xmlns:ds="http://schemas.openxmlformats.org/officeDocument/2006/customXml" ds:itemID="{0E2C8BFB-D06D-41A9-B1B7-07930ACB5E7D}"/>
</file>

<file path=docProps/app.xml><?xml version="1.0" encoding="utf-8"?>
<Properties xmlns="http://schemas.openxmlformats.org/officeDocument/2006/extended-properties" xmlns:vt="http://schemas.openxmlformats.org/officeDocument/2006/docPropsVTypes">
  <TotalTime>9461</TotalTime>
  <Words>726</Words>
  <Application>Microsoft Office PowerPoint</Application>
  <PresentationFormat>Widescreen</PresentationFormat>
  <Paragraphs>163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Montserrat SemiBold</vt:lpstr>
      <vt:lpstr>Nunito Sans</vt:lpstr>
      <vt:lpstr>Office Theme</vt:lpstr>
      <vt:lpstr>Problem Solving and Critical Thinking</vt:lpstr>
      <vt:lpstr>Flex your Brain Muscles</vt:lpstr>
      <vt:lpstr>What We’ll Cover Today</vt:lpstr>
      <vt:lpstr>General Problem Solving and Critical Thinking</vt:lpstr>
      <vt:lpstr>Steps to Problem Solving</vt:lpstr>
      <vt:lpstr>Question Everything!</vt:lpstr>
      <vt:lpstr>To summarize, think through:</vt:lpstr>
      <vt:lpstr>Problem Solving in Data Science</vt:lpstr>
      <vt:lpstr>Code for Success</vt:lpstr>
      <vt:lpstr>Organize your Code</vt:lpstr>
      <vt:lpstr>Create a Flowchart</vt:lpstr>
      <vt:lpstr>Work Backwards</vt:lpstr>
      <vt:lpstr>Problem Solving Checklist</vt:lpstr>
      <vt:lpstr>PowerPoint Presentation</vt:lpstr>
      <vt:lpstr>Determine What the Question is Asking</vt:lpstr>
      <vt:lpstr>Find Similar Work in Lessons / Hands On</vt:lpstr>
      <vt:lpstr>Compare with Similar Things</vt:lpstr>
      <vt:lpstr>Check for Typos and Correct Spelling</vt:lpstr>
      <vt:lpstr>Check Punctuation</vt:lpstr>
      <vt:lpstr>Ensure All Packages / Libraries are Loaded</vt:lpstr>
      <vt:lpstr>Search the Internet</vt:lpstr>
      <vt:lpstr>Ask a Concrete Question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57</cp:revision>
  <dcterms:created xsi:type="dcterms:W3CDTF">2019-01-08T17:26:22Z</dcterms:created>
  <dcterms:modified xsi:type="dcterms:W3CDTF">2021-03-31T22:12:49Z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