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9/8/2020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Imposter Syndrome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F5B2-60C8-4BB7-8110-77F252EF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I’ve felt this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4C9B6-1F2D-46EC-8EB1-29CAD547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6E6-7A52-47E6-9B03-51D48E36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Recognized by some large agencies…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6CC1-CB4A-48E5-A827-5AB94DD34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 Times</a:t>
            </a:r>
          </a:p>
          <a:p>
            <a:endParaRPr lang="en-US" dirty="0"/>
          </a:p>
          <a:p>
            <a:r>
              <a:rPr lang="en-US" dirty="0"/>
              <a:t>Harvard Business Review</a:t>
            </a:r>
          </a:p>
          <a:p>
            <a:endParaRPr lang="en-US" dirty="0"/>
          </a:p>
          <a:p>
            <a:r>
              <a:rPr lang="en-US" dirty="0"/>
              <a:t>American Psychological Association</a:t>
            </a:r>
          </a:p>
        </p:txBody>
      </p:sp>
    </p:spTree>
    <p:extLst>
      <p:ext uri="{BB962C8B-B14F-4D97-AF65-F5344CB8AC3E}">
        <p14:creationId xmlns:p14="http://schemas.microsoft.com/office/powerpoint/2010/main" val="290051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96112-1A91-4C5C-9B17-A1211D49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it?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8763C-1C68-43EF-8507-C8A124EA0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8FB551-9014-4CFE-BCEA-046CFA89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it out!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7F6EB8-D286-41F1-A806-FFF52774E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already talking now!</a:t>
            </a:r>
          </a:p>
          <a:p>
            <a:endParaRPr lang="en-US" dirty="0"/>
          </a:p>
          <a:p>
            <a:r>
              <a:rPr lang="en-US" dirty="0"/>
              <a:t>Discuss with your mentor or instructor</a:t>
            </a:r>
          </a:p>
          <a:p>
            <a:endParaRPr lang="en-US" dirty="0"/>
          </a:p>
          <a:p>
            <a:r>
              <a:rPr lang="en-US" dirty="0"/>
              <a:t>Check in with other students</a:t>
            </a:r>
          </a:p>
          <a:p>
            <a:endParaRPr lang="en-US" dirty="0"/>
          </a:p>
          <a:p>
            <a:r>
              <a:rPr lang="en-US" dirty="0"/>
              <a:t>Use your support network of family / friends</a:t>
            </a:r>
          </a:p>
        </p:txBody>
      </p:sp>
    </p:spTree>
    <p:extLst>
      <p:ext uri="{BB962C8B-B14F-4D97-AF65-F5344CB8AC3E}">
        <p14:creationId xmlns:p14="http://schemas.microsoft.com/office/powerpoint/2010/main" val="241087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B1CA-F856-49C7-9607-329C821E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Celebrate yourself!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2498-D15D-47FC-96BF-A7B28EFDF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be different – look at that as a plus! </a:t>
            </a:r>
          </a:p>
          <a:p>
            <a:endParaRPr lang="en-US" dirty="0"/>
          </a:p>
          <a:p>
            <a:r>
              <a:rPr lang="en-US" dirty="0"/>
              <a:t>Be patient with yourself</a:t>
            </a:r>
          </a:p>
          <a:p>
            <a:endParaRPr lang="en-US" dirty="0"/>
          </a:p>
          <a:p>
            <a:r>
              <a:rPr lang="en-US" dirty="0"/>
              <a:t>Treat yourself with love and kindness</a:t>
            </a:r>
          </a:p>
        </p:txBody>
      </p:sp>
    </p:spTree>
    <p:extLst>
      <p:ext uri="{BB962C8B-B14F-4D97-AF65-F5344CB8AC3E}">
        <p14:creationId xmlns:p14="http://schemas.microsoft.com/office/powerpoint/2010/main" val="1694113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B0D8-2C18-4FBC-8889-3BEFC6F0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80788" cy="758635"/>
          </a:xfrm>
        </p:spPr>
        <p:txBody>
          <a:bodyPr/>
          <a:lstStyle/>
          <a:p>
            <a:r>
              <a:rPr lang="en-US" dirty="0"/>
              <a:t>Revel in your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0B3FA-DF04-4D5C-89DF-0B9AD0DD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“Failure is only the opportunity to begin again more intelligently.”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-Henry Ford</a:t>
            </a:r>
          </a:p>
        </p:txBody>
      </p:sp>
      <p:pic>
        <p:nvPicPr>
          <p:cNvPr id="1026" name="Picture 2" descr="MotorCities - The Ford Model T Was an Iconic Automobile | 2019 | Story of  the Week">
            <a:extLst>
              <a:ext uri="{FF2B5EF4-FFF2-40B4-BE49-F238E27FC236}">
                <a16:creationId xmlns:a16="http://schemas.microsoft.com/office/drawing/2014/main" id="{6DABB76B-93E1-4948-925C-3E2D52C9A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504" y="2127617"/>
            <a:ext cx="5364773" cy="414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38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267D-DF25-4082-AE0A-7D92D02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Revel in your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B6A6-4E10-4581-88BB-39B0FD5A7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8477" cy="4351338"/>
          </a:xfrm>
        </p:spPr>
        <p:txBody>
          <a:bodyPr/>
          <a:lstStyle/>
          <a:p>
            <a:r>
              <a:rPr lang="en-US" dirty="0"/>
              <a:t>Thomas Edison made 1,000 lightbulbs before it worked!</a:t>
            </a:r>
          </a:p>
        </p:txBody>
      </p:sp>
      <p:pic>
        <p:nvPicPr>
          <p:cNvPr id="2050" name="Picture 2" descr="Thomas Edison Lightbulb | Thomas Edison Muckers: Your Blog for Everything  Edison, Everyday">
            <a:extLst>
              <a:ext uri="{FF2B5EF4-FFF2-40B4-BE49-F238E27FC236}">
                <a16:creationId xmlns:a16="http://schemas.microsoft.com/office/drawing/2014/main" id="{38BEBB9D-7B2C-4E2C-9F3A-8DDF1335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969" y="1690688"/>
            <a:ext cx="3321539" cy="436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8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811B-C654-4BAF-AEE2-138984F9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“There are no problems, Bob, just challenges and opportunities…”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CF43-DDD4-4A3D-B591-F2697B97B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Ride Films – Themed Entertainment – Special Venue - World of Visual Effects">
            <a:extLst>
              <a:ext uri="{FF2B5EF4-FFF2-40B4-BE49-F238E27FC236}">
                <a16:creationId xmlns:a16="http://schemas.microsoft.com/office/drawing/2014/main" id="{75C13D12-A4E3-4CE5-BAA9-B2D5A57C0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21" y="2327886"/>
            <a:ext cx="4989136" cy="31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463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022E-A778-4C2C-9105-D3353461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Rage Against the Should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C061-5A0F-4BD4-994B-F458FDFBA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Fight back statements like: </a:t>
            </a:r>
          </a:p>
          <a:p>
            <a:endParaRPr lang="en-US" dirty="0"/>
          </a:p>
          <a:p>
            <a:r>
              <a:rPr lang="en-US" b="0" dirty="0"/>
              <a:t>“I </a:t>
            </a:r>
            <a:r>
              <a:rPr lang="en-US" dirty="0"/>
              <a:t>should</a:t>
            </a:r>
            <a:r>
              <a:rPr lang="en-US" b="0" dirty="0"/>
              <a:t> know the answer”</a:t>
            </a:r>
          </a:p>
          <a:p>
            <a:endParaRPr lang="en-US" b="0" dirty="0"/>
          </a:p>
          <a:p>
            <a:r>
              <a:rPr lang="en-US" b="0" dirty="0"/>
              <a:t>“ I </a:t>
            </a:r>
            <a:r>
              <a:rPr lang="en-US" dirty="0"/>
              <a:t>should not </a:t>
            </a:r>
            <a:r>
              <a:rPr lang="en-US" b="0" dirty="0"/>
              <a:t>need to ask for help”</a:t>
            </a:r>
          </a:p>
          <a:p>
            <a:endParaRPr lang="en-US" dirty="0"/>
          </a:p>
          <a:p>
            <a:r>
              <a:rPr lang="en-US" b="0" dirty="0"/>
              <a:t>“I </a:t>
            </a:r>
            <a:r>
              <a:rPr lang="en-US" dirty="0"/>
              <a:t>should</a:t>
            </a:r>
            <a:r>
              <a:rPr lang="en-US" b="0" dirty="0"/>
              <a:t> be moving faster than this”</a:t>
            </a:r>
          </a:p>
          <a:p>
            <a:endParaRPr lang="en-US" b="0" dirty="0"/>
          </a:p>
          <a:p>
            <a:r>
              <a:rPr lang="en-US" b="0" dirty="0"/>
              <a:t>“I </a:t>
            </a:r>
            <a:r>
              <a:rPr lang="en-US" dirty="0"/>
              <a:t>should </a:t>
            </a:r>
            <a:r>
              <a:rPr lang="en-US" b="0" dirty="0"/>
              <a:t>understand this the first time”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5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9A47-3EC0-4A58-882D-6A9D2D8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it ‘til you Make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372B-EA58-4C78-AA25-ED739DA2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make it </a:t>
            </a:r>
          </a:p>
          <a:p>
            <a:endParaRPr lang="en-US" dirty="0"/>
          </a:p>
          <a:p>
            <a:r>
              <a:rPr lang="en-US" dirty="0"/>
              <a:t>Just keep on </a:t>
            </a:r>
            <a:r>
              <a:rPr lang="en-US" dirty="0" err="1"/>
              <a:t>chuggin</a:t>
            </a:r>
            <a:r>
              <a:rPr lang="en-US" dirty="0"/>
              <a:t>’!</a:t>
            </a:r>
          </a:p>
        </p:txBody>
      </p:sp>
      <p:pic>
        <p:nvPicPr>
          <p:cNvPr id="4098" name="Picture 2" descr="Just Keep Swimming&quot; iPad Case &amp; Skin by emmaandout | Redbubble">
            <a:extLst>
              <a:ext uri="{FF2B5EF4-FFF2-40B4-BE49-F238E27FC236}">
                <a16:creationId xmlns:a16="http://schemas.microsoft.com/office/drawing/2014/main" id="{3B783302-93D0-44BA-946A-16AF78CF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551" y="1690688"/>
            <a:ext cx="3615945" cy="443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8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17E701-FAC8-4434-BDD3-38C7EBCC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 feel like a fake?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4FD19-C082-47F3-AC7A-4345680B3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32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C8BFB-55E7-4D6F-A112-A8AF98B8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309EA-DA94-4EEF-9D11-615516587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816C-FD27-4AD4-BA62-0491ACC9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you’re not sure you’re good enough to be a data scientist?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0CC7-4D81-4A8B-8BC9-5FF51E070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3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CBAB-FA8B-4622-B872-F8ABA1C2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so far you’ve only gotten by on luck, not talent?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F39A-C825-4409-A9E0-E64D76BF1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ECA8-1EA1-40D9-85DF-8C7578F8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Afraid you have to do it all alone, and you can’t?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5641D-B467-4330-8681-DA180B414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2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EEDE-100A-446D-9D95-3AF7C166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Think you’re a smart cookie, but now aren’t sure, since you have to work at things for the first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4B1D8-8489-48BF-834D-56CACBEE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AEEB-CE93-438F-AD26-90FFEA90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Believe that your success so far is no big deal?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CF2DB-2C1C-422C-B930-651AA8F77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9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46087-4DDC-42F0-AEBA-962CCE6C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Not Alone!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F39E4B-8B4A-433E-808A-535AAD74933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70% of Americans feel this way too!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904EDB-83B9-46C0-8446-AA97DA07918E}"/>
              </a:ext>
            </a:extLst>
          </p:cNvPr>
          <p:cNvGrpSpPr/>
          <p:nvPr/>
        </p:nvGrpSpPr>
        <p:grpSpPr>
          <a:xfrm>
            <a:off x="1608220" y="3242288"/>
            <a:ext cx="9160042" cy="2453254"/>
            <a:chOff x="902367" y="3190151"/>
            <a:chExt cx="9160042" cy="2453254"/>
          </a:xfrm>
        </p:grpSpPr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5ED4D460-4BA4-427E-8C5B-1D4122F18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09156" y="3190151"/>
              <a:ext cx="2453253" cy="2453253"/>
            </a:xfrm>
            <a:prstGeom prst="rect">
              <a:avLst/>
            </a:prstGeom>
          </p:spPr>
        </p:pic>
        <p:pic>
          <p:nvPicPr>
            <p:cNvPr id="15" name="Content Placeholder 6" descr="Confused person">
              <a:extLst>
                <a:ext uri="{FF2B5EF4-FFF2-40B4-BE49-F238E27FC236}">
                  <a16:creationId xmlns:a16="http://schemas.microsoft.com/office/drawing/2014/main" id="{8032B747-C6DE-4F17-AB56-70498FA05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2367" y="3190152"/>
              <a:ext cx="2453253" cy="2453253"/>
            </a:xfrm>
            <a:prstGeom prst="rect">
              <a:avLst/>
            </a:prstGeom>
          </p:spPr>
        </p:pic>
        <p:pic>
          <p:nvPicPr>
            <p:cNvPr id="20" name="Content Placeholder 6" descr="Confused person">
              <a:extLst>
                <a:ext uri="{FF2B5EF4-FFF2-40B4-BE49-F238E27FC236}">
                  <a16:creationId xmlns:a16="http://schemas.microsoft.com/office/drawing/2014/main" id="{B30DB0A3-4361-4A0E-957F-D2498C95F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24725" y="3190151"/>
              <a:ext cx="2453253" cy="2453253"/>
            </a:xfrm>
            <a:prstGeom prst="rect">
              <a:avLst/>
            </a:prstGeom>
          </p:spPr>
        </p:pic>
        <p:pic>
          <p:nvPicPr>
            <p:cNvPr id="22" name="Content Placeholder 6" descr="Confused person">
              <a:extLst>
                <a:ext uri="{FF2B5EF4-FFF2-40B4-BE49-F238E27FC236}">
                  <a16:creationId xmlns:a16="http://schemas.microsoft.com/office/drawing/2014/main" id="{4ABE7C8D-8087-4755-B0E0-53461A43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82388" y="3190151"/>
              <a:ext cx="2453253" cy="2453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2057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528F-1CD2-4DDE-8371-2B342A98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Very Successful People Feel this Way!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4FB6-28C3-462E-960D-FE7A9C26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Maya Angelou (author)</a:t>
            </a:r>
          </a:p>
          <a:p>
            <a:endParaRPr lang="en-US" dirty="0"/>
          </a:p>
          <a:p>
            <a:r>
              <a:rPr lang="en-US" dirty="0"/>
              <a:t>Howard Schultz (Starbucks exec)</a:t>
            </a:r>
          </a:p>
          <a:p>
            <a:endParaRPr lang="en-US" dirty="0"/>
          </a:p>
          <a:p>
            <a:r>
              <a:rPr lang="en-US" dirty="0"/>
              <a:t>Tina Fey (producer)</a:t>
            </a:r>
          </a:p>
          <a:p>
            <a:endParaRPr lang="en-US" dirty="0"/>
          </a:p>
          <a:p>
            <a:r>
              <a:rPr lang="en-US" dirty="0"/>
              <a:t>David Bowie (musician)</a:t>
            </a:r>
          </a:p>
          <a:p>
            <a:endParaRPr lang="en-US" dirty="0"/>
          </a:p>
          <a:p>
            <a:r>
              <a:rPr lang="en-US" dirty="0"/>
              <a:t>Serena Williams (tennis)</a:t>
            </a:r>
          </a:p>
          <a:p>
            <a:endParaRPr lang="en-US" dirty="0"/>
          </a:p>
          <a:p>
            <a:r>
              <a:rPr lang="en-US" dirty="0"/>
              <a:t>Tom Hanks (actor)</a:t>
            </a:r>
          </a:p>
          <a:p>
            <a:endParaRPr lang="en-US" dirty="0"/>
          </a:p>
          <a:p>
            <a:r>
              <a:rPr lang="en-US" dirty="0"/>
              <a:t>Sonia Sotomayor (supreme court justice)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F1A6C9-2618-421B-AB96-5DDBFDA84D0C}"/>
</file>

<file path=customXml/itemProps2.xml><?xml version="1.0" encoding="utf-8"?>
<ds:datastoreItem xmlns:ds="http://schemas.openxmlformats.org/officeDocument/2006/customXml" ds:itemID="{E4372106-B7C4-412A-9CA9-5052A47D31E4}"/>
</file>

<file path=customXml/itemProps3.xml><?xml version="1.0" encoding="utf-8"?>
<ds:datastoreItem xmlns:ds="http://schemas.openxmlformats.org/officeDocument/2006/customXml" ds:itemID="{ECFAFAF9-D636-45E0-B565-6E7C10926B4F}"/>
</file>

<file path=docProps/app.xml><?xml version="1.0" encoding="utf-8"?>
<Properties xmlns="http://schemas.openxmlformats.org/officeDocument/2006/extended-properties" xmlns:vt="http://schemas.openxmlformats.org/officeDocument/2006/docPropsVTypes">
  <TotalTime>9180</TotalTime>
  <Words>329</Words>
  <Application>Microsoft Office PowerPoint</Application>
  <PresentationFormat>Widescreen</PresentationFormat>
  <Paragraphs>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Montserrat SemiBold</vt:lpstr>
      <vt:lpstr>Nunito Sans</vt:lpstr>
      <vt:lpstr>Office Theme</vt:lpstr>
      <vt:lpstr>Imposter Syndrome</vt:lpstr>
      <vt:lpstr>Ever feel like a fake?</vt:lpstr>
      <vt:lpstr>That you’re not sure you’re good enough to be a data scientist?</vt:lpstr>
      <vt:lpstr>That so far you’ve only gotten by on luck, not talent?</vt:lpstr>
      <vt:lpstr>Afraid you have to do it all alone, and you can’t?</vt:lpstr>
      <vt:lpstr>Think you’re a smart cookie, but now aren’t sure, since you have to work at things for the first time?</vt:lpstr>
      <vt:lpstr>Believe that your success so far is no big deal?</vt:lpstr>
      <vt:lpstr>You’re Not Alone!</vt:lpstr>
      <vt:lpstr>Even Very Successful People Feel this Way!</vt:lpstr>
      <vt:lpstr>I’ve felt this way!</vt:lpstr>
      <vt:lpstr>Recognized by some large agencies…</vt:lpstr>
      <vt:lpstr>What to do about it?</vt:lpstr>
      <vt:lpstr>Talk it out!</vt:lpstr>
      <vt:lpstr>Celebrate yourself!</vt:lpstr>
      <vt:lpstr>Revel in your Failure</vt:lpstr>
      <vt:lpstr>Revel in your Failure</vt:lpstr>
      <vt:lpstr>“There are no problems, Bob, just challenges and opportunities…”</vt:lpstr>
      <vt:lpstr>Rage Against the Should Machine</vt:lpstr>
      <vt:lpstr>Fake it ‘til you Make it!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50</cp:revision>
  <dcterms:created xsi:type="dcterms:W3CDTF">2019-01-08T17:26:22Z</dcterms:created>
  <dcterms:modified xsi:type="dcterms:W3CDTF">2020-09-08T19:54:28Z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