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79" r:id="rId5"/>
    <p:sldId id="280" r:id="rId6"/>
    <p:sldId id="284" r:id="rId7"/>
    <p:sldId id="283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5/13/2020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dplyr</a:t>
            </a:r>
            <a:r>
              <a:rPr lang="en-US" dirty="0"/>
              <a:t>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48353-A891-4373-84EA-640DCE59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C806D-06DF-4099-85B8-C2EDD97E3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883837"/>
            <a:ext cx="10515600" cy="2579106"/>
          </a:xfrm>
        </p:spPr>
        <p:txBody>
          <a:bodyPr>
            <a:normAutofit/>
          </a:bodyPr>
          <a:lstStyle/>
          <a:p>
            <a:r>
              <a:rPr lang="en-US" dirty="0"/>
              <a:t>Filter the data frame to only show a particular set of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&lt;- </a:t>
            </a:r>
            <a:r>
              <a:rPr lang="en-US" dirty="0" err="1"/>
              <a:t>DataFrame</a:t>
            </a:r>
            <a:r>
              <a:rPr lang="en-US" dirty="0"/>
              <a:t> %&gt;% filter(column == value)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77B80D-866E-4290-A56A-1FB65EB1CDCA}"/>
              </a:ext>
            </a:extLst>
          </p:cNvPr>
          <p:cNvCxnSpPr>
            <a:cxnSpLocks/>
          </p:cNvCxnSpPr>
          <p:nvPr/>
        </p:nvCxnSpPr>
        <p:spPr>
          <a:xfrm>
            <a:off x="5527546" y="3226191"/>
            <a:ext cx="89349" cy="52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10876E-5F58-47A0-B0EA-2590A0D2F29D}"/>
              </a:ext>
            </a:extLst>
          </p:cNvPr>
          <p:cNvCxnSpPr>
            <a:cxnSpLocks/>
          </p:cNvCxnSpPr>
          <p:nvPr/>
        </p:nvCxnSpPr>
        <p:spPr>
          <a:xfrm flipH="1">
            <a:off x="8136971" y="3330429"/>
            <a:ext cx="486912" cy="57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B377FF-9E20-4148-9FC6-CE8F96AF9E48}"/>
              </a:ext>
            </a:extLst>
          </p:cNvPr>
          <p:cNvCxnSpPr>
            <a:cxnSpLocks/>
          </p:cNvCxnSpPr>
          <p:nvPr/>
        </p:nvCxnSpPr>
        <p:spPr>
          <a:xfrm flipV="1">
            <a:off x="6241409" y="4436080"/>
            <a:ext cx="93211" cy="98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85D227-6ED1-405E-81D9-407FEB93C772}"/>
              </a:ext>
            </a:extLst>
          </p:cNvPr>
          <p:cNvCxnSpPr>
            <a:cxnSpLocks/>
          </p:cNvCxnSpPr>
          <p:nvPr/>
        </p:nvCxnSpPr>
        <p:spPr>
          <a:xfrm flipH="1" flipV="1">
            <a:off x="9142136" y="4557520"/>
            <a:ext cx="508134" cy="74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17BEDF-06B8-482A-9A37-92EC4B9D9997}"/>
              </a:ext>
            </a:extLst>
          </p:cNvPr>
          <p:cNvSpPr txBox="1"/>
          <p:nvPr/>
        </p:nvSpPr>
        <p:spPr>
          <a:xfrm>
            <a:off x="4845265" y="2790627"/>
            <a:ext cx="27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“and then”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F904D-9FA3-42CB-8BD0-45CA2444ACFE}"/>
              </a:ext>
            </a:extLst>
          </p:cNvPr>
          <p:cNvSpPr txBox="1"/>
          <p:nvPr/>
        </p:nvSpPr>
        <p:spPr>
          <a:xfrm>
            <a:off x="5446721" y="5554398"/>
            <a:ext cx="27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64768-FA14-446B-B86E-F644B2DE8D00}"/>
              </a:ext>
            </a:extLst>
          </p:cNvPr>
          <p:cNvSpPr txBox="1"/>
          <p:nvPr/>
        </p:nvSpPr>
        <p:spPr>
          <a:xfrm>
            <a:off x="8486012" y="2833166"/>
            <a:ext cx="27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a double equals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92F12-E219-4CEE-9F14-3831DC5F0121}"/>
              </a:ext>
            </a:extLst>
          </p:cNvPr>
          <p:cNvSpPr txBox="1"/>
          <p:nvPr/>
        </p:nvSpPr>
        <p:spPr>
          <a:xfrm>
            <a:off x="9037821" y="5554398"/>
            <a:ext cx="279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– no quotes</a:t>
            </a:r>
          </a:p>
          <a:p>
            <a:r>
              <a:rPr lang="en-US" dirty="0"/>
              <a:t>Word - quotes</a:t>
            </a:r>
          </a:p>
        </p:txBody>
      </p:sp>
    </p:spTree>
    <p:extLst>
      <p:ext uri="{BB962C8B-B14F-4D97-AF65-F5344CB8AC3E}">
        <p14:creationId xmlns:p14="http://schemas.microsoft.com/office/powerpoint/2010/main" val="370139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48353-A891-4373-84EA-640DCE59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%in%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C806D-06DF-4099-85B8-C2EDD97E3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883837"/>
            <a:ext cx="10515600" cy="2579106"/>
          </a:xfrm>
        </p:spPr>
        <p:txBody>
          <a:bodyPr>
            <a:normAutofit fontScale="92500"/>
          </a:bodyPr>
          <a:lstStyle/>
          <a:p>
            <a:r>
              <a:rPr lang="en-US" dirty="0"/>
              <a:t>Filter the data frame to only show a particular set of values in a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&lt;- </a:t>
            </a:r>
            <a:r>
              <a:rPr lang="en-US" dirty="0" err="1"/>
              <a:t>DataFrame</a:t>
            </a:r>
            <a:r>
              <a:rPr lang="en-US" dirty="0"/>
              <a:t> %&gt;% filter(column %in% c(value, value))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77B80D-866E-4290-A56A-1FB65EB1CDCA}"/>
              </a:ext>
            </a:extLst>
          </p:cNvPr>
          <p:cNvCxnSpPr>
            <a:cxnSpLocks/>
          </p:cNvCxnSpPr>
          <p:nvPr/>
        </p:nvCxnSpPr>
        <p:spPr>
          <a:xfrm>
            <a:off x="5208764" y="3270161"/>
            <a:ext cx="89349" cy="52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B377FF-9E20-4148-9FC6-CE8F96AF9E48}"/>
              </a:ext>
            </a:extLst>
          </p:cNvPr>
          <p:cNvCxnSpPr>
            <a:cxnSpLocks/>
          </p:cNvCxnSpPr>
          <p:nvPr/>
        </p:nvCxnSpPr>
        <p:spPr>
          <a:xfrm flipV="1">
            <a:off x="5910510" y="4349872"/>
            <a:ext cx="93211" cy="98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85D227-6ED1-405E-81D9-407FEB93C772}"/>
              </a:ext>
            </a:extLst>
          </p:cNvPr>
          <p:cNvCxnSpPr>
            <a:cxnSpLocks/>
          </p:cNvCxnSpPr>
          <p:nvPr/>
        </p:nvCxnSpPr>
        <p:spPr>
          <a:xfrm flipH="1" flipV="1">
            <a:off x="9569974" y="4334122"/>
            <a:ext cx="508134" cy="74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17BEDF-06B8-482A-9A37-92EC4B9D9997}"/>
              </a:ext>
            </a:extLst>
          </p:cNvPr>
          <p:cNvSpPr txBox="1"/>
          <p:nvPr/>
        </p:nvSpPr>
        <p:spPr>
          <a:xfrm>
            <a:off x="4534872" y="2753974"/>
            <a:ext cx="27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“and then”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F904D-9FA3-42CB-8BD0-45CA2444ACFE}"/>
              </a:ext>
            </a:extLst>
          </p:cNvPr>
          <p:cNvSpPr txBox="1"/>
          <p:nvPr/>
        </p:nvSpPr>
        <p:spPr>
          <a:xfrm>
            <a:off x="4918214" y="5572062"/>
            <a:ext cx="27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92F12-E219-4CEE-9F14-3831DC5F0121}"/>
              </a:ext>
            </a:extLst>
          </p:cNvPr>
          <p:cNvSpPr txBox="1"/>
          <p:nvPr/>
        </p:nvSpPr>
        <p:spPr>
          <a:xfrm>
            <a:off x="9339825" y="5248896"/>
            <a:ext cx="279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– no quotes</a:t>
            </a:r>
          </a:p>
          <a:p>
            <a:r>
              <a:rPr lang="en-US" dirty="0"/>
              <a:t>Word - quotes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7BB1B3-4965-425C-A871-647EE45D338C}"/>
              </a:ext>
            </a:extLst>
          </p:cNvPr>
          <p:cNvCxnSpPr>
            <a:cxnSpLocks/>
          </p:cNvCxnSpPr>
          <p:nvPr/>
        </p:nvCxnSpPr>
        <p:spPr>
          <a:xfrm flipH="1">
            <a:off x="10374850" y="3168290"/>
            <a:ext cx="459997" cy="52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43EA02-CD96-440E-801A-E36525499E76}"/>
              </a:ext>
            </a:extLst>
          </p:cNvPr>
          <p:cNvSpPr txBox="1"/>
          <p:nvPr/>
        </p:nvSpPr>
        <p:spPr>
          <a:xfrm>
            <a:off x="10078108" y="2742973"/>
            <a:ext cx="27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parentheses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5E7A76-BC2E-437C-A518-6560A23EDAC1}"/>
              </a:ext>
            </a:extLst>
          </p:cNvPr>
          <p:cNvCxnSpPr>
            <a:cxnSpLocks/>
          </p:cNvCxnSpPr>
          <p:nvPr/>
        </p:nvCxnSpPr>
        <p:spPr>
          <a:xfrm flipH="1">
            <a:off x="8464660" y="2851686"/>
            <a:ext cx="422435" cy="98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5D30B8-730E-48CD-B13D-7A1152964826}"/>
              </a:ext>
            </a:extLst>
          </p:cNvPr>
          <p:cNvSpPr txBox="1"/>
          <p:nvPr/>
        </p:nvSpPr>
        <p:spPr>
          <a:xfrm>
            <a:off x="7327159" y="2384642"/>
            <a:ext cx="31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vector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08184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48353-A891-4373-84EA-640DCE59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C806D-06DF-4099-85B8-C2EDD97E3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883837"/>
            <a:ext cx="10515600" cy="2579106"/>
          </a:xfrm>
        </p:spPr>
        <p:txBody>
          <a:bodyPr>
            <a:normAutofit/>
          </a:bodyPr>
          <a:lstStyle/>
          <a:p>
            <a:r>
              <a:rPr lang="en-US" dirty="0"/>
              <a:t>Order the data frame by a variable’s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&lt;- </a:t>
            </a:r>
            <a:r>
              <a:rPr lang="en-US" dirty="0" err="1"/>
              <a:t>DataFrame</a:t>
            </a:r>
            <a:r>
              <a:rPr lang="en-US" dirty="0"/>
              <a:t> %&gt;% arrange(desc(column))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77B80D-866E-4290-A56A-1FB65EB1CDCA}"/>
              </a:ext>
            </a:extLst>
          </p:cNvPr>
          <p:cNvCxnSpPr>
            <a:cxnSpLocks/>
          </p:cNvCxnSpPr>
          <p:nvPr/>
        </p:nvCxnSpPr>
        <p:spPr>
          <a:xfrm>
            <a:off x="5527546" y="3226191"/>
            <a:ext cx="89349" cy="52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10876E-5F58-47A0-B0EA-2590A0D2F29D}"/>
              </a:ext>
            </a:extLst>
          </p:cNvPr>
          <p:cNvCxnSpPr>
            <a:cxnSpLocks/>
          </p:cNvCxnSpPr>
          <p:nvPr/>
        </p:nvCxnSpPr>
        <p:spPr>
          <a:xfrm flipH="1">
            <a:off x="7558130" y="3335956"/>
            <a:ext cx="486912" cy="57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B377FF-9E20-4148-9FC6-CE8F96AF9E48}"/>
              </a:ext>
            </a:extLst>
          </p:cNvPr>
          <p:cNvCxnSpPr>
            <a:cxnSpLocks/>
          </p:cNvCxnSpPr>
          <p:nvPr/>
        </p:nvCxnSpPr>
        <p:spPr>
          <a:xfrm flipV="1">
            <a:off x="6241409" y="4436080"/>
            <a:ext cx="93211" cy="98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85D227-6ED1-405E-81D9-407FEB93C772}"/>
              </a:ext>
            </a:extLst>
          </p:cNvPr>
          <p:cNvCxnSpPr>
            <a:cxnSpLocks/>
          </p:cNvCxnSpPr>
          <p:nvPr/>
        </p:nvCxnSpPr>
        <p:spPr>
          <a:xfrm flipH="1" flipV="1">
            <a:off x="9452528" y="4369141"/>
            <a:ext cx="508134" cy="74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17BEDF-06B8-482A-9A37-92EC4B9D9997}"/>
              </a:ext>
            </a:extLst>
          </p:cNvPr>
          <p:cNvSpPr txBox="1"/>
          <p:nvPr/>
        </p:nvSpPr>
        <p:spPr>
          <a:xfrm>
            <a:off x="4845265" y="2790627"/>
            <a:ext cx="27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“and then”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F904D-9FA3-42CB-8BD0-45CA2444ACFE}"/>
              </a:ext>
            </a:extLst>
          </p:cNvPr>
          <p:cNvSpPr txBox="1"/>
          <p:nvPr/>
        </p:nvSpPr>
        <p:spPr>
          <a:xfrm>
            <a:off x="5446721" y="5554398"/>
            <a:ext cx="27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64768-FA14-446B-B86E-F644B2DE8D00}"/>
              </a:ext>
            </a:extLst>
          </p:cNvPr>
          <p:cNvSpPr txBox="1"/>
          <p:nvPr/>
        </p:nvSpPr>
        <p:spPr>
          <a:xfrm>
            <a:off x="7745992" y="2710074"/>
            <a:ext cx="279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desc: Largest first</a:t>
            </a:r>
          </a:p>
          <a:p>
            <a:r>
              <a:rPr lang="en-US" dirty="0" err="1"/>
              <a:t>asc</a:t>
            </a:r>
            <a:r>
              <a:rPr lang="en-US" dirty="0"/>
              <a:t>: Smallest first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92F12-E219-4CEE-9F14-3831DC5F0121}"/>
              </a:ext>
            </a:extLst>
          </p:cNvPr>
          <p:cNvSpPr txBox="1"/>
          <p:nvPr/>
        </p:nvSpPr>
        <p:spPr>
          <a:xfrm>
            <a:off x="9452528" y="5289180"/>
            <a:ext cx="27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parentheses</a:t>
            </a:r>
          </a:p>
        </p:txBody>
      </p:sp>
    </p:spTree>
    <p:extLst>
      <p:ext uri="{BB962C8B-B14F-4D97-AF65-F5344CB8AC3E}">
        <p14:creationId xmlns:p14="http://schemas.microsoft.com/office/powerpoint/2010/main" val="412778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48353-A891-4373-84EA-640DCE59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C806D-06DF-4099-85B8-C2EDD97E3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883837"/>
            <a:ext cx="10515600" cy="2579106"/>
          </a:xfrm>
        </p:spPr>
        <p:txBody>
          <a:bodyPr>
            <a:normAutofit/>
          </a:bodyPr>
          <a:lstStyle/>
          <a:p>
            <a:r>
              <a:rPr lang="en-US" dirty="0"/>
              <a:t>Choose variables (columns)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&lt;- </a:t>
            </a:r>
            <a:r>
              <a:rPr lang="en-US" dirty="0" err="1"/>
              <a:t>DataFrame</a:t>
            </a:r>
            <a:r>
              <a:rPr lang="en-US" dirty="0"/>
              <a:t> %&gt;% select(column, column)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77B80D-866E-4290-A56A-1FB65EB1CDCA}"/>
              </a:ext>
            </a:extLst>
          </p:cNvPr>
          <p:cNvCxnSpPr>
            <a:cxnSpLocks/>
          </p:cNvCxnSpPr>
          <p:nvPr/>
        </p:nvCxnSpPr>
        <p:spPr>
          <a:xfrm>
            <a:off x="5527546" y="3226191"/>
            <a:ext cx="89349" cy="52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10876E-5F58-47A0-B0EA-2590A0D2F29D}"/>
              </a:ext>
            </a:extLst>
          </p:cNvPr>
          <p:cNvCxnSpPr>
            <a:cxnSpLocks/>
          </p:cNvCxnSpPr>
          <p:nvPr/>
        </p:nvCxnSpPr>
        <p:spPr>
          <a:xfrm flipH="1">
            <a:off x="8136971" y="3330429"/>
            <a:ext cx="486912" cy="57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B377FF-9E20-4148-9FC6-CE8F96AF9E48}"/>
              </a:ext>
            </a:extLst>
          </p:cNvPr>
          <p:cNvCxnSpPr>
            <a:cxnSpLocks/>
          </p:cNvCxnSpPr>
          <p:nvPr/>
        </p:nvCxnSpPr>
        <p:spPr>
          <a:xfrm flipV="1">
            <a:off x="6241409" y="4436080"/>
            <a:ext cx="93211" cy="98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17BEDF-06B8-482A-9A37-92EC4B9D9997}"/>
              </a:ext>
            </a:extLst>
          </p:cNvPr>
          <p:cNvSpPr txBox="1"/>
          <p:nvPr/>
        </p:nvSpPr>
        <p:spPr>
          <a:xfrm>
            <a:off x="4845265" y="2790627"/>
            <a:ext cx="27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“and then”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F904D-9FA3-42CB-8BD0-45CA2444ACFE}"/>
              </a:ext>
            </a:extLst>
          </p:cNvPr>
          <p:cNvSpPr txBox="1"/>
          <p:nvPr/>
        </p:nvSpPr>
        <p:spPr>
          <a:xfrm>
            <a:off x="5446721" y="5554398"/>
            <a:ext cx="27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64768-FA14-446B-B86E-F644B2DE8D00}"/>
              </a:ext>
            </a:extLst>
          </p:cNvPr>
          <p:cNvSpPr txBox="1"/>
          <p:nvPr/>
        </p:nvSpPr>
        <p:spPr>
          <a:xfrm>
            <a:off x="8486012" y="2833166"/>
            <a:ext cx="323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columns to keep</a:t>
            </a:r>
          </a:p>
        </p:txBody>
      </p:sp>
    </p:spTree>
    <p:extLst>
      <p:ext uri="{BB962C8B-B14F-4D97-AF65-F5344CB8AC3E}">
        <p14:creationId xmlns:p14="http://schemas.microsoft.com/office/powerpoint/2010/main" val="363278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B48353-A891-4373-84EA-640DCE59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summarise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C806D-06DF-4099-85B8-C2EDD97E3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052" y="1870406"/>
            <a:ext cx="11945923" cy="1382425"/>
          </a:xfrm>
        </p:spPr>
        <p:txBody>
          <a:bodyPr>
            <a:noAutofit/>
          </a:bodyPr>
          <a:lstStyle/>
          <a:p>
            <a:r>
              <a:rPr lang="en-US" sz="2600" dirty="0"/>
              <a:t>Get an aggregate value for a column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NewDataFrame</a:t>
            </a:r>
            <a:r>
              <a:rPr lang="en-US" sz="2600" dirty="0"/>
              <a:t> &lt;- </a:t>
            </a:r>
            <a:r>
              <a:rPr lang="en-US" sz="2600" dirty="0" err="1"/>
              <a:t>DataFrame</a:t>
            </a:r>
            <a:r>
              <a:rPr lang="en-US" sz="2600" dirty="0"/>
              <a:t> %&gt;% </a:t>
            </a:r>
            <a:r>
              <a:rPr lang="en-US" sz="2600" dirty="0" err="1"/>
              <a:t>summarise</a:t>
            </a:r>
            <a:r>
              <a:rPr lang="en-US" sz="2600" dirty="0"/>
              <a:t>(</a:t>
            </a:r>
            <a:r>
              <a:rPr lang="en-US" sz="2600" dirty="0" err="1"/>
              <a:t>NewColumnName</a:t>
            </a:r>
            <a:r>
              <a:rPr lang="en-US" sz="2600" dirty="0"/>
              <a:t> = function(column))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77B80D-866E-4290-A56A-1FB65EB1CDCA}"/>
              </a:ext>
            </a:extLst>
          </p:cNvPr>
          <p:cNvCxnSpPr>
            <a:cxnSpLocks/>
          </p:cNvCxnSpPr>
          <p:nvPr/>
        </p:nvCxnSpPr>
        <p:spPr>
          <a:xfrm>
            <a:off x="4663480" y="3202498"/>
            <a:ext cx="89349" cy="52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10876E-5F58-47A0-B0EA-2590A0D2F29D}"/>
              </a:ext>
            </a:extLst>
          </p:cNvPr>
          <p:cNvCxnSpPr>
            <a:cxnSpLocks/>
          </p:cNvCxnSpPr>
          <p:nvPr/>
        </p:nvCxnSpPr>
        <p:spPr>
          <a:xfrm flipH="1">
            <a:off x="8136971" y="3252831"/>
            <a:ext cx="486912" cy="57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B377FF-9E20-4148-9FC6-CE8F96AF9E48}"/>
              </a:ext>
            </a:extLst>
          </p:cNvPr>
          <p:cNvCxnSpPr>
            <a:cxnSpLocks/>
          </p:cNvCxnSpPr>
          <p:nvPr/>
        </p:nvCxnSpPr>
        <p:spPr>
          <a:xfrm flipV="1">
            <a:off x="5999059" y="4449512"/>
            <a:ext cx="93211" cy="98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17BEDF-06B8-482A-9A37-92EC4B9D9997}"/>
              </a:ext>
            </a:extLst>
          </p:cNvPr>
          <p:cNvSpPr txBox="1"/>
          <p:nvPr/>
        </p:nvSpPr>
        <p:spPr>
          <a:xfrm>
            <a:off x="3705989" y="2743307"/>
            <a:ext cx="27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“and then”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F904D-9FA3-42CB-8BD0-45CA2444ACFE}"/>
              </a:ext>
            </a:extLst>
          </p:cNvPr>
          <p:cNvSpPr txBox="1"/>
          <p:nvPr/>
        </p:nvSpPr>
        <p:spPr>
          <a:xfrm>
            <a:off x="5102132" y="5601719"/>
            <a:ext cx="27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464768-FA14-446B-B86E-F644B2DE8D00}"/>
              </a:ext>
            </a:extLst>
          </p:cNvPr>
          <p:cNvSpPr txBox="1"/>
          <p:nvPr/>
        </p:nvSpPr>
        <p:spPr>
          <a:xfrm>
            <a:off x="8486012" y="2833166"/>
            <a:ext cx="323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your new 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BAF47-61CA-4D7F-A238-FF470ED1B237}"/>
              </a:ext>
            </a:extLst>
          </p:cNvPr>
          <p:cNvSpPr txBox="1"/>
          <p:nvPr/>
        </p:nvSpPr>
        <p:spPr>
          <a:xfrm>
            <a:off x="9358384" y="4770722"/>
            <a:ext cx="29025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More!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DF4E83-8E73-4DF0-B03F-7812871C4F0E}"/>
              </a:ext>
            </a:extLst>
          </p:cNvPr>
          <p:cNvCxnSpPr>
            <a:cxnSpLocks/>
          </p:cNvCxnSpPr>
          <p:nvPr/>
        </p:nvCxnSpPr>
        <p:spPr>
          <a:xfrm flipV="1">
            <a:off x="9982899" y="4243134"/>
            <a:ext cx="120166" cy="49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2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E434-D503-4957-8AB8-8B602264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group_by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5DA9-1958-4473-8C2F-ECCF15149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61" y="1909515"/>
            <a:ext cx="10377183" cy="4351338"/>
          </a:xfrm>
        </p:spPr>
        <p:txBody>
          <a:bodyPr/>
          <a:lstStyle/>
          <a:p>
            <a:r>
              <a:rPr lang="en-US" dirty="0"/>
              <a:t>Rolling things up by a variable</a:t>
            </a:r>
          </a:p>
          <a:p>
            <a:r>
              <a:rPr lang="en-US" dirty="0"/>
              <a:t>Must be used in conjunction with </a:t>
            </a:r>
            <a:r>
              <a:rPr lang="en-US" dirty="0" err="1"/>
              <a:t>summarise</a:t>
            </a:r>
            <a:r>
              <a:rPr lang="en-US" dirty="0"/>
              <a:t> to get the aggregation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&lt;- </a:t>
            </a:r>
            <a:r>
              <a:rPr lang="en-US" dirty="0" err="1"/>
              <a:t>DataFrame</a:t>
            </a:r>
            <a:r>
              <a:rPr lang="en-US" dirty="0"/>
              <a:t> %&gt;%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group_by</a:t>
            </a:r>
            <a:r>
              <a:rPr lang="en-US" dirty="0"/>
              <a:t>(column)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NewColumnName</a:t>
            </a:r>
            <a:r>
              <a:rPr lang="en-US" dirty="0"/>
              <a:t> = function(column))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2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489B-A246-4E18-AEF9-733DC876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power of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F4B4-E968-4B76-8C0E-16FA5E4E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mix and match and combine with %&gt;% all in one new dataset!</a:t>
            </a:r>
          </a:p>
        </p:txBody>
      </p:sp>
    </p:spTree>
    <p:extLst>
      <p:ext uri="{BB962C8B-B14F-4D97-AF65-F5344CB8AC3E}">
        <p14:creationId xmlns:p14="http://schemas.microsoft.com/office/powerpoint/2010/main" val="42004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7CBE7A-EB62-4C9B-B073-3183E53C9205}"/>
</file>

<file path=customXml/itemProps2.xml><?xml version="1.0" encoding="utf-8"?>
<ds:datastoreItem xmlns:ds="http://schemas.openxmlformats.org/officeDocument/2006/customXml" ds:itemID="{17BEB377-399A-4BEB-9B5E-822BCAE62B19}"/>
</file>

<file path=customXml/itemProps3.xml><?xml version="1.0" encoding="utf-8"?>
<ds:datastoreItem xmlns:ds="http://schemas.openxmlformats.org/officeDocument/2006/customXml" ds:itemID="{56506D78-D35F-4C0E-AB60-C9A676125A2E}"/>
</file>

<file path=docProps/app.xml><?xml version="1.0" encoding="utf-8"?>
<Properties xmlns="http://schemas.openxmlformats.org/officeDocument/2006/extended-properties" xmlns:vt="http://schemas.openxmlformats.org/officeDocument/2006/docPropsVTypes">
  <TotalTime>9189</TotalTime>
  <Words>270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 SemiBold</vt:lpstr>
      <vt:lpstr>Nunito Sans</vt:lpstr>
      <vt:lpstr>Office Theme</vt:lpstr>
      <vt:lpstr>Anatomy of dplyr Functions</vt:lpstr>
      <vt:lpstr>filter</vt:lpstr>
      <vt:lpstr>filter %in%</vt:lpstr>
      <vt:lpstr>arrange</vt:lpstr>
      <vt:lpstr>select</vt:lpstr>
      <vt:lpstr>summarise</vt:lpstr>
      <vt:lpstr>group_by</vt:lpstr>
      <vt:lpstr>The AMAZING power of dplyr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41</cp:revision>
  <dcterms:created xsi:type="dcterms:W3CDTF">2019-01-08T17:26:22Z</dcterms:created>
  <dcterms:modified xsi:type="dcterms:W3CDTF">2020-05-13T23:09:10Z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