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9" r:id="rId9"/>
    <p:sldId id="264" r:id="rId10"/>
    <p:sldId id="266" r:id="rId11"/>
    <p:sldId id="267" r:id="rId12"/>
    <p:sldId id="268" r:id="rId13"/>
    <p:sldId id="263" r:id="rId14"/>
    <p:sldId id="270" r:id="rId15"/>
    <p:sldId id="271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Factor Analysis Theory and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9C417-38EB-4A2B-82B8-3C8717E4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Factors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7908D-1494-4E84-BB64-778DF1D0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SS loadings &gt; 1 for a start</a:t>
            </a:r>
          </a:p>
          <a:p>
            <a:endParaRPr lang="en-US" dirty="0"/>
          </a:p>
          <a:p>
            <a:r>
              <a:rPr lang="en-US" dirty="0"/>
              <a:t>Examine scree plot</a:t>
            </a:r>
          </a:p>
          <a:p>
            <a:endParaRPr lang="en-US" dirty="0"/>
          </a:p>
          <a:p>
            <a:r>
              <a:rPr lang="en-US" dirty="0"/>
              <a:t>Examine residuals (should be &gt; 50%)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9C417-38EB-4A2B-82B8-3C8717E4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7908D-1494-4E84-BB64-778DF1D0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Varimax</a:t>
            </a:r>
          </a:p>
          <a:p>
            <a:endParaRPr lang="en-US" dirty="0"/>
          </a:p>
          <a:p>
            <a:r>
              <a:rPr lang="en-US" dirty="0" err="1"/>
              <a:t>Oblimin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both at least!</a:t>
            </a:r>
          </a:p>
        </p:txBody>
      </p:sp>
    </p:spTree>
    <p:extLst>
      <p:ext uri="{BB962C8B-B14F-4D97-AF65-F5344CB8AC3E}">
        <p14:creationId xmlns:p14="http://schemas.microsoft.com/office/powerpoint/2010/main" val="327025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9C417-38EB-4A2B-82B8-3C8717E4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Items that…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7908D-1494-4E84-BB64-778DF1D0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Were suspect in your assumptions section</a:t>
            </a:r>
          </a:p>
          <a:p>
            <a:pPr lvl="1"/>
            <a:r>
              <a:rPr lang="en-US" dirty="0"/>
              <a:t>Didn’t correlate well &lt;.3 with multiple items</a:t>
            </a:r>
          </a:p>
          <a:p>
            <a:pPr lvl="1"/>
            <a:r>
              <a:rPr lang="en-US" dirty="0"/>
              <a:t>Correlated too much &gt; .9 with multiple items</a:t>
            </a:r>
          </a:p>
          <a:p>
            <a:pPr lvl="1"/>
            <a:endParaRPr lang="en-US" dirty="0"/>
          </a:p>
          <a:p>
            <a:r>
              <a:rPr lang="en-US" dirty="0"/>
              <a:t>Don’t load on a factor</a:t>
            </a:r>
          </a:p>
          <a:p>
            <a:pPr lvl="1"/>
            <a:r>
              <a:rPr lang="en-US" dirty="0"/>
              <a:t>Isn’t .3 or greater</a:t>
            </a:r>
          </a:p>
          <a:p>
            <a:pPr lvl="1"/>
            <a:endParaRPr lang="en-US" dirty="0"/>
          </a:p>
          <a:p>
            <a:r>
              <a:rPr lang="en-US" dirty="0"/>
              <a:t>Have negative loadings on a factor</a:t>
            </a:r>
          </a:p>
        </p:txBody>
      </p:sp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4AE194-9684-4D35-9999-6436EF30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Factor Analysis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006D8A-71E5-4976-BC0E-3D9A3AAF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5D33BF-E2D0-424C-82C4-F78C3C6B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RC is a factor – group of similar items</a:t>
            </a:r>
            <a:br>
              <a:rPr lang="en-US" dirty="0"/>
            </a:br>
            <a:r>
              <a:rPr lang="en-US" dirty="0"/>
              <a:t>Anything &gt; .3 loads on that factor</a:t>
            </a:r>
            <a:br>
              <a:rPr lang="en-US" dirty="0"/>
            </a:br>
            <a:r>
              <a:rPr lang="en-US" dirty="0"/>
              <a:t>Pick the highest loading if it is on more than one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359BBE-1AC6-45CD-9776-D2A06B132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219" y="3206750"/>
            <a:ext cx="60579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0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9312-6A0F-4F42-BB13-231E0E39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Codebook to Determine Meaning!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9FB7028-B022-43B2-A9F9-E4D1C24FE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35" y="2459831"/>
            <a:ext cx="6057900" cy="328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934B0-D86C-430F-87B0-C7A764B5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8182"/>
            <a:ext cx="6723673" cy="24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54A915-211D-4563-9BA2-318A5D8D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Use Case for Factor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4E2CC3-A2AB-45BE-AF9C-CF453B92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items from chronic pain patients on a new way to screen for fear-avoidance of pain</a:t>
            </a:r>
          </a:p>
          <a:p>
            <a:endParaRPr lang="en-US" dirty="0"/>
          </a:p>
          <a:p>
            <a:r>
              <a:rPr lang="en-US" dirty="0"/>
              <a:t>Wanted to see if there were subtypes of fear-avoidance so we could better address patients</a:t>
            </a:r>
          </a:p>
          <a:p>
            <a:endParaRPr lang="en-US" dirty="0"/>
          </a:p>
          <a:p>
            <a:r>
              <a:rPr lang="en-US" dirty="0"/>
              <a:t>Items fell into fear, avoidance, and depression categories that then became subscales</a:t>
            </a:r>
          </a:p>
        </p:txBody>
      </p:sp>
    </p:spTree>
    <p:extLst>
      <p:ext uri="{BB962C8B-B14F-4D97-AF65-F5344CB8AC3E}">
        <p14:creationId xmlns:p14="http://schemas.microsoft.com/office/powerpoint/2010/main" val="4287424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685E3A-1B00-4DB8-AF1C-6FAA0470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3703C-99EB-40AA-82C2-A745CF0F3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E3AB-50BC-496D-BD9A-5AD46019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3D6B-6DAA-4D56-8B3D-46324BC1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group items in a survey</a:t>
            </a:r>
          </a:p>
          <a:p>
            <a:endParaRPr lang="en-US" dirty="0"/>
          </a:p>
          <a:p>
            <a:r>
              <a:rPr lang="en-US" dirty="0"/>
              <a:t>Acts as your validity test</a:t>
            </a:r>
          </a:p>
          <a:p>
            <a:endParaRPr lang="en-US" dirty="0"/>
          </a:p>
          <a:p>
            <a:r>
              <a:rPr lang="en-US" dirty="0"/>
              <a:t>See how data “hangs together”</a:t>
            </a:r>
          </a:p>
        </p:txBody>
      </p:sp>
    </p:spTree>
    <p:extLst>
      <p:ext uri="{BB962C8B-B14F-4D97-AF65-F5344CB8AC3E}">
        <p14:creationId xmlns:p14="http://schemas.microsoft.com/office/powerpoint/2010/main" val="15995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4634-1944-4B50-B4C6-D33F7C53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item,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16CE-FEFF-49DB-8B0E-7F492AE1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on a survey</a:t>
            </a:r>
          </a:p>
          <a:p>
            <a:endParaRPr lang="en-US" dirty="0"/>
          </a:p>
          <a:p>
            <a:r>
              <a:rPr lang="en-US" dirty="0"/>
              <a:t>Column in your data</a:t>
            </a:r>
          </a:p>
        </p:txBody>
      </p:sp>
    </p:spTree>
    <p:extLst>
      <p:ext uri="{BB962C8B-B14F-4D97-AF65-F5344CB8AC3E}">
        <p14:creationId xmlns:p14="http://schemas.microsoft.com/office/powerpoint/2010/main" val="319312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77D18-A9B8-4EC7-8F55-925E6FA4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54A7-0055-4809-AF5B-2064E02BD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Exploratory (EFA)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804B2-1C4C-46D0-AE89-7B82E7D7C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time</a:t>
            </a:r>
          </a:p>
          <a:p>
            <a:endParaRPr lang="en-US" dirty="0"/>
          </a:p>
          <a:p>
            <a:r>
              <a:rPr lang="en-US" dirty="0"/>
              <a:t>You’ll learn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E99FC3-6A86-4250-BEB1-D0C90D628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Confirmatory (CFA)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9C7BD3-67E8-4F4F-8AF4-2A2EA12EF2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Been done before</a:t>
            </a:r>
          </a:p>
          <a:p>
            <a:endParaRPr lang="en-US" dirty="0"/>
          </a:p>
          <a:p>
            <a:r>
              <a:rPr lang="en-US" dirty="0"/>
              <a:t>You won’t learn</a:t>
            </a:r>
          </a:p>
        </p:txBody>
      </p:sp>
    </p:spTree>
    <p:extLst>
      <p:ext uri="{BB962C8B-B14F-4D97-AF65-F5344CB8AC3E}">
        <p14:creationId xmlns:p14="http://schemas.microsoft.com/office/powerpoint/2010/main" val="245115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4BD847-0633-4A34-A45D-38A3F877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Exploratory Factor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BF478A-41A1-4586-8F58-3863AF06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size: 300 rows of data</a:t>
            </a:r>
          </a:p>
          <a:p>
            <a:endParaRPr lang="en-US" dirty="0"/>
          </a:p>
          <a:p>
            <a:r>
              <a:rPr lang="en-US" dirty="0"/>
              <a:t>Absence of Multicollinearity:</a:t>
            </a:r>
          </a:p>
          <a:p>
            <a:pPr lvl="1"/>
            <a:r>
              <a:rPr lang="en-US" dirty="0"/>
              <a:t>No correlations &gt; .9 between columns</a:t>
            </a:r>
          </a:p>
          <a:p>
            <a:pPr lvl="1"/>
            <a:r>
              <a:rPr lang="en-US" dirty="0"/>
              <a:t>Examine determinants</a:t>
            </a:r>
          </a:p>
          <a:p>
            <a:pPr lvl="1"/>
            <a:endParaRPr lang="en-US" dirty="0"/>
          </a:p>
          <a:p>
            <a:r>
              <a:rPr lang="en-US" dirty="0"/>
              <a:t>Some Relationship between Items</a:t>
            </a:r>
          </a:p>
          <a:p>
            <a:pPr lvl="1"/>
            <a:r>
              <a:rPr lang="en-US" dirty="0"/>
              <a:t>Bartlett’s test</a:t>
            </a:r>
          </a:p>
        </p:txBody>
      </p:sp>
    </p:spTree>
    <p:extLst>
      <p:ext uri="{BB962C8B-B14F-4D97-AF65-F5344CB8AC3E}">
        <p14:creationId xmlns:p14="http://schemas.microsoft.com/office/powerpoint/2010/main" val="374083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1FAA-DC88-4EDC-BC10-28D59E6A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Factor Rotation?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24D0-B26E-4911-BB59-E76543DDB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mathematically “shake up” your data so that interesting things fall out!</a:t>
            </a:r>
          </a:p>
          <a:p>
            <a:endParaRPr lang="en-US" dirty="0"/>
          </a:p>
          <a:p>
            <a:r>
              <a:rPr lang="en-US" dirty="0"/>
              <a:t>Behind the scenes, your data gets graphed and ends up as points on a graph. These points can be spun around in various ways to help interpret findings</a:t>
            </a:r>
          </a:p>
        </p:txBody>
      </p:sp>
      <p:pic>
        <p:nvPicPr>
          <p:cNvPr id="1026" name="Picture 2" descr="How the Rubik's Cube became a design classic that baffled millions ...">
            <a:extLst>
              <a:ext uri="{FF2B5EF4-FFF2-40B4-BE49-F238E27FC236}">
                <a16:creationId xmlns:a16="http://schemas.microsoft.com/office/drawing/2014/main" id="{18129462-178D-411C-9354-D2BC81FF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092" y="4402016"/>
            <a:ext cx="3579446" cy="20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1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0590-C237-48C6-A867-85049579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Factor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4B33-142D-488C-893C-EF0F48024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Orthogonal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3AC5B-B424-44E8-AED3-4F619C686F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When your data isn’t theoretically related</a:t>
            </a:r>
          </a:p>
          <a:p>
            <a:endParaRPr lang="en-US" dirty="0"/>
          </a:p>
          <a:p>
            <a:r>
              <a:rPr lang="en-US" dirty="0"/>
              <a:t>Rotate 90 degrees</a:t>
            </a:r>
          </a:p>
          <a:p>
            <a:r>
              <a:rPr lang="en-US" dirty="0"/>
              <a:t>AKA varimax, </a:t>
            </a:r>
            <a:r>
              <a:rPr lang="en-US" dirty="0" err="1"/>
              <a:t>quartimax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C74816-58C0-43A4-BE02-4865E3B9B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Oblique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5DE695-8BEE-4541-862B-9DA956BB52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When your data is theoretically related</a:t>
            </a:r>
          </a:p>
          <a:p>
            <a:endParaRPr lang="en-US" dirty="0"/>
          </a:p>
          <a:p>
            <a:r>
              <a:rPr lang="en-US" dirty="0"/>
              <a:t>Rotate &lt; 90 degrees</a:t>
            </a:r>
          </a:p>
          <a:p>
            <a:r>
              <a:rPr lang="en-US" dirty="0"/>
              <a:t>AKA </a:t>
            </a:r>
            <a:r>
              <a:rPr lang="en-US" dirty="0" err="1"/>
              <a:t>oblimin</a:t>
            </a:r>
            <a:r>
              <a:rPr lang="en-US" dirty="0"/>
              <a:t>, </a:t>
            </a:r>
            <a:r>
              <a:rPr lang="en-US" dirty="0" err="1"/>
              <a:t>promax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D2CE5-77C7-45CA-BCCD-57A99240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01" y="5060460"/>
            <a:ext cx="1447297" cy="1663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8A330-CEF2-4008-A794-0D4FDF86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99" y="5141347"/>
            <a:ext cx="1321777" cy="158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1FD47BA-1755-4E32-ADB8-6CA8E469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9CEED3-F10A-47BE-B15E-A46EBDA12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9C417-38EB-4A2B-82B8-3C8717E4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run factor analysis, try variations…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7908D-1494-4E84-BB64-778DF1D0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factors</a:t>
            </a:r>
          </a:p>
          <a:p>
            <a:endParaRPr lang="en-US" dirty="0"/>
          </a:p>
          <a:p>
            <a:r>
              <a:rPr lang="en-US" dirty="0"/>
              <a:t>Type of rotation</a:t>
            </a:r>
          </a:p>
          <a:p>
            <a:endParaRPr lang="en-US" dirty="0"/>
          </a:p>
          <a:p>
            <a:r>
              <a:rPr lang="en-US" dirty="0"/>
              <a:t>Eliminating items</a:t>
            </a:r>
          </a:p>
        </p:txBody>
      </p:sp>
    </p:spTree>
    <p:extLst>
      <p:ext uri="{BB962C8B-B14F-4D97-AF65-F5344CB8AC3E}">
        <p14:creationId xmlns:p14="http://schemas.microsoft.com/office/powerpoint/2010/main" val="18913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28C053-6713-48C8-BAD2-ADEBE8D6E76E}"/>
</file>

<file path=customXml/itemProps2.xml><?xml version="1.0" encoding="utf-8"?>
<ds:datastoreItem xmlns:ds="http://schemas.openxmlformats.org/officeDocument/2006/customXml" ds:itemID="{F225785E-3A5F-427B-AABC-8C662474905C}"/>
</file>

<file path=customXml/itemProps3.xml><?xml version="1.0" encoding="utf-8"?>
<ds:datastoreItem xmlns:ds="http://schemas.openxmlformats.org/officeDocument/2006/customXml" ds:itemID="{0FBD552C-EEDB-47A6-9B41-C6D82172B86F}"/>
</file>

<file path=docProps/app.xml><?xml version="1.0" encoding="utf-8"?>
<Properties xmlns="http://schemas.openxmlformats.org/officeDocument/2006/extended-properties" xmlns:vt="http://schemas.openxmlformats.org/officeDocument/2006/docPropsVTypes">
  <TotalTime>9359</TotalTime>
  <Words>376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Montserrat SemiBold</vt:lpstr>
      <vt:lpstr>Nunito Sans</vt:lpstr>
      <vt:lpstr>Office Theme</vt:lpstr>
      <vt:lpstr>Factor Analysis Theory and Interpretation</vt:lpstr>
      <vt:lpstr>What is Factor Analysis?</vt:lpstr>
      <vt:lpstr>What is an item, anyway?</vt:lpstr>
      <vt:lpstr>Types of Factor Analysis</vt:lpstr>
      <vt:lpstr>Assumptions of Exploratory Factor Analysis</vt:lpstr>
      <vt:lpstr>What is Factor Rotation?</vt:lpstr>
      <vt:lpstr>Types of Factor Rotation</vt:lpstr>
      <vt:lpstr>Running the Analysis</vt:lpstr>
      <vt:lpstr>When you run factor analysis, try variations…</vt:lpstr>
      <vt:lpstr>Number of Factors</vt:lpstr>
      <vt:lpstr>Type of Rotation</vt:lpstr>
      <vt:lpstr>Eliminate Items that…</vt:lpstr>
      <vt:lpstr>Interpreting Factor Analysis Results</vt:lpstr>
      <vt:lpstr>Each RC is a factor – group of similar items Anything &gt; .3 loads on that factor Pick the highest loading if it is on more than one</vt:lpstr>
      <vt:lpstr>Use the Codebook to Determine Meaning!</vt:lpstr>
      <vt:lpstr>Real-Life Use Case for Factor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49</cp:revision>
  <dcterms:created xsi:type="dcterms:W3CDTF">2019-01-08T17:26:22Z</dcterms:created>
  <dcterms:modified xsi:type="dcterms:W3CDTF">2020-08-26T00:52:58Z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