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74" r:id="rId13"/>
    <p:sldId id="261" r:id="rId14"/>
    <p:sldId id="262" r:id="rId15"/>
    <p:sldId id="263" r:id="rId16"/>
    <p:sldId id="273" r:id="rId17"/>
    <p:sldId id="264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9/3/2020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Management Exam Concept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5D882-B88A-4964-9D87-BC6B1CF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Project Management?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81D37-E596-4F4D-A4BC-4441FD63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 of knowledge, skills, tools, and techniques to produce activities to meet the 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44236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61AD-9EAE-4F86-A2BA-6D148105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Program Manager Do?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93D8E-C065-4693-9A79-0C28F5659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1609-1FDA-4382-8881-6757761FF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Oversee multiple large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4DB1C-E76F-48A1-8110-AEADF98B2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Project Manager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B9D2B-80FB-47E5-8189-3A640FA2F2E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Oversees one project</a:t>
            </a:r>
          </a:p>
        </p:txBody>
      </p:sp>
    </p:spTree>
    <p:extLst>
      <p:ext uri="{BB962C8B-B14F-4D97-AF65-F5344CB8AC3E}">
        <p14:creationId xmlns:p14="http://schemas.microsoft.com/office/powerpoint/2010/main" val="385648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722-FDD9-458F-AEAA-13067AD1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Project Manager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F3D1F3-3CC3-4FEE-8D95-1B65CBD47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– time and cost</a:t>
            </a:r>
          </a:p>
          <a:p>
            <a:endParaRPr lang="en-US" dirty="0"/>
          </a:p>
          <a:p>
            <a:r>
              <a:rPr lang="en-US" dirty="0"/>
              <a:t>Scope</a:t>
            </a:r>
          </a:p>
          <a:p>
            <a:endParaRPr lang="en-US" dirty="0"/>
          </a:p>
          <a:p>
            <a:r>
              <a:rPr lang="en-US" dirty="0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161334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C371-0B43-44B6-A985-9E6E996A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vs. Sprint Backlog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0A806-18F4-483B-BB5C-AB1150BB9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97E29A-F820-4DEA-BB32-217F2BF17F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 known tickets</a:t>
            </a:r>
          </a:p>
          <a:p>
            <a:endParaRPr lang="en-US" dirty="0"/>
          </a:p>
          <a:p>
            <a:r>
              <a:rPr lang="en-US" dirty="0"/>
              <a:t>Wishlist</a:t>
            </a:r>
          </a:p>
          <a:p>
            <a:endParaRPr lang="en-US" dirty="0"/>
          </a:p>
          <a:p>
            <a:r>
              <a:rPr lang="en-US" dirty="0"/>
              <a:t>Goes beyond the sprint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DB3C0D-4091-4904-B541-2C1694D2E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CBA5F9-4E4B-4858-A0D2-8123529DF21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Only what you can tackle in the sprint</a:t>
            </a:r>
          </a:p>
          <a:p>
            <a:endParaRPr lang="en-US" dirty="0"/>
          </a:p>
          <a:p>
            <a:r>
              <a:rPr lang="en-US" dirty="0"/>
              <a:t>Pull from the product backlog to fill</a:t>
            </a:r>
          </a:p>
        </p:txBody>
      </p:sp>
    </p:spTree>
    <p:extLst>
      <p:ext uri="{BB962C8B-B14F-4D97-AF65-F5344CB8AC3E}">
        <p14:creationId xmlns:p14="http://schemas.microsoft.com/office/powerpoint/2010/main" val="1191893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5240D-3411-4535-BEE3-220FEB2C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634F8-69B3-4389-A5C9-0FD7A78D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Jira – Gold standard for Scrum</a:t>
            </a:r>
          </a:p>
          <a:p>
            <a:endParaRPr lang="en-US" dirty="0"/>
          </a:p>
          <a:p>
            <a:r>
              <a:rPr lang="en-US" dirty="0"/>
              <a:t>Team Foundation (TFS) – like Jira, but less widely used and integrated with Microsoft</a:t>
            </a:r>
          </a:p>
          <a:p>
            <a:endParaRPr lang="en-US" dirty="0"/>
          </a:p>
          <a:p>
            <a:r>
              <a:rPr lang="en-US" dirty="0"/>
              <a:t>Trello – Scrum, to-do lists, etc.</a:t>
            </a:r>
          </a:p>
          <a:p>
            <a:endParaRPr lang="en-US" dirty="0"/>
          </a:p>
          <a:p>
            <a:r>
              <a:rPr lang="en-US" dirty="0"/>
              <a:t>Liquid Planner – Waterfall</a:t>
            </a:r>
          </a:p>
          <a:p>
            <a:endParaRPr lang="en-US" dirty="0"/>
          </a:p>
          <a:p>
            <a:r>
              <a:rPr lang="en-US" dirty="0"/>
              <a:t>Microsoft Project - Waterfall</a:t>
            </a:r>
          </a:p>
        </p:txBody>
      </p:sp>
    </p:spTree>
    <p:extLst>
      <p:ext uri="{BB962C8B-B14F-4D97-AF65-F5344CB8AC3E}">
        <p14:creationId xmlns:p14="http://schemas.microsoft.com/office/powerpoint/2010/main" val="139991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2F6B-3717-4605-AD06-DF40F2B7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15B6-80A3-4792-AB2C-3623CEBA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 start and end dates</a:t>
            </a:r>
          </a:p>
          <a:p>
            <a:endParaRPr lang="en-US" dirty="0"/>
          </a:p>
          <a:p>
            <a:r>
              <a:rPr lang="en-US" dirty="0"/>
              <a:t>Long-term planning</a:t>
            </a:r>
          </a:p>
          <a:p>
            <a:endParaRPr lang="en-US" dirty="0"/>
          </a:p>
          <a:p>
            <a:r>
              <a:rPr lang="en-US" dirty="0"/>
              <a:t>Less adaptable / flexible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69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F1AF-8239-4EF9-866F-1AAE04F7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Stages of Waterfall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B446B-50D0-407A-BA81-4418A8526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Requirements </a:t>
            </a:r>
          </a:p>
          <a:p>
            <a:endParaRPr lang="en-US" dirty="0"/>
          </a:p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r>
              <a:rPr lang="en-US" dirty="0"/>
              <a:t>Verification</a:t>
            </a:r>
          </a:p>
          <a:p>
            <a:endParaRPr lang="en-US" dirty="0"/>
          </a:p>
          <a:p>
            <a:r>
              <a:rPr lang="en-US" dirty="0"/>
              <a:t>Maintenance</a:t>
            </a:r>
          </a:p>
        </p:txBody>
      </p:sp>
    </p:spTree>
    <p:extLst>
      <p:ext uri="{BB962C8B-B14F-4D97-AF65-F5344CB8AC3E}">
        <p14:creationId xmlns:p14="http://schemas.microsoft.com/office/powerpoint/2010/main" val="6013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6AD7-D3C7-4785-8A84-8C6C52151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A115-906D-4CA1-B83B-B6740FA9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Shows the workflow for a project</a:t>
            </a:r>
          </a:p>
          <a:p>
            <a:endParaRPr lang="en-US" dirty="0"/>
          </a:p>
          <a:p>
            <a:r>
              <a:rPr lang="en-US" dirty="0"/>
              <a:t>What can be done at the same time?</a:t>
            </a:r>
          </a:p>
          <a:p>
            <a:r>
              <a:rPr lang="en-US" dirty="0"/>
              <a:t>What must be done before the next task takes place?</a:t>
            </a:r>
          </a:p>
          <a:p>
            <a:r>
              <a:rPr lang="en-US" dirty="0"/>
              <a:t>How long will each task take?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C4F701-8ADF-44CC-AD6A-4B3C8ACC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946" y="4466248"/>
            <a:ext cx="83058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96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3C3F-3E6F-4F45-8E45-92DA3E25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19F82-502A-44FC-B4E8-59A8F64D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 GANTT chart</a:t>
            </a:r>
          </a:p>
          <a:p>
            <a:endParaRPr lang="en-US" dirty="0"/>
          </a:p>
          <a:p>
            <a:r>
              <a:rPr lang="en-US" dirty="0"/>
              <a:t>The series of tasks that takes you to final delivery</a:t>
            </a:r>
          </a:p>
          <a:p>
            <a:endParaRPr lang="en-US" dirty="0"/>
          </a:p>
          <a:p>
            <a:r>
              <a:rPr lang="en-US" dirty="0"/>
              <a:t>You are looking for the longest pathway – because that limits the workflow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7F95C-33E1-421E-AD9D-7BC771DDE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07" y="4383210"/>
            <a:ext cx="6858000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65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1D6A8C-31B0-4E8F-A38A-48A24465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EA9E4-00B0-400C-AD2B-69B924BCE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5AA7-1EB3-4D19-AA52-C2432B050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You’ll Need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2E51B-FDB0-4CA8-B427-A3CA3E25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development life cycle</a:t>
            </a:r>
          </a:p>
          <a:p>
            <a:r>
              <a:rPr lang="en-US" b="0" dirty="0"/>
              <a:t>Kanban vs. Scrum</a:t>
            </a:r>
          </a:p>
          <a:p>
            <a:r>
              <a:rPr lang="en-US" b="0" dirty="0"/>
              <a:t>Kanban boards &amp; swim lanes</a:t>
            </a:r>
          </a:p>
          <a:p>
            <a:r>
              <a:rPr lang="en-US" dirty="0"/>
              <a:t>Definition of project management</a:t>
            </a:r>
          </a:p>
          <a:p>
            <a:r>
              <a:rPr lang="en-US" dirty="0"/>
              <a:t>Role of the project managers</a:t>
            </a:r>
          </a:p>
          <a:p>
            <a:r>
              <a:rPr lang="en-US" dirty="0"/>
              <a:t>Project manager software</a:t>
            </a:r>
          </a:p>
          <a:p>
            <a:r>
              <a:rPr lang="en-US" dirty="0"/>
              <a:t>Waterfall</a:t>
            </a:r>
          </a:p>
          <a:p>
            <a:r>
              <a:rPr lang="en-US" dirty="0"/>
              <a:t>Critical paths and GANTT charts</a:t>
            </a:r>
          </a:p>
        </p:txBody>
      </p:sp>
    </p:spTree>
    <p:extLst>
      <p:ext uri="{BB962C8B-B14F-4D97-AF65-F5344CB8AC3E}">
        <p14:creationId xmlns:p14="http://schemas.microsoft.com/office/powerpoint/2010/main" val="2518487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0680C1D-C960-4596-9A30-5D8A92F0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4DD9B1A-4572-4AF3-9E3F-41AB2719B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6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4C80-F8AD-41E0-B55C-6161198B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Lifecycle (SLDC)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4C36-9A2E-451A-9561-8EA5B740A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Analysis</a:t>
            </a:r>
          </a:p>
          <a:p>
            <a:endParaRPr lang="en-US" dirty="0"/>
          </a:p>
          <a:p>
            <a:r>
              <a:rPr lang="en-US" dirty="0"/>
              <a:t>Design</a:t>
            </a:r>
          </a:p>
          <a:p>
            <a:endParaRPr lang="en-US" dirty="0"/>
          </a:p>
          <a:p>
            <a:r>
              <a:rPr lang="en-US" dirty="0"/>
              <a:t>Implementation </a:t>
            </a:r>
          </a:p>
          <a:p>
            <a:endParaRPr lang="en-US" dirty="0"/>
          </a:p>
          <a:p>
            <a:r>
              <a:rPr lang="en-US" dirty="0"/>
              <a:t>Testing</a:t>
            </a:r>
          </a:p>
          <a:p>
            <a:endParaRPr lang="en-US" dirty="0"/>
          </a:p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167618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8E91-E208-443D-A41A-D2B444CA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1B86-ABF9-4549-B921-CA1F3CED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what you need</a:t>
            </a:r>
          </a:p>
          <a:p>
            <a:endParaRPr lang="en-US" dirty="0"/>
          </a:p>
          <a:p>
            <a:r>
              <a:rPr lang="en-US" dirty="0"/>
              <a:t>Gather requirements</a:t>
            </a:r>
          </a:p>
          <a:p>
            <a:endParaRPr lang="en-US" dirty="0"/>
          </a:p>
          <a:p>
            <a:r>
              <a:rPr lang="en-US" dirty="0"/>
              <a:t>Consult everyone who has stake in the project</a:t>
            </a:r>
          </a:p>
          <a:p>
            <a:pPr lvl="1"/>
            <a:r>
              <a:rPr lang="en-US" dirty="0"/>
              <a:t>Management </a:t>
            </a:r>
          </a:p>
          <a:p>
            <a:pPr lvl="1"/>
            <a:r>
              <a:rPr lang="en-US" dirty="0"/>
              <a:t>Customer </a:t>
            </a:r>
          </a:p>
          <a:p>
            <a:pPr lvl="1"/>
            <a:r>
              <a:rPr lang="en-US" dirty="0"/>
              <a:t>Subject matter experts</a:t>
            </a:r>
          </a:p>
        </p:txBody>
      </p:sp>
    </p:spTree>
    <p:extLst>
      <p:ext uri="{BB962C8B-B14F-4D97-AF65-F5344CB8AC3E}">
        <p14:creationId xmlns:p14="http://schemas.microsoft.com/office/powerpoint/2010/main" val="93702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BED28-EE41-413E-A251-45381D87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D541-AFED-44F0-A575-CB76074D7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to meet those requirements?</a:t>
            </a:r>
          </a:p>
          <a:p>
            <a:endParaRPr lang="en-US" dirty="0"/>
          </a:p>
          <a:p>
            <a:r>
              <a:rPr lang="en-US" dirty="0"/>
              <a:t>Plan out your project</a:t>
            </a:r>
          </a:p>
        </p:txBody>
      </p:sp>
    </p:spTree>
    <p:extLst>
      <p:ext uri="{BB962C8B-B14F-4D97-AF65-F5344CB8AC3E}">
        <p14:creationId xmlns:p14="http://schemas.microsoft.com/office/powerpoint/2010/main" val="413940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5655-9D19-42BA-AA42-B3C97959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7B6B-DCA7-49E5-850D-ECFF77183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your project</a:t>
            </a:r>
          </a:p>
          <a:p>
            <a:endParaRPr lang="en-US" dirty="0"/>
          </a:p>
          <a:p>
            <a:r>
              <a:rPr lang="en-US" dirty="0"/>
              <a:t>Requires the most people</a:t>
            </a:r>
          </a:p>
          <a:p>
            <a:endParaRPr lang="en-US" dirty="0"/>
          </a:p>
          <a:p>
            <a:r>
              <a:rPr lang="en-US" dirty="0"/>
              <a:t>Is the most complex</a:t>
            </a:r>
          </a:p>
          <a:p>
            <a:endParaRPr lang="en-US" dirty="0"/>
          </a:p>
          <a:p>
            <a:r>
              <a:rPr lang="en-US" dirty="0"/>
              <a:t>Is the most subject to delays</a:t>
            </a:r>
          </a:p>
        </p:txBody>
      </p:sp>
    </p:spTree>
    <p:extLst>
      <p:ext uri="{BB962C8B-B14F-4D97-AF65-F5344CB8AC3E}">
        <p14:creationId xmlns:p14="http://schemas.microsoft.com/office/powerpoint/2010/main" val="155244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53C9-BF46-4DD4-9109-9F530093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A9F8-4241-4FAF-B3F7-21D68D55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Did you did a good job?</a:t>
            </a:r>
          </a:p>
          <a:p>
            <a:endParaRPr lang="en-US" dirty="0"/>
          </a:p>
          <a:p>
            <a:r>
              <a:rPr lang="en-US" dirty="0"/>
              <a:t>Does everything work?</a:t>
            </a:r>
          </a:p>
          <a:p>
            <a:endParaRPr lang="en-US" dirty="0"/>
          </a:p>
          <a:p>
            <a:r>
              <a:rPr lang="en-US" dirty="0"/>
              <a:t>Does it meet the requirements?</a:t>
            </a:r>
          </a:p>
          <a:p>
            <a:endParaRPr lang="en-US" dirty="0"/>
          </a:p>
          <a:p>
            <a:r>
              <a:rPr lang="en-US" dirty="0"/>
              <a:t>Is the customer satisfied?</a:t>
            </a:r>
          </a:p>
          <a:p>
            <a:endParaRPr lang="en-US" dirty="0"/>
          </a:p>
          <a:p>
            <a:r>
              <a:rPr lang="en-US" dirty="0"/>
              <a:t>Find and fix all the bugs / issues</a:t>
            </a:r>
          </a:p>
        </p:txBody>
      </p:sp>
    </p:spTree>
    <p:extLst>
      <p:ext uri="{BB962C8B-B14F-4D97-AF65-F5344CB8AC3E}">
        <p14:creationId xmlns:p14="http://schemas.microsoft.com/office/powerpoint/2010/main" val="22544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FE8D-407F-485F-84F9-A04FA090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DE1B-08FA-462A-A36F-0349D654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for launch</a:t>
            </a:r>
          </a:p>
          <a:p>
            <a:endParaRPr lang="en-US" dirty="0"/>
          </a:p>
          <a:p>
            <a:r>
              <a:rPr lang="en-US" dirty="0"/>
              <a:t>Put the results of your project into action</a:t>
            </a:r>
          </a:p>
        </p:txBody>
      </p:sp>
    </p:spTree>
    <p:extLst>
      <p:ext uri="{BB962C8B-B14F-4D97-AF65-F5344CB8AC3E}">
        <p14:creationId xmlns:p14="http://schemas.microsoft.com/office/powerpoint/2010/main" val="4195748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B4DF92-ED6B-4909-B770-5E750398ED21}"/>
</file>

<file path=customXml/itemProps2.xml><?xml version="1.0" encoding="utf-8"?>
<ds:datastoreItem xmlns:ds="http://schemas.openxmlformats.org/officeDocument/2006/customXml" ds:itemID="{F487AE3F-8802-486B-8AD6-4115C888439A}"/>
</file>

<file path=customXml/itemProps3.xml><?xml version="1.0" encoding="utf-8"?>
<ds:datastoreItem xmlns:ds="http://schemas.openxmlformats.org/officeDocument/2006/customXml" ds:itemID="{B6D8492D-0641-40CA-B6AD-DF7F4A6E0AC2}"/>
</file>

<file path=docProps/app.xml><?xml version="1.0" encoding="utf-8"?>
<Properties xmlns="http://schemas.openxmlformats.org/officeDocument/2006/extended-properties" xmlns:vt="http://schemas.openxmlformats.org/officeDocument/2006/docPropsVTypes">
  <TotalTime>9485</TotalTime>
  <Words>371</Words>
  <Application>Microsoft Office PowerPoint</Application>
  <PresentationFormat>Widescreen</PresentationFormat>
  <Paragraphs>119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Montserrat SemiBold</vt:lpstr>
      <vt:lpstr>Nunito Sans</vt:lpstr>
      <vt:lpstr>Office Theme</vt:lpstr>
      <vt:lpstr>Project Management Exam Concept Review</vt:lpstr>
      <vt:lpstr>Concepts You’ll Need to Know</vt:lpstr>
      <vt:lpstr>Software Development Life Cycle</vt:lpstr>
      <vt:lpstr>Software Development Lifecycle (SLDC)</vt:lpstr>
      <vt:lpstr>Analysis</vt:lpstr>
      <vt:lpstr>Design</vt:lpstr>
      <vt:lpstr>Implementation</vt:lpstr>
      <vt:lpstr>Testing</vt:lpstr>
      <vt:lpstr>Deployment</vt:lpstr>
      <vt:lpstr>What is Project Management?</vt:lpstr>
      <vt:lpstr>What does a Program Manager Do?</vt:lpstr>
      <vt:lpstr>What Does a Project Manager Do?</vt:lpstr>
      <vt:lpstr>Product vs. Sprint Backlog</vt:lpstr>
      <vt:lpstr>Project Management Software</vt:lpstr>
      <vt:lpstr>Waterfall Project Management</vt:lpstr>
      <vt:lpstr>Stages of Waterfall Methodology</vt:lpstr>
      <vt:lpstr>GANTT Charts</vt:lpstr>
      <vt:lpstr>Critical Path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58</cp:revision>
  <dcterms:created xsi:type="dcterms:W3CDTF">2019-01-08T17:26:22Z</dcterms:created>
  <dcterms:modified xsi:type="dcterms:W3CDTF">2020-09-04T00:25:39Z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