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Transformations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D008-8509-4A18-8D2D-323F44F1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Transformations?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574F6-4C63-4F7F-A71D-E3177AF2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that changes the shape of your data</a:t>
            </a:r>
          </a:p>
        </p:txBody>
      </p:sp>
    </p:spTree>
    <p:extLst>
      <p:ext uri="{BB962C8B-B14F-4D97-AF65-F5344CB8AC3E}">
        <p14:creationId xmlns:p14="http://schemas.microsoft.com/office/powerpoint/2010/main" val="1355974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92B3-26B4-44C4-8907-CAA93EEB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Transpose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485147-6ECB-4784-A222-761D141B06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391628"/>
              </p:ext>
            </p:extLst>
          </p:nvPr>
        </p:nvGraphicFramePr>
        <p:xfrm>
          <a:off x="1336040" y="2912745"/>
          <a:ext cx="29413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1039081686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1751426404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3791710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26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2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6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395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CD632FA-330D-4AA0-803B-B36A630460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123600"/>
              </p:ext>
            </p:extLst>
          </p:nvPr>
        </p:nvGraphicFramePr>
        <p:xfrm>
          <a:off x="7376160" y="3098165"/>
          <a:ext cx="39776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760">
                  <a:extLst>
                    <a:ext uri="{9D8B030D-6E8A-4147-A177-3AD203B41FA5}">
                      <a16:colId xmlns:a16="http://schemas.microsoft.com/office/drawing/2014/main" val="3553145641"/>
                    </a:ext>
                  </a:extLst>
                </a:gridCol>
                <a:gridCol w="838544">
                  <a:extLst>
                    <a:ext uri="{9D8B030D-6E8A-4147-A177-3AD203B41FA5}">
                      <a16:colId xmlns:a16="http://schemas.microsoft.com/office/drawing/2014/main" val="1039081686"/>
                    </a:ext>
                  </a:extLst>
                </a:gridCol>
                <a:gridCol w="858176">
                  <a:extLst>
                    <a:ext uri="{9D8B030D-6E8A-4147-A177-3AD203B41FA5}">
                      <a16:colId xmlns:a16="http://schemas.microsoft.com/office/drawing/2014/main" val="1751426404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3791710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26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6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395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EFD00E-3249-4B4A-A493-BAAE66900CAD}"/>
              </a:ext>
            </a:extLst>
          </p:cNvPr>
          <p:cNvCxnSpPr/>
          <p:nvPr/>
        </p:nvCxnSpPr>
        <p:spPr>
          <a:xfrm>
            <a:off x="4572000" y="3654425"/>
            <a:ext cx="24587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63E938-C45A-402A-8756-3009E355AA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 baseline="0">
                <a:solidFill>
                  <a:srgbClr val="585951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i="0" kern="1200" baseline="0">
                <a:solidFill>
                  <a:srgbClr val="3E4039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b="1" i="0" kern="1200" baseline="0">
                <a:solidFill>
                  <a:srgbClr val="27292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rgbClr val="12130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 err="1">
                <a:solidFill>
                  <a:srgbClr val="0070C0"/>
                </a:solidFill>
              </a:rPr>
              <a:t>.T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05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BEA0-CB79-4A35-AD5E-90E234A8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B20C-DBF6-4001-AEDF-FA190296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JOIN in 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452CA-4A0E-43D1-A13E-BC7E8D1CB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18" y="2052264"/>
            <a:ext cx="6726382" cy="389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24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4CBD-A407-4373-9AA6-19EA2F9A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FB32D15-964A-4181-9923-3F2091413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479979"/>
              </p:ext>
            </p:extLst>
          </p:nvPr>
        </p:nvGraphicFramePr>
        <p:xfrm>
          <a:off x="838200" y="2608421"/>
          <a:ext cx="29413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1039081686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1751426404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3791710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26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2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6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39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0ED8F4-6F97-44FB-BC45-BFEE397D61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708592"/>
              </p:ext>
            </p:extLst>
          </p:nvPr>
        </p:nvGraphicFramePr>
        <p:xfrm>
          <a:off x="1122317" y="5009515"/>
          <a:ext cx="2057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1039081686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1751426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26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2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6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395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798B35E-8DB2-4456-BC2F-401C9EC7CB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024027"/>
              </p:ext>
            </p:extLst>
          </p:nvPr>
        </p:nvGraphicFramePr>
        <p:xfrm>
          <a:off x="6848566" y="3939721"/>
          <a:ext cx="4968965" cy="150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355">
                  <a:extLst>
                    <a:ext uri="{9D8B030D-6E8A-4147-A177-3AD203B41FA5}">
                      <a16:colId xmlns:a16="http://schemas.microsoft.com/office/drawing/2014/main" val="1039081686"/>
                    </a:ext>
                  </a:extLst>
                </a:gridCol>
                <a:gridCol w="1214196">
                  <a:extLst>
                    <a:ext uri="{9D8B030D-6E8A-4147-A177-3AD203B41FA5}">
                      <a16:colId xmlns:a16="http://schemas.microsoft.com/office/drawing/2014/main" val="1751426404"/>
                    </a:ext>
                  </a:extLst>
                </a:gridCol>
                <a:gridCol w="1148207">
                  <a:extLst>
                    <a:ext uri="{9D8B030D-6E8A-4147-A177-3AD203B41FA5}">
                      <a16:colId xmlns:a16="http://schemas.microsoft.com/office/drawing/2014/main" val="3791710342"/>
                    </a:ext>
                  </a:extLst>
                </a:gridCol>
                <a:gridCol w="1148207">
                  <a:extLst>
                    <a:ext uri="{9D8B030D-6E8A-4147-A177-3AD203B41FA5}">
                      <a16:colId xmlns:a16="http://schemas.microsoft.com/office/drawing/2014/main" val="3064374760"/>
                    </a:ext>
                  </a:extLst>
                </a:gridCol>
              </a:tblGrid>
              <a:tr h="369713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267535"/>
                  </a:ext>
                </a:extLst>
              </a:tr>
              <a:tr h="37227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2257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66612"/>
                  </a:ext>
                </a:extLst>
              </a:tr>
              <a:tr h="399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3955"/>
                  </a:ext>
                </a:extLst>
              </a:tr>
            </a:tbl>
          </a:graphicData>
        </a:graphic>
      </p:graphicFrame>
      <p:sp>
        <p:nvSpPr>
          <p:cNvPr id="7" name="Plus Sign 6">
            <a:extLst>
              <a:ext uri="{FF2B5EF4-FFF2-40B4-BE49-F238E27FC236}">
                <a16:creationId xmlns:a16="http://schemas.microsoft.com/office/drawing/2014/main" id="{C0BBC88A-08CD-4F91-84F6-E0A586E5E7BF}"/>
              </a:ext>
            </a:extLst>
          </p:cNvPr>
          <p:cNvSpPr/>
          <p:nvPr/>
        </p:nvSpPr>
        <p:spPr>
          <a:xfrm>
            <a:off x="1902822" y="4311877"/>
            <a:ext cx="496389" cy="5167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02350477-B64E-416F-9227-BA15E7814AFD}"/>
              </a:ext>
            </a:extLst>
          </p:cNvPr>
          <p:cNvSpPr/>
          <p:nvPr/>
        </p:nvSpPr>
        <p:spPr>
          <a:xfrm>
            <a:off x="4676503" y="4266157"/>
            <a:ext cx="1628503" cy="6897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B4273B-D140-4AC0-B2AC-00A6AA3EFFD4}"/>
              </a:ext>
            </a:extLst>
          </p:cNvPr>
          <p:cNvSpPr txBox="1">
            <a:spLocks/>
          </p:cNvSpPr>
          <p:nvPr/>
        </p:nvSpPr>
        <p:spPr>
          <a:xfrm>
            <a:off x="838200" y="155565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 baseline="0">
                <a:solidFill>
                  <a:srgbClr val="585951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i="0" kern="1200" baseline="0">
                <a:solidFill>
                  <a:srgbClr val="3E4039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b="1" i="0" kern="1200" baseline="0">
                <a:solidFill>
                  <a:srgbClr val="27292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rgbClr val="12130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NewDataFrame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=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pd.merge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/>
              <a:t>data1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en-US" dirty="0"/>
              <a:t> data2</a:t>
            </a:r>
            <a:r>
              <a:rPr lang="en-US" dirty="0">
                <a:solidFill>
                  <a:srgbClr val="0070C0"/>
                </a:solidFill>
              </a:rPr>
              <a:t>, on=</a:t>
            </a:r>
            <a:r>
              <a:rPr lang="en-US" dirty="0"/>
              <a:t>ID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19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EFC8-03BC-4F0F-8DA8-BA248D9C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– Add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CC5D-FF3E-4C39-B46D-0F6894B68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need an id to merge on – just adds them on the left</a:t>
            </a:r>
          </a:p>
          <a:p>
            <a:r>
              <a:rPr lang="en-US" dirty="0"/>
              <a:t>Be careful! Be certain your data’s in the same order!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pd.concat</a:t>
            </a:r>
            <a:r>
              <a:rPr lang="en-US" dirty="0">
                <a:solidFill>
                  <a:srgbClr val="0070C0"/>
                </a:solidFill>
              </a:rPr>
              <a:t>([</a:t>
            </a:r>
            <a:r>
              <a:rPr lang="en-US" dirty="0"/>
              <a:t>data1, data2</a:t>
            </a:r>
            <a:r>
              <a:rPr lang="en-US" dirty="0">
                <a:solidFill>
                  <a:srgbClr val="0070C0"/>
                </a:solidFill>
              </a:rPr>
              <a:t>], axis=1)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DD80B5-D5F2-4008-9F5F-6883E0D11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7087490"/>
              </p:ext>
            </p:extLst>
          </p:nvPr>
        </p:nvGraphicFramePr>
        <p:xfrm>
          <a:off x="498565" y="4253865"/>
          <a:ext cx="1818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720">
                  <a:extLst>
                    <a:ext uri="{9D8B030D-6E8A-4147-A177-3AD203B41FA5}">
                      <a16:colId xmlns:a16="http://schemas.microsoft.com/office/drawing/2014/main" val="1751426404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3791710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26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2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6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39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17370F-7A65-4158-BD87-EFD8C59F1C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127185"/>
              </p:ext>
            </p:extLst>
          </p:nvPr>
        </p:nvGraphicFramePr>
        <p:xfrm>
          <a:off x="3675742" y="4253865"/>
          <a:ext cx="9347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720">
                  <a:extLst>
                    <a:ext uri="{9D8B030D-6E8A-4147-A177-3AD203B41FA5}">
                      <a16:colId xmlns:a16="http://schemas.microsoft.com/office/drawing/2014/main" val="1751426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26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2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6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395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1A28847-CA65-4A3C-9409-B29D982F0E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690260"/>
              </p:ext>
            </p:extLst>
          </p:nvPr>
        </p:nvGraphicFramePr>
        <p:xfrm>
          <a:off x="6724470" y="4230415"/>
          <a:ext cx="3510610" cy="150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96">
                  <a:extLst>
                    <a:ext uri="{9D8B030D-6E8A-4147-A177-3AD203B41FA5}">
                      <a16:colId xmlns:a16="http://schemas.microsoft.com/office/drawing/2014/main" val="1751426404"/>
                    </a:ext>
                  </a:extLst>
                </a:gridCol>
                <a:gridCol w="1148207">
                  <a:extLst>
                    <a:ext uri="{9D8B030D-6E8A-4147-A177-3AD203B41FA5}">
                      <a16:colId xmlns:a16="http://schemas.microsoft.com/office/drawing/2014/main" val="3791710342"/>
                    </a:ext>
                  </a:extLst>
                </a:gridCol>
                <a:gridCol w="1148207">
                  <a:extLst>
                    <a:ext uri="{9D8B030D-6E8A-4147-A177-3AD203B41FA5}">
                      <a16:colId xmlns:a16="http://schemas.microsoft.com/office/drawing/2014/main" val="3064374760"/>
                    </a:ext>
                  </a:extLst>
                </a:gridCol>
              </a:tblGrid>
              <a:tr h="369713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267535"/>
                  </a:ext>
                </a:extLst>
              </a:tr>
              <a:tr h="372278">
                <a:tc>
                  <a:txBody>
                    <a:bodyPr/>
                    <a:lstStyle/>
                    <a:p>
                      <a:r>
                        <a:rPr lang="en-US" dirty="0"/>
                        <a:t>Terry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2257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en-US" dirty="0"/>
                        <a:t>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66612"/>
                  </a:ext>
                </a:extLst>
              </a:tr>
              <a:tr h="399059"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3955"/>
                  </a:ext>
                </a:extLst>
              </a:tr>
            </a:tbl>
          </a:graphicData>
        </a:graphic>
      </p:graphicFrame>
      <p:sp>
        <p:nvSpPr>
          <p:cNvPr id="7" name="Plus Sign 6">
            <a:extLst>
              <a:ext uri="{FF2B5EF4-FFF2-40B4-BE49-F238E27FC236}">
                <a16:creationId xmlns:a16="http://schemas.microsoft.com/office/drawing/2014/main" id="{3A635C45-0B14-4AF6-BA75-EFA2490A6EDF}"/>
              </a:ext>
            </a:extLst>
          </p:cNvPr>
          <p:cNvSpPr/>
          <p:nvPr/>
        </p:nvSpPr>
        <p:spPr>
          <a:xfrm>
            <a:off x="2748279" y="4737168"/>
            <a:ext cx="496389" cy="5167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23D4B462-6F5E-4BEB-8AD6-0C4061FF7D80}"/>
              </a:ext>
            </a:extLst>
          </p:cNvPr>
          <p:cNvSpPr/>
          <p:nvPr/>
        </p:nvSpPr>
        <p:spPr>
          <a:xfrm>
            <a:off x="4791499" y="4638970"/>
            <a:ext cx="1304502" cy="5426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28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55D2-299B-4285-B1DE-406F1EA6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– Add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7A01C-87AE-491A-A246-31712B3B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have the same name and number of columns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pd.concat</a:t>
            </a:r>
            <a:r>
              <a:rPr lang="en-US" dirty="0">
                <a:solidFill>
                  <a:srgbClr val="0070C0"/>
                </a:solidFill>
              </a:rPr>
              <a:t>([</a:t>
            </a:r>
            <a:r>
              <a:rPr lang="en-US" dirty="0"/>
              <a:t>data1, data2</a:t>
            </a:r>
            <a:r>
              <a:rPr lang="en-US" dirty="0">
                <a:solidFill>
                  <a:srgbClr val="0070C0"/>
                </a:solidFill>
              </a:rPr>
              <a:t>])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8BC3F3-FFDA-4ACC-8C3F-9CF43F4E60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8851183"/>
              </p:ext>
            </p:extLst>
          </p:nvPr>
        </p:nvGraphicFramePr>
        <p:xfrm>
          <a:off x="672737" y="3078607"/>
          <a:ext cx="2941320" cy="1491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1039081686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1751426404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3791710342"/>
                    </a:ext>
                  </a:extLst>
                </a:gridCol>
              </a:tblGrid>
              <a:tr h="379094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26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2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6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395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033A4B-AC0F-4504-B626-6145810BBA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464774"/>
              </p:ext>
            </p:extLst>
          </p:nvPr>
        </p:nvGraphicFramePr>
        <p:xfrm>
          <a:off x="672737" y="5188177"/>
          <a:ext cx="29413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1039081686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1751426404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3791710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26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2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6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Rufus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3955"/>
                  </a:ext>
                </a:extLst>
              </a:tr>
            </a:tbl>
          </a:graphicData>
        </a:graphic>
      </p:graphicFrame>
      <p:sp>
        <p:nvSpPr>
          <p:cNvPr id="7" name="Plus Sign 6">
            <a:extLst>
              <a:ext uri="{FF2B5EF4-FFF2-40B4-BE49-F238E27FC236}">
                <a16:creationId xmlns:a16="http://schemas.microsoft.com/office/drawing/2014/main" id="{2789AA6D-099F-4159-898C-8C68B16FCEB5}"/>
              </a:ext>
            </a:extLst>
          </p:cNvPr>
          <p:cNvSpPr/>
          <p:nvPr/>
        </p:nvSpPr>
        <p:spPr>
          <a:xfrm>
            <a:off x="1895202" y="4603955"/>
            <a:ext cx="496389" cy="5167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FFDA7173-F5E3-4C46-9320-B9FFBDB22519}"/>
              </a:ext>
            </a:extLst>
          </p:cNvPr>
          <p:cNvSpPr/>
          <p:nvPr/>
        </p:nvSpPr>
        <p:spPr>
          <a:xfrm>
            <a:off x="4681584" y="4517482"/>
            <a:ext cx="1628503" cy="6897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51C6DAE-E100-40FC-A092-302BDB3163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422368"/>
              </p:ext>
            </p:extLst>
          </p:nvPr>
        </p:nvGraphicFramePr>
        <p:xfrm>
          <a:off x="6921564" y="3607913"/>
          <a:ext cx="3820758" cy="2703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355">
                  <a:extLst>
                    <a:ext uri="{9D8B030D-6E8A-4147-A177-3AD203B41FA5}">
                      <a16:colId xmlns:a16="http://schemas.microsoft.com/office/drawing/2014/main" val="1039081686"/>
                    </a:ext>
                  </a:extLst>
                </a:gridCol>
                <a:gridCol w="1214196">
                  <a:extLst>
                    <a:ext uri="{9D8B030D-6E8A-4147-A177-3AD203B41FA5}">
                      <a16:colId xmlns:a16="http://schemas.microsoft.com/office/drawing/2014/main" val="1751426404"/>
                    </a:ext>
                  </a:extLst>
                </a:gridCol>
                <a:gridCol w="1148207">
                  <a:extLst>
                    <a:ext uri="{9D8B030D-6E8A-4147-A177-3AD203B41FA5}">
                      <a16:colId xmlns:a16="http://schemas.microsoft.com/office/drawing/2014/main" val="3791710342"/>
                    </a:ext>
                  </a:extLst>
                </a:gridCol>
              </a:tblGrid>
              <a:tr h="369713"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267535"/>
                  </a:ext>
                </a:extLst>
              </a:tr>
              <a:tr h="37227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22578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66612"/>
                  </a:ext>
                </a:extLst>
              </a:tr>
              <a:tr h="399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343955"/>
                  </a:ext>
                </a:extLst>
              </a:tr>
              <a:tr h="399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81931"/>
                  </a:ext>
                </a:extLst>
              </a:tr>
              <a:tr h="399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187803"/>
                  </a:ext>
                </a:extLst>
              </a:tr>
              <a:tr h="399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Rufus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82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71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E33923-BBF0-4A0F-A29A-FA27BAFC6167}"/>
</file>

<file path=customXml/itemProps2.xml><?xml version="1.0" encoding="utf-8"?>
<ds:datastoreItem xmlns:ds="http://schemas.openxmlformats.org/officeDocument/2006/customXml" ds:itemID="{BC2C1933-91D9-4B42-836B-94F87F5D18C7}"/>
</file>

<file path=customXml/itemProps3.xml><?xml version="1.0" encoding="utf-8"?>
<ds:datastoreItem xmlns:ds="http://schemas.openxmlformats.org/officeDocument/2006/customXml" ds:itemID="{B29C083C-4C68-4A1C-9F51-F564A5B68F66}"/>
</file>

<file path=docProps/app.xml><?xml version="1.0" encoding="utf-8"?>
<Properties xmlns="http://schemas.openxmlformats.org/officeDocument/2006/extended-properties" xmlns:vt="http://schemas.openxmlformats.org/officeDocument/2006/docPropsVTypes">
  <TotalTime>10354</TotalTime>
  <Words>235</Words>
  <Application>Microsoft Office PowerPoint</Application>
  <PresentationFormat>Widescreen</PresentationFormat>
  <Paragraphs>147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 SemiBold</vt:lpstr>
      <vt:lpstr>Nunito Sans</vt:lpstr>
      <vt:lpstr>Office Theme</vt:lpstr>
      <vt:lpstr>Data Transformations in Python</vt:lpstr>
      <vt:lpstr>What are Transformations?</vt:lpstr>
      <vt:lpstr>Transpose</vt:lpstr>
      <vt:lpstr>Types of Merges</vt:lpstr>
      <vt:lpstr>Merge </vt:lpstr>
      <vt:lpstr>Append – Add Columns</vt:lpstr>
      <vt:lpstr>Append – Add Rows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41</cp:revision>
  <dcterms:created xsi:type="dcterms:W3CDTF">2019-01-08T17:26:22Z</dcterms:created>
  <dcterms:modified xsi:type="dcterms:W3CDTF">2020-06-18T20:25:47Z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