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7" r:id="rId4"/>
    <p:sldId id="259" r:id="rId5"/>
    <p:sldId id="260" r:id="rId6"/>
    <p:sldId id="279" r:id="rId7"/>
    <p:sldId id="261" r:id="rId8"/>
    <p:sldId id="269" r:id="rId9"/>
    <p:sldId id="262" r:id="rId10"/>
    <p:sldId id="268" r:id="rId11"/>
    <p:sldId id="266" r:id="rId12"/>
    <p:sldId id="265" r:id="rId13"/>
    <p:sldId id="267" r:id="rId14"/>
    <p:sldId id="270" r:id="rId15"/>
    <p:sldId id="263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6/28/2020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6/28/2020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Choosing the Right Statistic</a:t>
            </a:r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EC8F20-80D5-4012-A7C3-26B85ECE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Only 1 IV &amp; with 2 levels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9FBBF4-C82D-4F3E-B5B6-1D6A2436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 tests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605B23E-9981-4BDE-A5CD-123CECCDD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79790"/>
              </p:ext>
            </p:extLst>
          </p:nvPr>
        </p:nvGraphicFramePr>
        <p:xfrm>
          <a:off x="4737100" y="1595438"/>
          <a:ext cx="6731000" cy="511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00">
                  <a:extLst>
                    <a:ext uri="{9D8B030D-6E8A-4147-A177-3AD203B41FA5}">
                      <a16:colId xmlns:a16="http://schemas.microsoft.com/office/drawing/2014/main" val="2955764333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1724503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29795587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54599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Categorical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Continuous DV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0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Independent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</a:t>
                      </a:r>
                    </a:p>
                    <a:p>
                      <a:r>
                        <a:rPr lang="en-US" sz="1600" b="1" dirty="0"/>
                        <a:t>2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2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Dependent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</a:t>
                      </a:r>
                    </a:p>
                    <a:p>
                      <a:r>
                        <a:rPr lang="en-US" sz="1600" b="1" dirty="0"/>
                        <a:t>Must be time</a:t>
                      </a:r>
                    </a:p>
                    <a:p>
                      <a:r>
                        <a:rPr lang="en-US" sz="1600" b="1" dirty="0"/>
                        <a:t>2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7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</a:t>
                      </a:r>
                    </a:p>
                    <a:p>
                      <a:r>
                        <a:rPr lang="en-US" sz="1600" dirty="0"/>
                        <a:t>2+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6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Repeated Measures 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 </a:t>
                      </a:r>
                    </a:p>
                    <a:p>
                      <a:r>
                        <a:rPr lang="en-US" sz="1600" dirty="0"/>
                        <a:t>1 must be time</a:t>
                      </a:r>
                    </a:p>
                    <a:p>
                      <a:r>
                        <a:rPr lang="en-US" sz="1600" dirty="0"/>
                        <a:t>2+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62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Mixed Measures 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2+</a:t>
                      </a:r>
                    </a:p>
                    <a:p>
                      <a:r>
                        <a:rPr lang="en-US" sz="1600" dirty="0"/>
                        <a:t>1 must be time</a:t>
                      </a:r>
                    </a:p>
                    <a:p>
                      <a:r>
                        <a:rPr lang="en-US" sz="1600" dirty="0"/>
                        <a:t>2+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38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ANCOVA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5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71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MANCOVA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097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3912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EC8F20-80D5-4012-A7C3-26B85ECE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over Time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9FBBF4-C82D-4F3E-B5B6-1D6A2436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Dependent t</a:t>
            </a:r>
          </a:p>
          <a:p>
            <a:r>
              <a:rPr lang="en-US" dirty="0"/>
              <a:t>Repeated measures </a:t>
            </a:r>
          </a:p>
          <a:p>
            <a:r>
              <a:rPr lang="en-US" dirty="0"/>
              <a:t>Mixed measures 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605B23E-9981-4BDE-A5CD-123CECCDD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313372"/>
              </p:ext>
            </p:extLst>
          </p:nvPr>
        </p:nvGraphicFramePr>
        <p:xfrm>
          <a:off x="4737100" y="1595438"/>
          <a:ext cx="6731000" cy="511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00">
                  <a:extLst>
                    <a:ext uri="{9D8B030D-6E8A-4147-A177-3AD203B41FA5}">
                      <a16:colId xmlns:a16="http://schemas.microsoft.com/office/drawing/2014/main" val="2955764333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1724503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29795587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54599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Categorical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Continuous DV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0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Independent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  <a:p>
                      <a:r>
                        <a:rPr lang="en-US" sz="1600" dirty="0"/>
                        <a:t>2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2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Dependent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</a:t>
                      </a:r>
                    </a:p>
                    <a:p>
                      <a:r>
                        <a:rPr lang="en-US" sz="1600" b="1" dirty="0"/>
                        <a:t>Must be time</a:t>
                      </a:r>
                    </a:p>
                    <a:p>
                      <a:r>
                        <a:rPr lang="en-US" sz="1600" b="1" dirty="0"/>
                        <a:t>2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7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</a:t>
                      </a:r>
                    </a:p>
                    <a:p>
                      <a:r>
                        <a:rPr lang="en-US" sz="1600" dirty="0"/>
                        <a:t>2+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6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Repeated Measures 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1+ </a:t>
                      </a:r>
                    </a:p>
                    <a:p>
                      <a:r>
                        <a:rPr lang="en-US" sz="1600" b="1" dirty="0"/>
                        <a:t>1 must be time</a:t>
                      </a:r>
                    </a:p>
                    <a:p>
                      <a:r>
                        <a:rPr lang="en-US" sz="1600" b="1" dirty="0"/>
                        <a:t>2+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62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Mixed Measures 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2+</a:t>
                      </a:r>
                    </a:p>
                    <a:p>
                      <a:r>
                        <a:rPr lang="en-US" sz="1600" b="1" dirty="0"/>
                        <a:t>1 must be time</a:t>
                      </a:r>
                    </a:p>
                    <a:p>
                      <a:r>
                        <a:rPr lang="en-US" sz="1600" b="1" dirty="0"/>
                        <a:t>2+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38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ANCOVA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5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71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MANCOVA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097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344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EC8F20-80D5-4012-A7C3-26B85ECE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for Another Factor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9FBBF4-C82D-4F3E-B5B6-1D6A2436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Covariates (CV)</a:t>
            </a:r>
          </a:p>
          <a:p>
            <a:r>
              <a:rPr lang="en-US" dirty="0"/>
              <a:t>ANCOVA</a:t>
            </a:r>
          </a:p>
          <a:p>
            <a:r>
              <a:rPr lang="en-US" dirty="0"/>
              <a:t>MANCOVA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605B23E-9981-4BDE-A5CD-123CECCDD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423306"/>
              </p:ext>
            </p:extLst>
          </p:nvPr>
        </p:nvGraphicFramePr>
        <p:xfrm>
          <a:off x="4737100" y="1595438"/>
          <a:ext cx="6731000" cy="511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00">
                  <a:extLst>
                    <a:ext uri="{9D8B030D-6E8A-4147-A177-3AD203B41FA5}">
                      <a16:colId xmlns:a16="http://schemas.microsoft.com/office/drawing/2014/main" val="2955764333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1724503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29795587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54599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Categorical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Continuous DV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0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Independent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  <a:p>
                      <a:r>
                        <a:rPr lang="en-US" sz="1600" dirty="0"/>
                        <a:t>2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2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Dependent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  <a:p>
                      <a:r>
                        <a:rPr lang="en-US" sz="1600" dirty="0"/>
                        <a:t>Must be time</a:t>
                      </a:r>
                    </a:p>
                    <a:p>
                      <a:r>
                        <a:rPr lang="en-US" sz="1600" dirty="0"/>
                        <a:t>2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7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</a:t>
                      </a:r>
                    </a:p>
                    <a:p>
                      <a:r>
                        <a:rPr lang="en-US" sz="1600" dirty="0"/>
                        <a:t>2+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6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Repeated Measures 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 </a:t>
                      </a:r>
                    </a:p>
                    <a:p>
                      <a:r>
                        <a:rPr lang="en-US" sz="1600" dirty="0"/>
                        <a:t>1 must be time</a:t>
                      </a:r>
                    </a:p>
                    <a:p>
                      <a:r>
                        <a:rPr lang="en-US" sz="1600" dirty="0"/>
                        <a:t>2+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62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Mixed Measures 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2+</a:t>
                      </a:r>
                    </a:p>
                    <a:p>
                      <a:r>
                        <a:rPr lang="en-US" sz="1600" dirty="0"/>
                        <a:t>1 must be time</a:t>
                      </a:r>
                    </a:p>
                    <a:p>
                      <a:r>
                        <a:rPr lang="en-US" sz="1600" dirty="0"/>
                        <a:t>2+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38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ANCOVA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5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71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MANCOVA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097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3738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EC8F20-80D5-4012-A7C3-26B85ECE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DVs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9FBBF4-C82D-4F3E-B5B6-1D6A2436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MANOVA</a:t>
            </a:r>
          </a:p>
          <a:p>
            <a:r>
              <a:rPr lang="en-US" dirty="0"/>
              <a:t>MANCOVA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605B23E-9981-4BDE-A5CD-123CECCDD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4469"/>
              </p:ext>
            </p:extLst>
          </p:nvPr>
        </p:nvGraphicFramePr>
        <p:xfrm>
          <a:off x="4737100" y="1595438"/>
          <a:ext cx="6731000" cy="511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00">
                  <a:extLst>
                    <a:ext uri="{9D8B030D-6E8A-4147-A177-3AD203B41FA5}">
                      <a16:colId xmlns:a16="http://schemas.microsoft.com/office/drawing/2014/main" val="2955764333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1724503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29795587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54599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Categorical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Continuous DV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0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Independent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  <a:p>
                      <a:r>
                        <a:rPr lang="en-US" sz="1600" dirty="0"/>
                        <a:t>2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2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Dependent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  <a:p>
                      <a:r>
                        <a:rPr lang="en-US" sz="1600" dirty="0"/>
                        <a:t>Must be time</a:t>
                      </a:r>
                    </a:p>
                    <a:p>
                      <a:r>
                        <a:rPr lang="en-US" sz="1600" dirty="0"/>
                        <a:t>2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7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</a:t>
                      </a:r>
                    </a:p>
                    <a:p>
                      <a:r>
                        <a:rPr lang="en-US" sz="1600" dirty="0"/>
                        <a:t>2+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6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Repeated Measures 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 </a:t>
                      </a:r>
                    </a:p>
                    <a:p>
                      <a:r>
                        <a:rPr lang="en-US" sz="1600" dirty="0"/>
                        <a:t>1 must be time</a:t>
                      </a:r>
                    </a:p>
                    <a:p>
                      <a:r>
                        <a:rPr lang="en-US" sz="1600" dirty="0"/>
                        <a:t>2+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62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Mixed Measures 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2+</a:t>
                      </a:r>
                    </a:p>
                    <a:p>
                      <a:r>
                        <a:rPr lang="en-US" sz="1600" dirty="0"/>
                        <a:t>1 must be time</a:t>
                      </a:r>
                    </a:p>
                    <a:p>
                      <a:r>
                        <a:rPr lang="en-US" sz="1600" dirty="0"/>
                        <a:t>2+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38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ANCOVA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5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71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MANCOVA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2+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097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5810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5405-604D-4E63-BFA8-31110557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IV &amp; DV – Chi-Squares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D557CF5-11A4-4493-9C44-EDAFCA1A6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890248"/>
              </p:ext>
            </p:extLst>
          </p:nvPr>
        </p:nvGraphicFramePr>
        <p:xfrm>
          <a:off x="838200" y="1825625"/>
          <a:ext cx="10515597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99197111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0335262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07399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DV Equivalent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51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Goodness of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 a sample to a population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 sample t-test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324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 unrelated 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 t-test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372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McNemar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 over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 t-test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9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Bhapkar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Compare over time with multiple levels of the DV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Repeated measures ANOVA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512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784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AE541-EB1F-4467-AA89-4537DF15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 Sample to a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38E7B-8473-4B7C-A9BF-35F65AF7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Goodness of fit chi-square</a:t>
            </a:r>
          </a:p>
          <a:p>
            <a:endParaRPr lang="en-US" dirty="0"/>
          </a:p>
          <a:p>
            <a:r>
              <a:rPr lang="en-US" dirty="0"/>
              <a:t>Single sample t-test</a:t>
            </a:r>
          </a:p>
        </p:txBody>
      </p:sp>
    </p:spTree>
    <p:extLst>
      <p:ext uri="{BB962C8B-B14F-4D97-AF65-F5344CB8AC3E}">
        <p14:creationId xmlns:p14="http://schemas.microsoft.com/office/powerpoint/2010/main" val="4219757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E52E7-D991-45E3-B2F9-43A0BF8F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IVs – the Land of Regression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94AFB6-80EF-40AB-9E8B-B060646AC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331008"/>
              </p:ext>
            </p:extLst>
          </p:nvPr>
        </p:nvGraphicFramePr>
        <p:xfrm>
          <a:off x="1724025" y="4991099"/>
          <a:ext cx="7886700" cy="17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92632011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4797455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39226996"/>
                    </a:ext>
                  </a:extLst>
                </a:gridCol>
              </a:tblGrid>
              <a:tr h="247015">
                <a:tc>
                  <a:txBody>
                    <a:bodyPr/>
                    <a:lstStyle/>
                    <a:p>
                      <a:r>
                        <a:rPr lang="en-US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DV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Levels of DV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98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Binary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25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Multinomial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6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98999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6B76F00-BAFF-4D0A-B95B-FDEA0D729792}"/>
              </a:ext>
            </a:extLst>
          </p:cNvPr>
          <p:cNvSpPr txBox="1">
            <a:spLocks/>
          </p:cNvSpPr>
          <p:nvPr/>
        </p:nvSpPr>
        <p:spPr>
          <a:xfrm>
            <a:off x="581025" y="1767680"/>
            <a:ext cx="10972800" cy="3223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i="0" kern="1200" baseline="0">
                <a:solidFill>
                  <a:srgbClr val="585951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i="0" kern="1200" baseline="0">
                <a:solidFill>
                  <a:srgbClr val="3E4039"/>
                </a:solidFill>
                <a:latin typeface="Montserrat SemiBold" pitchFamily="2" charset="77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b="1" i="0" kern="1200" baseline="0">
                <a:solidFill>
                  <a:srgbClr val="27292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rgbClr val="12130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 baseline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Stepwise / hierarchical: shows how much influence each variable has</a:t>
            </a:r>
          </a:p>
          <a:p>
            <a:endParaRPr lang="en-US" dirty="0"/>
          </a:p>
          <a:p>
            <a:r>
              <a:rPr lang="en-US" dirty="0"/>
              <a:t>Simple: 1 IV</a:t>
            </a:r>
          </a:p>
          <a:p>
            <a:r>
              <a:rPr lang="en-US" dirty="0"/>
              <a:t>Multiple 2+ </a:t>
            </a:r>
            <a:r>
              <a:rPr lang="en-US" dirty="0" err="1"/>
              <a:t>Ivs</a:t>
            </a:r>
            <a:endParaRPr lang="en-US" dirty="0"/>
          </a:p>
          <a:p>
            <a:endParaRPr lang="en-US" dirty="0"/>
          </a:p>
          <a:p>
            <a:r>
              <a:rPr lang="en-US" dirty="0"/>
              <a:t>Moderation/Mediation: believe other variables influence your DV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905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524C77-67E3-4946-A7D2-59AEA366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</a:t>
            </a:r>
            <a:r>
              <a:rPr lang="en-US" dirty="0" err="1"/>
              <a:t>Assocations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72C03-A70A-46EB-A5E9-B730DE2D8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00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677C25-C88A-4AB3-A787-F45065646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 Associations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8A5823-9A36-4187-B4D6-4FF530030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your data “jive” together? </a:t>
            </a:r>
          </a:p>
          <a:p>
            <a:endParaRPr lang="en-US" dirty="0"/>
          </a:p>
          <a:p>
            <a:r>
              <a:rPr lang="en-US" dirty="0"/>
              <a:t>How are concepts theoretically related?</a:t>
            </a:r>
          </a:p>
          <a:p>
            <a:endParaRPr lang="en-US" dirty="0"/>
          </a:p>
          <a:p>
            <a:r>
              <a:rPr lang="en-US" dirty="0"/>
              <a:t>NO prediction</a:t>
            </a:r>
          </a:p>
          <a:p>
            <a:r>
              <a:rPr lang="en-US" dirty="0"/>
              <a:t>NO true x and y variables</a:t>
            </a:r>
          </a:p>
        </p:txBody>
      </p:sp>
    </p:spTree>
    <p:extLst>
      <p:ext uri="{BB962C8B-B14F-4D97-AF65-F5344CB8AC3E}">
        <p14:creationId xmlns:p14="http://schemas.microsoft.com/office/powerpoint/2010/main" val="8401054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B617-6B78-4540-85DF-93E46A84B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Validation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B2FD7-EA91-4B49-9811-C2B43BCC1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Validated Before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212907-CB95-465F-ABC2-96B5A59493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Confirmatory factor analysis (CFA)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6393E-7E4B-4680-93BF-09339EC27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Never Been Validated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E86C5C-4879-4630-9DBA-2615AD154B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Exploratory factor analysis (EFA)</a:t>
            </a:r>
          </a:p>
        </p:txBody>
      </p:sp>
    </p:spTree>
    <p:extLst>
      <p:ext uri="{BB962C8B-B14F-4D97-AF65-F5344CB8AC3E}">
        <p14:creationId xmlns:p14="http://schemas.microsoft.com/office/powerpoint/2010/main" val="342477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4D885A-2C1A-45BA-BF62-29A27D306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Factors in Choosing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474744-1A7D-4308-81CE-8D2476A0F2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39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02F2E-B201-46E9-BDDB-3C08DB27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Theory?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C2EAC8-ACFA-4972-8569-993D4C37E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 – Structural Equation Modeling (SEM)</a:t>
            </a:r>
          </a:p>
          <a:p>
            <a:endParaRPr lang="en-US" dirty="0"/>
          </a:p>
          <a:p>
            <a:r>
              <a:rPr lang="en-US" dirty="0"/>
              <a:t>No</a:t>
            </a:r>
          </a:p>
          <a:p>
            <a:pPr lvl="1"/>
            <a:r>
              <a:rPr lang="en-US" dirty="0"/>
              <a:t>Predicting group membership</a:t>
            </a:r>
          </a:p>
          <a:p>
            <a:pPr lvl="2"/>
            <a:r>
              <a:rPr lang="en-US" dirty="0"/>
              <a:t>Discriminant function analysis (DFA)</a:t>
            </a:r>
          </a:p>
          <a:p>
            <a:pPr lvl="1"/>
            <a:r>
              <a:rPr lang="en-US" dirty="0"/>
              <a:t>Seeing how the data “hangs” together and is naturally grouped</a:t>
            </a:r>
          </a:p>
          <a:p>
            <a:pPr lvl="2"/>
            <a:r>
              <a:rPr lang="en-US" dirty="0"/>
              <a:t>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1033210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6CF1F-2207-4AAE-ACA9-2B011B34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Correlations - Determining a Relationship between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9744C-46E2-4CE5-B299-BCD72594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Variables: Spearman Rank</a:t>
            </a:r>
          </a:p>
          <a:p>
            <a:endParaRPr lang="en-US" dirty="0"/>
          </a:p>
          <a:p>
            <a:r>
              <a:rPr lang="en-US" dirty="0"/>
              <a:t>Continuous Variables: Pearson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65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0C3E54-D755-4918-B138-38998278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C2805-014D-4A50-8F41-92D58C5DF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7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FBEC9-671A-410F-B82C-E6E7456F7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4530F-80DE-4DCC-9B95-697E205B9D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Continuous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FC8B70-A1A7-46F1-A948-F1A0456FF0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C934E7-B45B-4A71-BE7D-AAAC914A7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Categorical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AF75EF-5D9D-46DC-B855-CE6F53A2DF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Category</a:t>
            </a:r>
          </a:p>
          <a:p>
            <a:endParaRPr lang="en-US" dirty="0"/>
          </a:p>
          <a:p>
            <a:r>
              <a:rPr lang="en-US" dirty="0"/>
              <a:t>Dichotomous / binary</a:t>
            </a:r>
          </a:p>
          <a:p>
            <a:pPr lvl="1"/>
            <a:r>
              <a:rPr lang="en-US" dirty="0"/>
              <a:t>2 categories</a:t>
            </a:r>
          </a:p>
          <a:p>
            <a:pPr lvl="1"/>
            <a:endParaRPr lang="en-US" dirty="0"/>
          </a:p>
          <a:p>
            <a:r>
              <a:rPr lang="en-US" dirty="0"/>
              <a:t>Levels – number of categories </a:t>
            </a:r>
          </a:p>
        </p:txBody>
      </p:sp>
    </p:spTree>
    <p:extLst>
      <p:ext uri="{BB962C8B-B14F-4D97-AF65-F5344CB8AC3E}">
        <p14:creationId xmlns:p14="http://schemas.microsoft.com/office/powerpoint/2010/main" val="213433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6E3C-9ADC-46F8-9E91-3167CB2F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vs. Dependent 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3EC34-39A6-425A-80EE-0F58E22A3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Independent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FD934-63F9-4123-8E54-175FACA2A0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Predictor </a:t>
            </a:r>
          </a:p>
          <a:p>
            <a:r>
              <a:rPr lang="en-US" dirty="0"/>
              <a:t>IV </a:t>
            </a:r>
          </a:p>
          <a:p>
            <a:r>
              <a:rPr lang="en-US" dirty="0"/>
              <a:t>X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090CC-B39E-42AB-ABBA-D72DAC51A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Dependent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4AAD5-9283-43B6-8EC7-39F579E7F6E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Outcome</a:t>
            </a:r>
          </a:p>
          <a:p>
            <a:r>
              <a:rPr lang="en-US" dirty="0"/>
              <a:t>DV </a:t>
            </a:r>
          </a:p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730855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5E7925-6E6D-4168-B2D8-78E13854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the Analysis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2E5DE7F-A5C1-41AB-8D27-A24F7C5CFE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Describe</a:t>
            </a:r>
          </a:p>
          <a:p>
            <a:pPr lvl="1"/>
            <a:r>
              <a:rPr lang="en-US" dirty="0"/>
              <a:t>Descriptive statistics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3F429D-F43F-4895-AE2C-7BFDC3D6BF4F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en-US" dirty="0"/>
              <a:t>Draw Conclusions</a:t>
            </a:r>
          </a:p>
          <a:p>
            <a:pPr lvl="1"/>
            <a:r>
              <a:rPr lang="en-US" dirty="0"/>
              <a:t>Inferential statistics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0A17FAD-570D-4DB2-B6FD-D7A0FD8D8F40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Make Associations</a:t>
            </a:r>
          </a:p>
          <a:p>
            <a:pPr lvl="1"/>
            <a:r>
              <a:rPr lang="en-US" dirty="0"/>
              <a:t>Determine how data relates to each other</a:t>
            </a:r>
          </a:p>
        </p:txBody>
      </p:sp>
    </p:spTree>
    <p:extLst>
      <p:ext uri="{BB962C8B-B14F-4D97-AF65-F5344CB8AC3E}">
        <p14:creationId xmlns:p14="http://schemas.microsoft.com/office/powerpoint/2010/main" val="43717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DBA1667-A74B-4229-9BBA-6E858CE19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Describing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89175E-BBBD-4326-9C1F-6DC13928D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7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F6748C-9781-4112-B4E1-29574BC7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Describing Data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6D7274-AAAA-4EEF-8AC8-B2E09C041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Categorical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A98D137-A5FF-4BC3-8DF3-8D7485CF94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Frequency</a:t>
            </a:r>
          </a:p>
          <a:p>
            <a:r>
              <a:rPr lang="en-US" dirty="0"/>
              <a:t>Percent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B63F9C0-68F6-4C3E-91AA-40828A01F1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Continuous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DB5CF4F-191A-464A-A937-E8A9BCF7819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Where the data falls: </a:t>
            </a:r>
          </a:p>
          <a:p>
            <a:pPr lvl="1"/>
            <a:r>
              <a:rPr lang="en-US" dirty="0"/>
              <a:t>Mean </a:t>
            </a:r>
          </a:p>
          <a:p>
            <a:pPr lvl="1"/>
            <a:r>
              <a:rPr lang="en-US" dirty="0"/>
              <a:t>Median </a:t>
            </a:r>
          </a:p>
          <a:p>
            <a:pPr lvl="1"/>
            <a:r>
              <a:rPr lang="en-US" dirty="0"/>
              <a:t>Mode</a:t>
            </a:r>
          </a:p>
          <a:p>
            <a:pPr lvl="1"/>
            <a:endParaRPr lang="en-US" dirty="0"/>
          </a:p>
          <a:p>
            <a:r>
              <a:rPr lang="en-US" dirty="0"/>
              <a:t>How the data is spread:</a:t>
            </a:r>
          </a:p>
          <a:p>
            <a:pPr lvl="1"/>
            <a:r>
              <a:rPr lang="en-US" dirty="0"/>
              <a:t>Range </a:t>
            </a:r>
          </a:p>
          <a:p>
            <a:pPr lvl="1"/>
            <a:r>
              <a:rPr lang="en-US" dirty="0"/>
              <a:t>Standard deviation</a:t>
            </a:r>
          </a:p>
          <a:p>
            <a:pPr lvl="1"/>
            <a:r>
              <a:rPr lang="en-US" dirty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191925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3FC116-03D2-4932-B16C-04854ABD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Conclusions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E5AFAA-AA84-425E-BD75-93255CDE3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58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BEC8F20-80D5-4012-A7C3-26B85ECE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Categories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9FBBF4-C82D-4F3E-B5B6-1D6A2436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IV</a:t>
            </a:r>
          </a:p>
          <a:p>
            <a:r>
              <a:rPr lang="en-US" dirty="0"/>
              <a:t>Continuous DV</a:t>
            </a:r>
          </a:p>
          <a:p>
            <a:r>
              <a:rPr lang="en-US" dirty="0"/>
              <a:t>Simplest: </a:t>
            </a:r>
          </a:p>
          <a:p>
            <a:pPr lvl="1"/>
            <a:r>
              <a:rPr lang="en-US" dirty="0"/>
              <a:t>t-tests</a:t>
            </a:r>
          </a:p>
          <a:p>
            <a:r>
              <a:rPr lang="en-US" dirty="0"/>
              <a:t>More complex: </a:t>
            </a:r>
          </a:p>
          <a:p>
            <a:pPr lvl="1"/>
            <a:r>
              <a:rPr lang="en-US" dirty="0"/>
              <a:t>ANOVA family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605B23E-9981-4BDE-A5CD-123CECCDD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61571"/>
              </p:ext>
            </p:extLst>
          </p:nvPr>
        </p:nvGraphicFramePr>
        <p:xfrm>
          <a:off x="4737100" y="1595438"/>
          <a:ext cx="6731000" cy="511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00">
                  <a:extLst>
                    <a:ext uri="{9D8B030D-6E8A-4147-A177-3AD203B41FA5}">
                      <a16:colId xmlns:a16="http://schemas.microsoft.com/office/drawing/2014/main" val="2955764333"/>
                    </a:ext>
                  </a:extLst>
                </a:gridCol>
                <a:gridCol w="1733550">
                  <a:extLst>
                    <a:ext uri="{9D8B030D-6E8A-4147-A177-3AD203B41FA5}">
                      <a16:colId xmlns:a16="http://schemas.microsoft.com/office/drawing/2014/main" val="131724503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29795587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54599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Categorical IV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Continuous DV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0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Independent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  <a:p>
                      <a:r>
                        <a:rPr lang="en-US" sz="1600" dirty="0"/>
                        <a:t>2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52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Dependent t-test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  <a:p>
                      <a:r>
                        <a:rPr lang="en-US" sz="1600" dirty="0"/>
                        <a:t>Must be time</a:t>
                      </a:r>
                    </a:p>
                    <a:p>
                      <a:r>
                        <a:rPr lang="en-US" sz="1600" dirty="0"/>
                        <a:t>2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677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</a:t>
                      </a:r>
                    </a:p>
                    <a:p>
                      <a:r>
                        <a:rPr lang="en-US" sz="1600" dirty="0"/>
                        <a:t>2+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16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Repeated Measures 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 </a:t>
                      </a:r>
                    </a:p>
                    <a:p>
                      <a:r>
                        <a:rPr lang="en-US" sz="1600" dirty="0"/>
                        <a:t>1 must be time</a:t>
                      </a:r>
                    </a:p>
                    <a:p>
                      <a:r>
                        <a:rPr lang="en-US" sz="1600" dirty="0"/>
                        <a:t>2+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624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Mixed Measures 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2+</a:t>
                      </a:r>
                    </a:p>
                    <a:p>
                      <a:r>
                        <a:rPr lang="en-US" sz="1600" dirty="0"/>
                        <a:t>1 must be time</a:t>
                      </a:r>
                    </a:p>
                    <a:p>
                      <a:r>
                        <a:rPr lang="en-US" sz="1600" dirty="0"/>
                        <a:t>2+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38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ANCOVA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53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719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MANCOVA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097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803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FEA296C-A679-4875-AD5F-E40D0BB48C71}"/>
</file>

<file path=customXml/itemProps2.xml><?xml version="1.0" encoding="utf-8"?>
<ds:datastoreItem xmlns:ds="http://schemas.openxmlformats.org/officeDocument/2006/customXml" ds:itemID="{B80B6C7B-F9C7-43D6-91E2-67CDC7795E5A}"/>
</file>

<file path=customXml/itemProps3.xml><?xml version="1.0" encoding="utf-8"?>
<ds:datastoreItem xmlns:ds="http://schemas.openxmlformats.org/officeDocument/2006/customXml" ds:itemID="{CE6EA0AC-4450-4231-B117-0679ED69F5A2}"/>
</file>

<file path=docProps/app.xml><?xml version="1.0" encoding="utf-8"?>
<Properties xmlns="http://schemas.openxmlformats.org/officeDocument/2006/extended-properties" xmlns:vt="http://schemas.openxmlformats.org/officeDocument/2006/docPropsVTypes">
  <TotalTime>9219</TotalTime>
  <Words>704</Words>
  <Application>Microsoft Office PowerPoint</Application>
  <PresentationFormat>Widescreen</PresentationFormat>
  <Paragraphs>314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Montserrat SemiBold</vt:lpstr>
      <vt:lpstr>Nunito Sans</vt:lpstr>
      <vt:lpstr>Office Theme</vt:lpstr>
      <vt:lpstr>Choosing the Right Statistic</vt:lpstr>
      <vt:lpstr>Important Factors in Choosing</vt:lpstr>
      <vt:lpstr>Variable Types</vt:lpstr>
      <vt:lpstr>Independent vs. Dependent Variables</vt:lpstr>
      <vt:lpstr>Purpose of the Analysis</vt:lpstr>
      <vt:lpstr>Describing Data</vt:lpstr>
      <vt:lpstr>Describing Data</vt:lpstr>
      <vt:lpstr>Drawing Conclusions</vt:lpstr>
      <vt:lpstr>Comparing Categories</vt:lpstr>
      <vt:lpstr>Only 1 IV &amp; with 2 levels</vt:lpstr>
      <vt:lpstr>Changes over Time</vt:lpstr>
      <vt:lpstr>Controlling for Another Factor</vt:lpstr>
      <vt:lpstr>Multiple DVs</vt:lpstr>
      <vt:lpstr>Categorical IV &amp; DV – Chi-Squares</vt:lpstr>
      <vt:lpstr>Comparing a Sample to a Population</vt:lpstr>
      <vt:lpstr>Continuous IVs – the Land of Regression</vt:lpstr>
      <vt:lpstr>Making Assocations</vt:lpstr>
      <vt:lpstr>Making  Associations</vt:lpstr>
      <vt:lpstr>Scale Validation</vt:lpstr>
      <vt:lpstr>Creating a Theory?</vt:lpstr>
      <vt:lpstr>Correlations - Determining a Relationship between Data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49</cp:revision>
  <dcterms:created xsi:type="dcterms:W3CDTF">2019-01-08T17:26:22Z</dcterms:created>
  <dcterms:modified xsi:type="dcterms:W3CDTF">2020-06-28T22:26:59Z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